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05" r:id="rId5"/>
    <p:sldMasterId id="2147483832" r:id="rId6"/>
    <p:sldMasterId id="2147483912" r:id="rId7"/>
    <p:sldMasterId id="2147483931" r:id="rId8"/>
    <p:sldMasterId id="2147483955" r:id="rId9"/>
    <p:sldMasterId id="2147483975" r:id="rId10"/>
    <p:sldMasterId id="2147483989" r:id="rId11"/>
    <p:sldMasterId id="2147484002" r:id="rId12"/>
  </p:sldMasterIdLst>
  <p:notesMasterIdLst>
    <p:notesMasterId r:id="rId87"/>
  </p:notesMasterIdLst>
  <p:handoutMasterIdLst>
    <p:handoutMasterId r:id="rId88"/>
  </p:handoutMasterIdLst>
  <p:sldIdLst>
    <p:sldId id="3364" r:id="rId13"/>
    <p:sldId id="3800" r:id="rId14"/>
    <p:sldId id="3783" r:id="rId15"/>
    <p:sldId id="3801" r:id="rId16"/>
    <p:sldId id="3802" r:id="rId17"/>
    <p:sldId id="3809" r:id="rId18"/>
    <p:sldId id="3810" r:id="rId19"/>
    <p:sldId id="3670" r:id="rId20"/>
    <p:sldId id="3368" r:id="rId21"/>
    <p:sldId id="3808" r:id="rId22"/>
    <p:sldId id="3421" r:id="rId23"/>
    <p:sldId id="3486" r:id="rId24"/>
    <p:sldId id="3757" r:id="rId25"/>
    <p:sldId id="3758" r:id="rId26"/>
    <p:sldId id="3667" r:id="rId27"/>
    <p:sldId id="3668" r:id="rId28"/>
    <p:sldId id="3669" r:id="rId29"/>
    <p:sldId id="3718" r:id="rId30"/>
    <p:sldId id="3759" r:id="rId31"/>
    <p:sldId id="3765" r:id="rId32"/>
    <p:sldId id="3766" r:id="rId33"/>
    <p:sldId id="3767" r:id="rId34"/>
    <p:sldId id="3768" r:id="rId35"/>
    <p:sldId id="3769" r:id="rId36"/>
    <p:sldId id="3770" r:id="rId37"/>
    <p:sldId id="3771" r:id="rId38"/>
    <p:sldId id="3615" r:id="rId39"/>
    <p:sldId id="3803" r:id="rId40"/>
    <p:sldId id="3804" r:id="rId41"/>
    <p:sldId id="3805" r:id="rId42"/>
    <p:sldId id="3806" r:id="rId43"/>
    <p:sldId id="3807" r:id="rId44"/>
    <p:sldId id="3620" r:id="rId45"/>
    <p:sldId id="3778" r:id="rId46"/>
    <p:sldId id="3784" r:id="rId47"/>
    <p:sldId id="3780" r:id="rId48"/>
    <p:sldId id="3781" r:id="rId49"/>
    <p:sldId id="3782" r:id="rId50"/>
    <p:sldId id="3625" r:id="rId51"/>
    <p:sldId id="3785" r:id="rId52"/>
    <p:sldId id="3786" r:id="rId53"/>
    <p:sldId id="3787" r:id="rId54"/>
    <p:sldId id="3788" r:id="rId55"/>
    <p:sldId id="3789" r:id="rId56"/>
    <p:sldId id="3790" r:id="rId57"/>
    <p:sldId id="3791" r:id="rId58"/>
    <p:sldId id="3792" r:id="rId59"/>
    <p:sldId id="3793" r:id="rId60"/>
    <p:sldId id="3794" r:id="rId61"/>
    <p:sldId id="3795" r:id="rId62"/>
    <p:sldId id="3796" r:id="rId63"/>
    <p:sldId id="3797" r:id="rId64"/>
    <p:sldId id="3631" r:id="rId65"/>
    <p:sldId id="3772" r:id="rId66"/>
    <p:sldId id="3773" r:id="rId67"/>
    <p:sldId id="3774" r:id="rId68"/>
    <p:sldId id="3775" r:id="rId69"/>
    <p:sldId id="3776" r:id="rId70"/>
    <p:sldId id="3777" r:id="rId71"/>
    <p:sldId id="3710" r:id="rId72"/>
    <p:sldId id="3735" r:id="rId73"/>
    <p:sldId id="3736" r:id="rId74"/>
    <p:sldId id="3737" r:id="rId75"/>
    <p:sldId id="3608" r:id="rId76"/>
    <p:sldId id="3490" r:id="rId77"/>
    <p:sldId id="3491" r:id="rId78"/>
    <p:sldId id="3657" r:id="rId79"/>
    <p:sldId id="3658" r:id="rId80"/>
    <p:sldId id="3760" r:id="rId81"/>
    <p:sldId id="3761" r:id="rId82"/>
    <p:sldId id="3762" r:id="rId83"/>
    <p:sldId id="3763" r:id="rId84"/>
    <p:sldId id="3764" r:id="rId85"/>
    <p:sldId id="1785" r:id="rId8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ok, Ralph A" initials="CRA" lastIdx="3" clrIdx="0">
    <p:extLst>
      <p:ext uri="{19B8F6BF-5375-455C-9EA6-DF929625EA0E}">
        <p15:presenceInfo xmlns:p15="http://schemas.microsoft.com/office/powerpoint/2012/main" userId="Cook, Ralph 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FFFF"/>
    <a:srgbClr val="00B050"/>
    <a:srgbClr val="0000FF"/>
    <a:srgbClr val="00CC00"/>
    <a:srgbClr val="00FF00"/>
    <a:srgbClr val="99FF66"/>
    <a:srgbClr val="D60093"/>
    <a:srgbClr val="FFCCCC"/>
    <a:srgbClr val="DDD9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1" autoAdjust="0"/>
    <p:restoredTop sz="93556" autoAdjust="0"/>
  </p:normalViewPr>
  <p:slideViewPr>
    <p:cSldViewPr snapToGrid="0">
      <p:cViewPr varScale="1">
        <p:scale>
          <a:sx n="92" d="100"/>
          <a:sy n="92" d="100"/>
        </p:scale>
        <p:origin x="90" y="78"/>
      </p:cViewPr>
      <p:guideLst/>
    </p:cSldViewPr>
  </p:slideViewPr>
  <p:notesTextViewPr>
    <p:cViewPr>
      <p:scale>
        <a:sx n="1" d="1"/>
        <a:sy n="1" d="1"/>
      </p:scale>
      <p:origin x="0" y="0"/>
    </p:cViewPr>
  </p:notesTextViewPr>
  <p:sorterViewPr>
    <p:cViewPr>
      <p:scale>
        <a:sx n="100" d="100"/>
        <a:sy n="100" d="100"/>
      </p:scale>
      <p:origin x="0" y="-8712"/>
    </p:cViewPr>
  </p:sorterViewPr>
  <p:notesViewPr>
    <p:cSldViewPr snapToGrid="0" showGuides="1">
      <p:cViewPr varScale="1">
        <p:scale>
          <a:sx n="65" d="100"/>
          <a:sy n="65" d="100"/>
        </p:scale>
        <p:origin x="3125"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commentAuthors" Target="commentAuthors.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90" Type="http://schemas.openxmlformats.org/officeDocument/2006/relationships/presProps" Target="presProps.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notesMaster" Target="notesMasters/notesMaster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7"/>
            <a:ext cx="3038475" cy="466725"/>
          </a:xfrm>
          <a:prstGeom prst="rect">
            <a:avLst/>
          </a:prstGeom>
        </p:spPr>
        <p:txBody>
          <a:bodyPr vert="horz" lIns="91435" tIns="45718" rIns="91435" bIns="45718" rtlCol="0"/>
          <a:lstStyle>
            <a:lvl1pPr algn="l">
              <a:defRPr sz="1200"/>
            </a:lvl1pPr>
          </a:lstStyle>
          <a:p>
            <a:endParaRPr lang="en-US" dirty="0">
              <a:latin typeface=" Arial"/>
            </a:endParaRPr>
          </a:p>
        </p:txBody>
      </p:sp>
      <p:sp>
        <p:nvSpPr>
          <p:cNvPr id="3" name="Date Placeholder 2"/>
          <p:cNvSpPr>
            <a:spLocks noGrp="1"/>
          </p:cNvSpPr>
          <p:nvPr>
            <p:ph type="dt" sz="quarter" idx="1"/>
          </p:nvPr>
        </p:nvSpPr>
        <p:spPr>
          <a:xfrm>
            <a:off x="3970339" y="7"/>
            <a:ext cx="3038475" cy="466725"/>
          </a:xfrm>
          <a:prstGeom prst="rect">
            <a:avLst/>
          </a:prstGeom>
        </p:spPr>
        <p:txBody>
          <a:bodyPr vert="horz" lIns="91435" tIns="45718" rIns="91435" bIns="45718" rtlCol="0"/>
          <a:lstStyle>
            <a:lvl1pPr algn="r">
              <a:defRPr sz="1200"/>
            </a:lvl1pPr>
          </a:lstStyle>
          <a:p>
            <a:fld id="{09693649-CF9B-4A59-BA3B-947C6E6BB960}" type="datetimeFigureOut">
              <a:rPr lang="en-US" smtClean="0">
                <a:latin typeface=" Arial"/>
              </a:rPr>
              <a:t>5/19/2020</a:t>
            </a:fld>
            <a:endParaRPr lang="en-US" dirty="0">
              <a:latin typeface=" Arial"/>
            </a:endParaRPr>
          </a:p>
        </p:txBody>
      </p:sp>
      <p:sp>
        <p:nvSpPr>
          <p:cNvPr id="4" name="Footer Placeholder 3"/>
          <p:cNvSpPr>
            <a:spLocks noGrp="1"/>
          </p:cNvSpPr>
          <p:nvPr>
            <p:ph type="ftr" sz="quarter" idx="2"/>
          </p:nvPr>
        </p:nvSpPr>
        <p:spPr>
          <a:xfrm>
            <a:off x="4" y="8829680"/>
            <a:ext cx="3038475" cy="466725"/>
          </a:xfrm>
          <a:prstGeom prst="rect">
            <a:avLst/>
          </a:prstGeom>
        </p:spPr>
        <p:txBody>
          <a:bodyPr vert="horz" lIns="91435" tIns="45718" rIns="91435" bIns="45718" rtlCol="0" anchor="b"/>
          <a:lstStyle>
            <a:lvl1pPr algn="l">
              <a:defRPr sz="1200"/>
            </a:lvl1pPr>
          </a:lstStyle>
          <a:p>
            <a:endParaRPr lang="en-US" dirty="0">
              <a:latin typeface=" Arial"/>
            </a:endParaRPr>
          </a:p>
        </p:txBody>
      </p:sp>
      <p:sp>
        <p:nvSpPr>
          <p:cNvPr id="5" name="Slide Number Placeholder 4"/>
          <p:cNvSpPr>
            <a:spLocks noGrp="1"/>
          </p:cNvSpPr>
          <p:nvPr>
            <p:ph type="sldNum" sz="quarter" idx="3"/>
          </p:nvPr>
        </p:nvSpPr>
        <p:spPr>
          <a:xfrm>
            <a:off x="3970339" y="8829680"/>
            <a:ext cx="3038475" cy="466725"/>
          </a:xfrm>
          <a:prstGeom prst="rect">
            <a:avLst/>
          </a:prstGeom>
        </p:spPr>
        <p:txBody>
          <a:bodyPr vert="horz" lIns="91435" tIns="45718" rIns="91435" bIns="45718" rtlCol="0" anchor="b"/>
          <a:lstStyle>
            <a:lvl1pPr algn="r">
              <a:defRPr sz="1200"/>
            </a:lvl1pPr>
          </a:lstStyle>
          <a:p>
            <a:fld id="{E1FF3252-A102-492D-A441-1D46E72E9F87}" type="slidenum">
              <a:rPr lang="en-US" smtClean="0">
                <a:latin typeface=" Arial"/>
              </a:rPr>
              <a:t>‹#›</a:t>
            </a:fld>
            <a:endParaRPr lang="en-US" dirty="0">
              <a:latin typeface=" Arial"/>
            </a:endParaRPr>
          </a:p>
        </p:txBody>
      </p:sp>
    </p:spTree>
    <p:extLst>
      <p:ext uri="{BB962C8B-B14F-4D97-AF65-F5344CB8AC3E}">
        <p14:creationId xmlns:p14="http://schemas.microsoft.com/office/powerpoint/2010/main" val="3209780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1"/>
            <a:ext cx="3037840" cy="466434"/>
          </a:xfrm>
          <a:prstGeom prst="rect">
            <a:avLst/>
          </a:prstGeom>
        </p:spPr>
        <p:txBody>
          <a:bodyPr vert="horz" lIns="93171" tIns="46586" rIns="93171" bIns="46586" rtlCol="0"/>
          <a:lstStyle>
            <a:lvl1pPr algn="l">
              <a:defRPr sz="1200">
                <a:latin typeface=" Arial"/>
              </a:defRPr>
            </a:lvl1pPr>
          </a:lstStyle>
          <a:p>
            <a:endParaRPr lang="en-US" dirty="0"/>
          </a:p>
        </p:txBody>
      </p:sp>
      <p:sp>
        <p:nvSpPr>
          <p:cNvPr id="3" name="Date Placeholder 2"/>
          <p:cNvSpPr>
            <a:spLocks noGrp="1"/>
          </p:cNvSpPr>
          <p:nvPr>
            <p:ph type="dt" idx="1"/>
          </p:nvPr>
        </p:nvSpPr>
        <p:spPr>
          <a:xfrm>
            <a:off x="3970944" y="1"/>
            <a:ext cx="3037840" cy="466434"/>
          </a:xfrm>
          <a:prstGeom prst="rect">
            <a:avLst/>
          </a:prstGeom>
        </p:spPr>
        <p:txBody>
          <a:bodyPr vert="horz" lIns="93171" tIns="46586" rIns="93171" bIns="46586" rtlCol="0"/>
          <a:lstStyle>
            <a:lvl1pPr algn="r">
              <a:defRPr sz="1200">
                <a:latin typeface=" Arial"/>
              </a:defRPr>
            </a:lvl1pPr>
          </a:lstStyle>
          <a:p>
            <a:fld id="{A21069BD-58AB-45D5-8D68-AB8BA9585C5F}" type="datetimeFigureOut">
              <a:rPr lang="en-US" smtClean="0"/>
              <a:pPr/>
              <a:t>5/19/2020</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1" tIns="46586" rIns="93171" bIns="46586" rtlCol="0" anchor="ctr"/>
          <a:lstStyle/>
          <a:p>
            <a:endParaRPr lang="en-US" dirty="0"/>
          </a:p>
        </p:txBody>
      </p:sp>
      <p:sp>
        <p:nvSpPr>
          <p:cNvPr id="5" name="Notes Placeholder 4"/>
          <p:cNvSpPr>
            <a:spLocks noGrp="1"/>
          </p:cNvSpPr>
          <p:nvPr>
            <p:ph type="body" sz="quarter" idx="3"/>
          </p:nvPr>
        </p:nvSpPr>
        <p:spPr>
          <a:xfrm>
            <a:off x="701041" y="4473898"/>
            <a:ext cx="5608320" cy="3660457"/>
          </a:xfrm>
          <a:prstGeom prst="rect">
            <a:avLst/>
          </a:prstGeom>
        </p:spPr>
        <p:txBody>
          <a:bodyPr vert="horz" lIns="93171" tIns="46586" rIns="93171" bIns="4658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5" y="8829971"/>
            <a:ext cx="3037840" cy="466432"/>
          </a:xfrm>
          <a:prstGeom prst="rect">
            <a:avLst/>
          </a:prstGeom>
        </p:spPr>
        <p:txBody>
          <a:bodyPr vert="horz" lIns="93171" tIns="46586" rIns="93171" bIns="46586" rtlCol="0" anchor="b"/>
          <a:lstStyle>
            <a:lvl1pPr algn="l">
              <a:defRPr sz="1200">
                <a:latin typeface=" Arial"/>
              </a:defRPr>
            </a:lvl1pPr>
          </a:lstStyle>
          <a:p>
            <a:endParaRPr lang="en-US" dirty="0"/>
          </a:p>
        </p:txBody>
      </p:sp>
      <p:sp>
        <p:nvSpPr>
          <p:cNvPr id="7" name="Slide Number Placeholder 6"/>
          <p:cNvSpPr>
            <a:spLocks noGrp="1"/>
          </p:cNvSpPr>
          <p:nvPr>
            <p:ph type="sldNum" sz="quarter" idx="5"/>
          </p:nvPr>
        </p:nvSpPr>
        <p:spPr>
          <a:xfrm>
            <a:off x="3970944" y="8829971"/>
            <a:ext cx="3037840" cy="466432"/>
          </a:xfrm>
          <a:prstGeom prst="rect">
            <a:avLst/>
          </a:prstGeom>
        </p:spPr>
        <p:txBody>
          <a:bodyPr vert="horz" lIns="93171" tIns="46586" rIns="93171" bIns="46586" rtlCol="0" anchor="b"/>
          <a:lstStyle>
            <a:lvl1pPr algn="r">
              <a:defRPr sz="1200">
                <a:latin typeface=" Arial"/>
              </a:defRPr>
            </a:lvl1pPr>
          </a:lstStyle>
          <a:p>
            <a:fld id="{445C8E53-F9BE-4917-9620-8D2FFFBCC446}" type="slidenum">
              <a:rPr lang="en-US" smtClean="0"/>
              <a:pPr/>
              <a:t>‹#›</a:t>
            </a:fld>
            <a:endParaRPr lang="en-US" dirty="0"/>
          </a:p>
        </p:txBody>
      </p:sp>
    </p:spTree>
    <p:extLst>
      <p:ext uri="{BB962C8B-B14F-4D97-AF65-F5344CB8AC3E}">
        <p14:creationId xmlns:p14="http://schemas.microsoft.com/office/powerpoint/2010/main" val="1848731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 Arial"/>
        <a:ea typeface="+mn-ea"/>
        <a:cs typeface="+mn-cs"/>
      </a:defRPr>
    </a:lvl1pPr>
    <a:lvl2pPr marL="457200" algn="l" defTabSz="914400" rtl="0" eaLnBrk="1" latinLnBrk="0" hangingPunct="1">
      <a:defRPr sz="1200" kern="1200">
        <a:solidFill>
          <a:schemeClr val="tx1"/>
        </a:solidFill>
        <a:latin typeface=" Arial"/>
        <a:ea typeface="+mn-ea"/>
        <a:cs typeface="+mn-cs"/>
      </a:defRPr>
    </a:lvl2pPr>
    <a:lvl3pPr marL="914400" algn="l" defTabSz="914400" rtl="0" eaLnBrk="1" latinLnBrk="0" hangingPunct="1">
      <a:defRPr sz="1200" kern="1200">
        <a:solidFill>
          <a:schemeClr val="tx1"/>
        </a:solidFill>
        <a:latin typeface=" Arial"/>
        <a:ea typeface="+mn-ea"/>
        <a:cs typeface="+mn-cs"/>
      </a:defRPr>
    </a:lvl3pPr>
    <a:lvl4pPr marL="1371600" algn="l" defTabSz="914400" rtl="0" eaLnBrk="1" latinLnBrk="0" hangingPunct="1">
      <a:defRPr sz="1200" kern="1200">
        <a:solidFill>
          <a:schemeClr val="tx1"/>
        </a:solidFill>
        <a:latin typeface=" Arial"/>
        <a:ea typeface="+mn-ea"/>
        <a:cs typeface="+mn-cs"/>
      </a:defRPr>
    </a:lvl4pPr>
    <a:lvl5pPr marL="1828800" algn="l" defTabSz="914400" rtl="0" eaLnBrk="1" latinLnBrk="0" hangingPunct="1">
      <a:defRPr sz="1200" kern="1200">
        <a:solidFill>
          <a:schemeClr val="tx1"/>
        </a:solidFill>
        <a:latin typeface=" 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5C8E53-F9BE-4917-9620-8D2FFFBCC446}"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71344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447412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1895614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1962620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1183168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3572884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94708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27016A-39BA-4499-8F79-3A94CE72278D}" type="slidenum">
              <a:rPr kumimoji="0" lang="en-US" sz="1200" b="0" i="0" u="none" strike="noStrike" kern="1200" cap="none" spc="0" normalizeH="0" baseline="0" noProof="0">
                <a:ln>
                  <a:noFill/>
                </a:ln>
                <a:solidFill>
                  <a:prstClr val="black"/>
                </a:solidFill>
                <a:effectLst/>
                <a:uLnTx/>
                <a:uFillTx/>
                <a:latin typeface=" 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 Arial"/>
              <a:ea typeface="+mn-ea"/>
              <a:cs typeface="+mn-cs"/>
            </a:endParaRPr>
          </a:p>
        </p:txBody>
      </p:sp>
    </p:spTree>
    <p:extLst>
      <p:ext uri="{BB962C8B-B14F-4D97-AF65-F5344CB8AC3E}">
        <p14:creationId xmlns:p14="http://schemas.microsoft.com/office/powerpoint/2010/main" val="424759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5C8E53-F9BE-4917-9620-8D2FFFBCC446}" type="slidenum">
              <a:rPr lang="en-US" smtClean="0"/>
              <a:pPr/>
              <a:t>22</a:t>
            </a:fld>
            <a:endParaRPr lang="en-US" dirty="0"/>
          </a:p>
        </p:txBody>
      </p:sp>
    </p:spTree>
    <p:extLst>
      <p:ext uri="{BB962C8B-B14F-4D97-AF65-F5344CB8AC3E}">
        <p14:creationId xmlns:p14="http://schemas.microsoft.com/office/powerpoint/2010/main" val="2588498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638746-9797-40D4-823D-F53BDD32BC71}" type="slidenum">
              <a:rPr kumimoji="0" lang="en-US" sz="1200" b="0" i="0" u="none" strike="noStrike" kern="1200" cap="none" spc="0" normalizeH="0" baseline="0" noProof="0" smtClean="0">
                <a:ln>
                  <a:noFill/>
                </a:ln>
                <a:solidFill>
                  <a:prstClr val="black"/>
                </a:solidFill>
                <a:effectLst/>
                <a:uLnTx/>
                <a:uFillTx/>
                <a:latin typeface=" 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 Arial"/>
              <a:ea typeface="+mn-ea"/>
              <a:cs typeface="+mn-cs"/>
            </a:endParaRPr>
          </a:p>
        </p:txBody>
      </p:sp>
    </p:spTree>
    <p:extLst>
      <p:ext uri="{BB962C8B-B14F-4D97-AF65-F5344CB8AC3E}">
        <p14:creationId xmlns:p14="http://schemas.microsoft.com/office/powerpoint/2010/main" val="1651924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ABCP (4x): </a:t>
            </a:r>
            <a:r>
              <a:rPr lang="en-US" b="1" u="sng" baseline="0" dirty="0"/>
              <a:t>Medics</a:t>
            </a:r>
            <a:r>
              <a:rPr lang="en-US" baseline="0" dirty="0"/>
              <a:t>-SPC Miller, SGT Hernandez; </a:t>
            </a:r>
            <a:r>
              <a:rPr lang="en-US" b="1" u="sng" baseline="0" dirty="0"/>
              <a:t>S1</a:t>
            </a:r>
            <a:r>
              <a:rPr lang="en-US" baseline="0" dirty="0"/>
              <a:t>-SPC Robins (chapter), SPC Neely;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APFT Failures (4x):</a:t>
            </a:r>
            <a:r>
              <a:rPr lang="en-US" baseline="0" dirty="0"/>
              <a:t> </a:t>
            </a:r>
            <a:r>
              <a:rPr lang="en-US" b="1" u="sng" baseline="0" dirty="0"/>
              <a:t>SCTS</a:t>
            </a:r>
            <a:r>
              <a:rPr lang="en-US" baseline="0" dirty="0"/>
              <a:t>-SPC Haynes; </a:t>
            </a:r>
            <a:r>
              <a:rPr lang="en-US" b="1" u="sng" baseline="0" dirty="0"/>
              <a:t>Medics-</a:t>
            </a:r>
            <a:r>
              <a:rPr lang="en-US" baseline="0" dirty="0"/>
              <a:t>SPC Miller, PFC Deguzman (chapter); </a:t>
            </a:r>
            <a:r>
              <a:rPr lang="en-US" b="1" u="sng" baseline="0" dirty="0"/>
              <a:t>S1</a:t>
            </a:r>
            <a:r>
              <a:rPr lang="en-US" baseline="0" dirty="0"/>
              <a:t>-SPC Robins (chapter)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638746-9797-40D4-823D-F53BDD32BC71}" type="slidenum">
              <a:rPr kumimoji="0" lang="en-US" sz="1200" b="0" i="0" u="none" strike="noStrike" kern="1200" cap="none" spc="0" normalizeH="0" baseline="0" noProof="0" smtClean="0">
                <a:ln>
                  <a:noFill/>
                </a:ln>
                <a:solidFill>
                  <a:prstClr val="black"/>
                </a:solidFill>
                <a:effectLst/>
                <a:uLnTx/>
                <a:uFillTx/>
                <a:latin typeface=" 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 Arial"/>
              <a:ea typeface="+mn-ea"/>
              <a:cs typeface="+mn-cs"/>
            </a:endParaRPr>
          </a:p>
        </p:txBody>
      </p:sp>
    </p:spTree>
    <p:extLst>
      <p:ext uri="{BB962C8B-B14F-4D97-AF65-F5344CB8AC3E}">
        <p14:creationId xmlns:p14="http://schemas.microsoft.com/office/powerpoint/2010/main" val="86712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EDA953-9B28-4ED8-940F-553B2F69805A}"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0244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638746-9797-40D4-823D-F53BDD32BC71}" type="slidenum">
              <a:rPr kumimoji="0" lang="en-US" sz="1200" b="0" i="0" u="none" strike="noStrike" kern="1200" cap="none" spc="0" normalizeH="0" baseline="0" noProof="0" smtClean="0">
                <a:ln>
                  <a:noFill/>
                </a:ln>
                <a:solidFill>
                  <a:prstClr val="black"/>
                </a:solidFill>
                <a:effectLst/>
                <a:uLnTx/>
                <a:uFillTx/>
                <a:latin typeface=" 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 Arial"/>
              <a:ea typeface="+mn-ea"/>
              <a:cs typeface="+mn-cs"/>
            </a:endParaRPr>
          </a:p>
        </p:txBody>
      </p:sp>
    </p:spTree>
    <p:extLst>
      <p:ext uri="{BB962C8B-B14F-4D97-AF65-F5344CB8AC3E}">
        <p14:creationId xmlns:p14="http://schemas.microsoft.com/office/powerpoint/2010/main" val="43430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510174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7016A-39BA-4499-8F79-3A94CE72278D}" type="slidenum">
              <a:rPr lang="en-US">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297505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5C8E53-F9BE-4917-9620-8D2FFFBCC446}" type="slidenum">
              <a:rPr lang="en-US" smtClean="0"/>
              <a:pPr/>
              <a:t>29</a:t>
            </a:fld>
            <a:endParaRPr lang="en-US" dirty="0"/>
          </a:p>
        </p:txBody>
      </p:sp>
    </p:spTree>
    <p:extLst>
      <p:ext uri="{BB962C8B-B14F-4D97-AF65-F5344CB8AC3E}">
        <p14:creationId xmlns:p14="http://schemas.microsoft.com/office/powerpoint/2010/main" val="2139607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638746-9797-40D4-823D-F53BDD32BC71}" type="slidenum">
              <a:rPr kumimoji="0" lang="en-US" sz="1200" b="0" i="0" u="none" strike="noStrike" kern="1200" cap="none" spc="0" normalizeH="0" baseline="0" noProof="0" smtClean="0">
                <a:ln>
                  <a:noFill/>
                </a:ln>
                <a:solidFill>
                  <a:prstClr val="black"/>
                </a:solidFill>
                <a:effectLst/>
                <a:uLnTx/>
                <a:uFillTx/>
                <a:latin typeface=" 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 Arial"/>
              <a:ea typeface="+mn-ea"/>
              <a:cs typeface="+mn-cs"/>
            </a:endParaRPr>
          </a:p>
        </p:txBody>
      </p:sp>
    </p:spTree>
    <p:extLst>
      <p:ext uri="{BB962C8B-B14F-4D97-AF65-F5344CB8AC3E}">
        <p14:creationId xmlns:p14="http://schemas.microsoft.com/office/powerpoint/2010/main" val="1202412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343107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3128110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7016A-39BA-4499-8F79-3A94CE72278D}"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685879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5C8E53-F9BE-4917-9620-8D2FFFBCC446}" type="slidenum">
              <a:rPr lang="en-US" smtClean="0"/>
              <a:pPr/>
              <a:t>35</a:t>
            </a:fld>
            <a:endParaRPr lang="en-US" dirty="0"/>
          </a:p>
        </p:txBody>
      </p:sp>
    </p:spTree>
    <p:extLst>
      <p:ext uri="{BB962C8B-B14F-4D97-AF65-F5344CB8AC3E}">
        <p14:creationId xmlns:p14="http://schemas.microsoft.com/office/powerpoint/2010/main" val="3519545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638746-9797-40D4-823D-F53BDD32BC71}" type="slidenum">
              <a:rPr kumimoji="0" lang="en-US" sz="1200" b="0" i="0" u="none" strike="noStrike" kern="1200" cap="none" spc="0" normalizeH="0" baseline="0" noProof="0" smtClean="0">
                <a:ln>
                  <a:noFill/>
                </a:ln>
                <a:solidFill>
                  <a:prstClr val="black"/>
                </a:solidFill>
                <a:effectLst/>
                <a:uLnTx/>
                <a:uFillTx/>
                <a:latin typeface=" 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 Arial"/>
              <a:ea typeface="+mn-ea"/>
              <a:cs typeface="+mn-cs"/>
            </a:endParaRPr>
          </a:p>
        </p:txBody>
      </p:sp>
    </p:spTree>
    <p:extLst>
      <p:ext uri="{BB962C8B-B14F-4D97-AF65-F5344CB8AC3E}">
        <p14:creationId xmlns:p14="http://schemas.microsoft.com/office/powerpoint/2010/main" val="859034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445C8E53-F9BE-4917-9620-8D2FFFBCC446}" type="slidenum">
              <a:rPr lang="en-US" smtClean="0"/>
              <a:pPr/>
              <a:t>3</a:t>
            </a:fld>
            <a:endParaRPr lang="en-US" dirty="0"/>
          </a:p>
        </p:txBody>
      </p:sp>
    </p:spTree>
    <p:extLst>
      <p:ext uri="{BB962C8B-B14F-4D97-AF65-F5344CB8AC3E}">
        <p14:creationId xmlns:p14="http://schemas.microsoft.com/office/powerpoint/2010/main" val="4151987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4992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338864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2558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7016A-39BA-4499-8F79-3A94CE72278D}" type="slidenum">
              <a:rPr lang="en-US">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376338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5C8E53-F9BE-4917-9620-8D2FFFBCC446}" type="slidenum">
              <a:rPr lang="en-US" smtClean="0"/>
              <a:pPr/>
              <a:t>41</a:t>
            </a:fld>
            <a:endParaRPr lang="en-US" dirty="0"/>
          </a:p>
        </p:txBody>
      </p:sp>
    </p:spTree>
    <p:extLst>
      <p:ext uri="{BB962C8B-B14F-4D97-AF65-F5344CB8AC3E}">
        <p14:creationId xmlns:p14="http://schemas.microsoft.com/office/powerpoint/2010/main" val="1797145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638746-9797-40D4-823D-F53BDD32BC71}" type="slidenum">
              <a:rPr kumimoji="0" lang="en-US" sz="1200" b="0" i="0" u="none" strike="noStrike" kern="1200" cap="none" spc="0" normalizeH="0" baseline="0" noProof="0" smtClean="0">
                <a:ln>
                  <a:noFill/>
                </a:ln>
                <a:solidFill>
                  <a:prstClr val="black"/>
                </a:solidFill>
                <a:effectLst/>
                <a:uLnTx/>
                <a:uFillTx/>
                <a:latin typeface=" 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 Arial"/>
              <a:ea typeface="+mn-ea"/>
              <a:cs typeface="+mn-cs"/>
            </a:endParaRPr>
          </a:p>
        </p:txBody>
      </p:sp>
    </p:spTree>
    <p:extLst>
      <p:ext uri="{BB962C8B-B14F-4D97-AF65-F5344CB8AC3E}">
        <p14:creationId xmlns:p14="http://schemas.microsoft.com/office/powerpoint/2010/main" val="2669566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000636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0638746-9797-40D4-823D-F53BDD32BC71}"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3915696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19157430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7016A-39BA-4499-8F79-3A94CE72278D}" type="slidenum">
              <a:rPr lang="en-US">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99734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8FB3EF-4531-4D4A-87B0-AC7D4AF7007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114921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5C8E53-F9BE-4917-9620-8D2FFFBCC446}" type="slidenum">
              <a:rPr lang="en-US" smtClean="0"/>
              <a:pPr/>
              <a:t>48</a:t>
            </a:fld>
            <a:endParaRPr lang="en-US" dirty="0"/>
          </a:p>
        </p:txBody>
      </p:sp>
    </p:spTree>
    <p:extLst>
      <p:ext uri="{BB962C8B-B14F-4D97-AF65-F5344CB8AC3E}">
        <p14:creationId xmlns:p14="http://schemas.microsoft.com/office/powerpoint/2010/main" val="2337214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638746-9797-40D4-823D-F53BDD32BC71}" type="slidenum">
              <a:rPr kumimoji="0" lang="en-US" sz="1200" b="0" i="0" u="none" strike="noStrike" kern="1200" cap="none" spc="0" normalizeH="0" baseline="0" noProof="0" smtClean="0">
                <a:ln>
                  <a:noFill/>
                </a:ln>
                <a:solidFill>
                  <a:prstClr val="black"/>
                </a:solidFill>
                <a:effectLst/>
                <a:uLnTx/>
                <a:uFillTx/>
                <a:latin typeface=" 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 Arial"/>
              <a:ea typeface="+mn-ea"/>
              <a:cs typeface="+mn-cs"/>
            </a:endParaRPr>
          </a:p>
        </p:txBody>
      </p:sp>
    </p:spTree>
    <p:extLst>
      <p:ext uri="{BB962C8B-B14F-4D97-AF65-F5344CB8AC3E}">
        <p14:creationId xmlns:p14="http://schemas.microsoft.com/office/powerpoint/2010/main" val="3276858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750738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575330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101137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7016A-39BA-4499-8F79-3A94CE72278D}" type="slidenum">
              <a:rPr lang="en-US">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03425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5C8E53-F9BE-4917-9620-8D2FFFBCC446}" type="slidenum">
              <a:rPr lang="en-US" smtClean="0"/>
              <a:pPr/>
              <a:t>55</a:t>
            </a:fld>
            <a:endParaRPr lang="en-US" dirty="0"/>
          </a:p>
        </p:txBody>
      </p:sp>
    </p:spTree>
    <p:extLst>
      <p:ext uri="{BB962C8B-B14F-4D97-AF65-F5344CB8AC3E}">
        <p14:creationId xmlns:p14="http://schemas.microsoft.com/office/powerpoint/2010/main" val="1732748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638746-9797-40D4-823D-F53BDD32BC71}" type="slidenum">
              <a:rPr kumimoji="0" lang="en-US" sz="1200" b="0" i="0" u="none" strike="noStrike" kern="1200" cap="none" spc="0" normalizeH="0" baseline="0" noProof="0" smtClean="0">
                <a:ln>
                  <a:noFill/>
                </a:ln>
                <a:solidFill>
                  <a:prstClr val="black"/>
                </a:solidFill>
                <a:effectLst/>
                <a:uLnTx/>
                <a:uFillTx/>
                <a:latin typeface=" 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 Arial"/>
              <a:ea typeface="+mn-ea"/>
              <a:cs typeface="+mn-cs"/>
            </a:endParaRPr>
          </a:p>
        </p:txBody>
      </p:sp>
    </p:spTree>
    <p:extLst>
      <p:ext uri="{BB962C8B-B14F-4D97-AF65-F5344CB8AC3E}">
        <p14:creationId xmlns:p14="http://schemas.microsoft.com/office/powerpoint/2010/main" val="36278252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369290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99608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8FB3EF-4531-4D4A-87B0-AC7D4AF7007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6653494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3722638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1528125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0338" y="1169988"/>
            <a:ext cx="4211637" cy="31575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7016A-39BA-4499-8F79-3A94CE72278D}" type="slidenum">
              <a:rPr lang="en-US">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1152355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0813" y="1168400"/>
            <a:ext cx="4203700" cy="3152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27016A-39BA-4499-8F79-3A94CE72278D}" type="slidenum">
              <a:rPr lang="en-US">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21135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428618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415375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097088" y="26988"/>
            <a:ext cx="4921250" cy="3690937"/>
          </a:xfrm>
          <a:ln/>
        </p:spPr>
      </p:sp>
      <p:sp>
        <p:nvSpPr>
          <p:cNvPr id="126979" name="Notes Placeholder 2"/>
          <p:cNvSpPr>
            <a:spLocks noGrp="1"/>
          </p:cNvSpPr>
          <p:nvPr>
            <p:ph type="body" idx="3"/>
          </p:nvPr>
        </p:nvSpPr>
        <p:spPr>
          <a:xfrm>
            <a:off x="943539" y="4335150"/>
            <a:ext cx="7539650" cy="2188040"/>
          </a:xfrm>
          <a:noFill/>
          <a:ln/>
        </p:spPr>
        <p:txBody>
          <a:bodyPr/>
          <a:lstStyle/>
          <a:p>
            <a:r>
              <a:rPr lang="en-US" dirty="0">
                <a:latin typeface="Arial" pitchFamily="34" charset="0"/>
              </a:rPr>
              <a:t>BN  submit Mission Statement</a:t>
            </a:r>
          </a:p>
        </p:txBody>
      </p:sp>
    </p:spTree>
    <p:extLst>
      <p:ext uri="{BB962C8B-B14F-4D97-AF65-F5344CB8AC3E}">
        <p14:creationId xmlns:p14="http://schemas.microsoft.com/office/powerpoint/2010/main" val="2072568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6"/>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72"/>
            <a:ext cx="2133600" cy="365125"/>
          </a:xfrm>
          <a:prstGeom prst="rect">
            <a:avLst/>
          </a:prstGeom>
        </p:spPr>
        <p:txBody>
          <a:bodyPr/>
          <a:lstStyle>
            <a:lvl1pPr>
              <a:defRPr>
                <a:latin typeface=" Arial"/>
              </a:defRPr>
            </a:lvl1pPr>
          </a:lstStyle>
          <a:p>
            <a:fld id="{756E3211-A4BF-4173-B30C-F3A7ACC4CF36}" type="datetime1">
              <a:rPr lang="en-US" smtClean="0">
                <a:solidFill>
                  <a:prstClr val="black">
                    <a:tint val="75000"/>
                  </a:prstClr>
                </a:solidFill>
              </a:rPr>
              <a:t>5/19/2020</a:t>
            </a:fld>
            <a:endParaRPr lang="en-US" dirty="0">
              <a:solidFill>
                <a:prstClr val="black">
                  <a:tint val="75000"/>
                </a:prstClr>
              </a:solidFill>
            </a:endParaRPr>
          </a:p>
        </p:txBody>
      </p:sp>
      <p:sp>
        <p:nvSpPr>
          <p:cNvPr id="5" name="Footer Placeholder 4"/>
          <p:cNvSpPr>
            <a:spLocks noGrp="1"/>
          </p:cNvSpPr>
          <p:nvPr>
            <p:ph type="ftr" sz="quarter" idx="11"/>
          </p:nvPr>
        </p:nvSpPr>
        <p:spPr>
          <a:xfrm>
            <a:off x="621673" y="4762500"/>
            <a:ext cx="2082800" cy="215900"/>
          </a:xfrm>
          <a:prstGeom prst="rect">
            <a:avLst/>
          </a:prstGeom>
        </p:spPr>
        <p:txBody>
          <a:bodyPr/>
          <a:lstStyle>
            <a:lvl1pPr>
              <a:defRPr>
                <a:latin typeface=" 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85529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997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143001"/>
            <a:ext cx="4114800" cy="2590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495800" y="1143001"/>
            <a:ext cx="4267200" cy="2590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381000" y="3733800"/>
            <a:ext cx="83820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5400000">
            <a:off x="1943100" y="3848100"/>
            <a:ext cx="5105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381000" y="3733800"/>
            <a:ext cx="4114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4495800" y="37338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txBox="1">
            <a:spLocks/>
          </p:cNvSpPr>
          <p:nvPr userDrawn="1"/>
        </p:nvSpPr>
        <p:spPr>
          <a:xfrm>
            <a:off x="381000" y="0"/>
            <a:ext cx="8382000" cy="423335"/>
          </a:xfrm>
          <a:prstGeom prst="rect">
            <a:avLst/>
          </a:prstGeom>
        </p:spPr>
        <p:txBody>
          <a:bodyPr vert="horz" lIns="91440" tIns="45720" rIns="91440" bIns="45720" rtlCol="0" anchor="ctr">
            <a:noAutofit/>
          </a:bodyPr>
          <a:lstStyle/>
          <a:p>
            <a:pPr algn="ctr">
              <a:lnSpc>
                <a:spcPts val="3000"/>
              </a:lnSpc>
              <a:spcBef>
                <a:spcPct val="0"/>
              </a:spcBef>
              <a:defRPr/>
            </a:pPr>
            <a:r>
              <a:rPr lang="en-US" sz="2800" b="1">
                <a:solidFill>
                  <a:prstClr val="white"/>
                </a:solidFill>
                <a:effectLst>
                  <a:outerShdw blurRad="38100" dist="38100" dir="2700000" algn="tl">
                    <a:srgbClr val="000000">
                      <a:alpha val="43137"/>
                    </a:srgbClr>
                  </a:outerShdw>
                </a:effectLst>
              </a:rPr>
              <a:t>Click to edit Master title style</a:t>
            </a:r>
            <a:endParaRPr lang="en-US" sz="2800" b="1"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50145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578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46167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90189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49785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48076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90361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739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6"/>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16411586-2C9B-43AF-9665-C6170A03B174}" type="slidenum">
              <a:rPr lang="en-US" altLang="en-US">
                <a:solidFill>
                  <a:prstClr val="black">
                    <a:tint val="75000"/>
                  </a:prstClr>
                </a:solidFill>
              </a:rPr>
              <a:pPr>
                <a:defRPr/>
              </a:pPr>
              <a:t>‹#›</a:t>
            </a:fld>
            <a:endParaRPr lang="en-US" altLang="en-US" dirty="0">
              <a:solidFill>
                <a:prstClr val="black">
                  <a:tint val="75000"/>
                </a:prstClr>
              </a:solidFill>
            </a:endParaRPr>
          </a:p>
        </p:txBody>
      </p:sp>
    </p:spTree>
    <p:extLst>
      <p:ext uri="{BB962C8B-B14F-4D97-AF65-F5344CB8AC3E}">
        <p14:creationId xmlns:p14="http://schemas.microsoft.com/office/powerpoint/2010/main" val="1088550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737329"/>
            <a:ext cx="4038600" cy="4525963"/>
          </a:xfrm>
          <a:prstGeom prst="rect">
            <a:avLst/>
          </a:prstGeom>
        </p:spPr>
        <p:txBody>
          <a:bodyPr/>
          <a:lstStyle>
            <a:lvl1pPr marL="144658" indent="-144658">
              <a:buFont typeface="Wingdings" panose="05000000000000000000" pitchFamily="2" charset="2"/>
              <a:buChar char="§"/>
              <a:defRPr sz="1575"/>
            </a:lvl1pPr>
            <a:lvl2pPr marL="313425" indent="-120548">
              <a:buFont typeface="Arial" panose="020B0604020202020204" pitchFamily="34" charset="0"/>
              <a:buChar char="–"/>
              <a:defRPr sz="1350"/>
            </a:lvl2pPr>
            <a:lvl3pPr marL="482192" indent="-96439">
              <a:buFont typeface="Wingdings" panose="05000000000000000000" pitchFamily="2" charset="2"/>
              <a:buChar char="§"/>
              <a:defRPr sz="1125"/>
            </a:lvl3pPr>
            <a:lvl4pPr>
              <a:defRPr sz="1013"/>
            </a:lvl4pPr>
            <a:lvl5pPr>
              <a:defRPr sz="1013"/>
            </a:lvl5pPr>
            <a:lvl6pPr>
              <a:defRPr sz="1013"/>
            </a:lvl6pPr>
            <a:lvl7pPr>
              <a:defRPr sz="1013"/>
            </a:lvl7pPr>
            <a:lvl8pPr>
              <a:defRPr sz="1013"/>
            </a:lvl8pPr>
            <a:lvl9pPr>
              <a:defRPr sz="101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737329"/>
            <a:ext cx="4038600" cy="4525963"/>
          </a:xfrm>
          <a:prstGeom prst="rect">
            <a:avLst/>
          </a:prstGeom>
        </p:spPr>
        <p:txBody>
          <a:bodyPr/>
          <a:lstStyle>
            <a:lvl1pPr marL="144658" indent="-144658">
              <a:buFont typeface="Wingdings" panose="05000000000000000000" pitchFamily="2" charset="2"/>
              <a:buChar char="§"/>
              <a:defRPr sz="1575"/>
            </a:lvl1pPr>
            <a:lvl2pPr>
              <a:defRPr sz="1350"/>
            </a:lvl2pPr>
            <a:lvl3pPr marL="482192" indent="-96439">
              <a:buFont typeface="Wingdings" panose="05000000000000000000" pitchFamily="2" charset="2"/>
              <a:buChar char="§"/>
              <a:defRPr sz="1125"/>
            </a:lvl3pPr>
            <a:lvl4pPr>
              <a:defRPr sz="1013"/>
            </a:lvl4pPr>
            <a:lvl5pPr>
              <a:defRPr sz="1013"/>
            </a:lvl5pPr>
            <a:lvl6pPr>
              <a:defRPr sz="1013"/>
            </a:lvl6pPr>
            <a:lvl7pPr>
              <a:defRPr sz="1013"/>
            </a:lvl7pPr>
            <a:lvl8pPr>
              <a:defRPr sz="1013"/>
            </a:lvl8pPr>
            <a:lvl9pPr>
              <a:defRPr sz="101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195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sp>
        <p:nvSpPr>
          <p:cNvPr id="5" name="TextBox 4"/>
          <p:cNvSpPr txBox="1"/>
          <p:nvPr userDrawn="1"/>
        </p:nvSpPr>
        <p:spPr>
          <a:xfrm>
            <a:off x="30164" y="982661"/>
            <a:ext cx="4514850" cy="2414826"/>
          </a:xfrm>
          <a:prstGeom prst="rect">
            <a:avLst/>
          </a:prstGeom>
          <a:noFill/>
        </p:spPr>
        <p:txBody>
          <a:bodyPr>
            <a:normAutofit/>
          </a:bodyPr>
          <a:lstStyle/>
          <a:p>
            <a:pPr marL="214308" indent="-214308">
              <a:buFontTx/>
              <a:buChar char="-"/>
            </a:pPr>
            <a:endParaRPr lang="en-US" sz="900" dirty="0">
              <a:solidFill>
                <a:prstClr val="black"/>
              </a:solidFill>
              <a:latin typeface="Arial" panose="020B0604020202020204" pitchFamily="34" charset="0"/>
            </a:endParaRPr>
          </a:p>
          <a:p>
            <a:pPr>
              <a:defRPr/>
            </a:pPr>
            <a:endParaRPr lang="en-US" sz="900" b="1" u="sng" dirty="0">
              <a:solidFill>
                <a:prstClr val="black"/>
              </a:solidFill>
              <a:latin typeface="Arial" panose="020B0604020202020204" pitchFamily="34" charset="0"/>
              <a:cs typeface="Arial" panose="020B0604020202020204" pitchFamily="34" charset="0"/>
            </a:endParaRPr>
          </a:p>
          <a:p>
            <a:pPr>
              <a:defRPr/>
            </a:pPr>
            <a:endParaRPr lang="en-US" sz="1050" dirty="0">
              <a:solidFill>
                <a:prstClr val="black"/>
              </a:solidFill>
              <a:latin typeface="Arial" panose="020B0604020202020204" pitchFamily="34" charset="0"/>
              <a:cs typeface="Arial" panose="020B0604020202020204" pitchFamily="34" charset="0"/>
            </a:endParaRPr>
          </a:p>
        </p:txBody>
      </p:sp>
      <p:sp>
        <p:nvSpPr>
          <p:cNvPr id="6" name="TextBox 5"/>
          <p:cNvSpPr txBox="1"/>
          <p:nvPr userDrawn="1"/>
        </p:nvSpPr>
        <p:spPr>
          <a:xfrm>
            <a:off x="31752" y="3410690"/>
            <a:ext cx="4554538" cy="3218713"/>
          </a:xfrm>
          <a:prstGeom prst="rect">
            <a:avLst/>
          </a:prstGeom>
          <a:noFill/>
        </p:spPr>
        <p:txBody>
          <a:bodyPr>
            <a:normAutofit/>
          </a:bodyPr>
          <a:lstStyle/>
          <a:p>
            <a:pPr>
              <a:defRPr/>
            </a:pPr>
            <a:endParaRPr lang="en-US" sz="900" dirty="0">
              <a:solidFill>
                <a:prstClr val="black"/>
              </a:solidFill>
              <a:latin typeface=" Arial"/>
              <a:cs typeface="Arial" panose="020B0604020202020204" pitchFamily="34" charset="0"/>
            </a:endParaRPr>
          </a:p>
        </p:txBody>
      </p:sp>
      <p:sp>
        <p:nvSpPr>
          <p:cNvPr id="7" name="TextBox 6"/>
          <p:cNvSpPr txBox="1"/>
          <p:nvPr userDrawn="1"/>
        </p:nvSpPr>
        <p:spPr>
          <a:xfrm>
            <a:off x="4554538" y="1035397"/>
            <a:ext cx="4572000" cy="2362090"/>
          </a:xfrm>
          <a:prstGeom prst="rect">
            <a:avLst/>
          </a:prstGeom>
          <a:noFill/>
        </p:spPr>
        <p:txBody>
          <a:bodyPr>
            <a:normAutofit/>
          </a:bodyPr>
          <a:lstStyle/>
          <a:p>
            <a:pPr>
              <a:defRPr/>
            </a:pPr>
            <a:endParaRPr lang="en-US" sz="1050" dirty="0">
              <a:solidFill>
                <a:prstClr val="black"/>
              </a:solidFill>
              <a:latin typeface=" Arial"/>
              <a:cs typeface="Arial" panose="020B0604020202020204" pitchFamily="34" charset="0"/>
            </a:endParaRPr>
          </a:p>
          <a:p>
            <a:pPr>
              <a:defRPr/>
            </a:pPr>
            <a:endParaRPr lang="en-US" sz="1050" dirty="0">
              <a:solidFill>
                <a:prstClr val="black"/>
              </a:solidFill>
              <a:latin typeface=" Arial"/>
              <a:cs typeface="Arial" panose="020B0604020202020204" pitchFamily="34" charset="0"/>
            </a:endParaRPr>
          </a:p>
          <a:p>
            <a:pPr>
              <a:defRPr/>
            </a:pPr>
            <a:endParaRPr lang="en-US" sz="1050" dirty="0">
              <a:solidFill>
                <a:prstClr val="black"/>
              </a:solidFill>
              <a:latin typeface=" Arial"/>
              <a:cs typeface="Arial" panose="020B0604020202020204" pitchFamily="34" charset="0"/>
            </a:endParaRPr>
          </a:p>
          <a:p>
            <a:pPr>
              <a:defRPr/>
            </a:pPr>
            <a:endParaRPr lang="en-US" sz="825" dirty="0">
              <a:solidFill>
                <a:prstClr val="black"/>
              </a:solidFill>
              <a:latin typeface="Arial" panose="020B0604020202020204" pitchFamily="34" charset="0"/>
              <a:cs typeface="Arial" panose="020B0604020202020204" pitchFamily="34" charset="0"/>
            </a:endParaRPr>
          </a:p>
        </p:txBody>
      </p:sp>
      <p:sp>
        <p:nvSpPr>
          <p:cNvPr id="8" name="TextBox 7"/>
          <p:cNvSpPr txBox="1"/>
          <p:nvPr userDrawn="1"/>
        </p:nvSpPr>
        <p:spPr>
          <a:xfrm>
            <a:off x="4534694" y="3410689"/>
            <a:ext cx="4572000" cy="3224215"/>
          </a:xfrm>
          <a:prstGeom prst="rect">
            <a:avLst/>
          </a:prstGeom>
          <a:noFill/>
        </p:spPr>
        <p:txBody>
          <a:bodyPr wrap="square">
            <a:normAutofit/>
          </a:bodyPr>
          <a:lstStyle>
            <a:defPPr>
              <a:defRPr lang="en-US"/>
            </a:defPPr>
            <a:lvl1pPr>
              <a:defRPr sz="1050" b="1" u="sng">
                <a:cs typeface="Arial" panose="020B0604020202020204" pitchFamily="34" charset="0"/>
              </a:defRPr>
            </a:lvl1pPr>
          </a:lstStyle>
          <a:p>
            <a:endParaRPr lang="en-US" dirty="0">
              <a:solidFill>
                <a:prstClr val="black"/>
              </a:solidFill>
              <a:latin typeface="Arial" panose="020B0604020202020204" pitchFamily="34" charset="0"/>
            </a:endParaRPr>
          </a:p>
          <a:p>
            <a:pPr marL="128585" indent="-128585">
              <a:buFontTx/>
              <a:buChar char="-"/>
            </a:pPr>
            <a:endParaRPr lang="en-US" sz="900" b="0" u="none" dirty="0">
              <a:solidFill>
                <a:prstClr val="black"/>
              </a:solidFill>
              <a:latin typeface="Arial" panose="020B0604020202020204" pitchFamily="34" charset="0"/>
            </a:endParaRPr>
          </a:p>
        </p:txBody>
      </p:sp>
      <p:cxnSp>
        <p:nvCxnSpPr>
          <p:cNvPr id="9" name="Straight Connector 8"/>
          <p:cNvCxnSpPr/>
          <p:nvPr userDrawn="1"/>
        </p:nvCxnSpPr>
        <p:spPr>
          <a:xfrm flipV="1">
            <a:off x="4572000" y="866546"/>
            <a:ext cx="0" cy="548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0" y="3405182"/>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0" y="26"/>
            <a:ext cx="9144000" cy="714375"/>
          </a:xfrm>
        </p:spPr>
        <p:txBody>
          <a:bodyPr/>
          <a:lstStyle/>
          <a:p>
            <a:r>
              <a:rPr lang="en-US"/>
              <a:t>Click to edit Master title style</a:t>
            </a:r>
          </a:p>
        </p:txBody>
      </p:sp>
    </p:spTree>
    <p:extLst>
      <p:ext uri="{BB962C8B-B14F-4D97-AF65-F5344CB8AC3E}">
        <p14:creationId xmlns:p14="http://schemas.microsoft.com/office/powerpoint/2010/main" val="3772633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2531"/>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013"/>
            </a:lvl1pPr>
            <a:lvl2pPr marL="192876" indent="0" algn="ctr">
              <a:buNone/>
              <a:defRPr sz="844"/>
            </a:lvl2pPr>
            <a:lvl3pPr marL="385754" indent="0" algn="ctr">
              <a:buNone/>
              <a:defRPr sz="760"/>
            </a:lvl3pPr>
            <a:lvl4pPr marL="578630" indent="0" algn="ctr">
              <a:buNone/>
              <a:defRPr sz="675"/>
            </a:lvl4pPr>
            <a:lvl5pPr marL="771506" indent="0" algn="ctr">
              <a:buNone/>
              <a:defRPr sz="675"/>
            </a:lvl5pPr>
            <a:lvl6pPr marL="964382" indent="0" algn="ctr">
              <a:buNone/>
              <a:defRPr sz="675"/>
            </a:lvl6pPr>
            <a:lvl7pPr marL="1157259" indent="0" algn="ctr">
              <a:buNone/>
              <a:defRPr sz="675"/>
            </a:lvl7pPr>
            <a:lvl8pPr marL="1350135" indent="0" algn="ctr">
              <a:buNone/>
              <a:defRPr sz="675"/>
            </a:lvl8pPr>
            <a:lvl9pPr marL="1543012" indent="0" algn="ctr">
              <a:buNone/>
              <a:defRPr sz="675"/>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61"/>
            <a:ext cx="2057400" cy="365125"/>
          </a:xfrm>
          <a:prstGeom prst="rect">
            <a:avLst/>
          </a:prstGeom>
        </p:spPr>
        <p:txBody>
          <a:bodyPr/>
          <a:lstStyle/>
          <a:p>
            <a:fld id="{A9F39720-6CBF-4043-B4E6-91518A5AA32B}" type="datetime1">
              <a:rPr lang="en-US" smtClean="0">
                <a:solidFill>
                  <a:prstClr val="black">
                    <a:tint val="75000"/>
                  </a:prstClr>
                </a:solidFill>
              </a:rPr>
              <a:t>5/19/2020</a:t>
            </a:fld>
            <a:endParaRPr lang="en-US" dirty="0">
              <a:solidFill>
                <a:prstClr val="black">
                  <a:tint val="75000"/>
                </a:prstClr>
              </a:solidFill>
            </a:endParaRPr>
          </a:p>
        </p:txBody>
      </p:sp>
      <p:sp>
        <p:nvSpPr>
          <p:cNvPr id="5" name="Footer Placeholder 4"/>
          <p:cNvSpPr>
            <a:spLocks noGrp="1"/>
          </p:cNvSpPr>
          <p:nvPr>
            <p:ph type="ftr" sz="quarter" idx="11"/>
          </p:nvPr>
        </p:nvSpPr>
        <p:spPr>
          <a:xfrm>
            <a:off x="3028950" y="6356361"/>
            <a:ext cx="30861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DC69088-510C-4DCE-A6BD-0FE44C2691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51297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49249F4-D5A0-427D-9F05-C5D17893E71A}" type="datetime1">
              <a:rPr lang="en-US" smtClean="0">
                <a:solidFill>
                  <a:prstClr val="black">
                    <a:tint val="75000"/>
                  </a:prstClr>
                </a:solidFill>
              </a:r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3641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297E37-6C52-417C-97FC-FBB4DFE04747}" type="datetime1">
              <a:rPr lang="en-US" smtClean="0">
                <a:solidFill>
                  <a:prstClr val="black">
                    <a:tint val="75000"/>
                  </a:prstClr>
                </a:solidFill>
              </a:r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2066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766196-B033-4459-A253-4F29B1F820FC}" type="datetime1">
              <a:rPr lang="en-US" smtClean="0">
                <a:solidFill>
                  <a:prstClr val="black">
                    <a:tint val="75000"/>
                  </a:prstClr>
                </a:solidFill>
              </a:r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00163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7ECDA8-3D06-4364-94B9-5F353067F78E}" type="datetime1">
              <a:rPr lang="en-US" smtClean="0">
                <a:solidFill>
                  <a:prstClr val="black">
                    <a:tint val="75000"/>
                  </a:prstClr>
                </a:solidFill>
              </a:rPr>
              <a:t>5/19/2020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0521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143001"/>
            <a:ext cx="4114800" cy="2590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495800" y="1143001"/>
            <a:ext cx="4267200" cy="2590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A2C2096-2337-455F-BE25-4FA217115B25}" type="datetime1">
              <a:rPr lang="en-US" smtClean="0">
                <a:solidFill>
                  <a:prstClr val="black">
                    <a:tint val="75000"/>
                  </a:prstClr>
                </a:solidFill>
              </a:rPr>
              <a:t>5/19/2020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381000" y="3733800"/>
            <a:ext cx="83820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5400000">
            <a:off x="1943100" y="3848100"/>
            <a:ext cx="510540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381000" y="3733800"/>
            <a:ext cx="4114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4495800" y="3733800"/>
            <a:ext cx="42672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txBox="1">
            <a:spLocks/>
          </p:cNvSpPr>
          <p:nvPr userDrawn="1"/>
        </p:nvSpPr>
        <p:spPr>
          <a:xfrm>
            <a:off x="381000" y="2"/>
            <a:ext cx="8382000" cy="423335"/>
          </a:xfrm>
          <a:prstGeom prst="rect">
            <a:avLst/>
          </a:prstGeom>
        </p:spPr>
        <p:txBody>
          <a:bodyPr vert="horz" lIns="91440" tIns="45720" rIns="91440" bIns="45720" rtlCol="0" anchor="ctr">
            <a:noAutofit/>
          </a:bodyPr>
          <a:lstStyle/>
          <a:p>
            <a:pPr algn="ctr">
              <a:lnSpc>
                <a:spcPts val="3000"/>
              </a:lnSpc>
              <a:spcBef>
                <a:spcPct val="0"/>
              </a:spcBef>
              <a:defRPr/>
            </a:pPr>
            <a:r>
              <a:rPr lang="en-US" sz="2800" b="1">
                <a:solidFill>
                  <a:prstClr val="white"/>
                </a:solidFill>
                <a:effectLst>
                  <a:outerShdw blurRad="38100" dist="38100" dir="2700000" algn="tl">
                    <a:srgbClr val="000000">
                      <a:alpha val="43137"/>
                    </a:srgbClr>
                  </a:outerShdw>
                </a:effectLst>
              </a:rPr>
              <a:t>Click to edit Master title style</a:t>
            </a:r>
            <a:endParaRPr lang="en-US" sz="2800" b="1"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1728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72"/>
            <a:ext cx="2133600" cy="365125"/>
          </a:xfrm>
          <a:prstGeom prst="rect">
            <a:avLst/>
          </a:prstGeom>
        </p:spPr>
        <p:txBody>
          <a:bodyPr/>
          <a:lstStyle>
            <a:lvl1pPr>
              <a:defRPr>
                <a:latin typeface=" Arial"/>
              </a:defRPr>
            </a:lvl1pPr>
          </a:lstStyle>
          <a:p>
            <a:fld id="{CAB27F0D-2A5D-4F94-866E-6D8CD4272C94}" type="datetime1">
              <a:rPr lang="en-US" smtClean="0">
                <a:solidFill>
                  <a:prstClr val="black">
                    <a:tint val="75000"/>
                  </a:prstClr>
                </a:solidFill>
              </a:rPr>
              <a:t>5/19/2020</a:t>
            </a:fld>
            <a:endParaRPr lang="en-US" dirty="0">
              <a:solidFill>
                <a:prstClr val="black">
                  <a:tint val="75000"/>
                </a:prstClr>
              </a:solidFill>
            </a:endParaRPr>
          </a:p>
        </p:txBody>
      </p:sp>
      <p:sp>
        <p:nvSpPr>
          <p:cNvPr id="3" name="Footer Placeholder 2"/>
          <p:cNvSpPr>
            <a:spLocks noGrp="1"/>
          </p:cNvSpPr>
          <p:nvPr>
            <p:ph type="ftr" sz="quarter" idx="11"/>
          </p:nvPr>
        </p:nvSpPr>
        <p:spPr>
          <a:xfrm>
            <a:off x="621674" y="4814752"/>
            <a:ext cx="2082800" cy="215900"/>
          </a:xfrm>
          <a:prstGeom prst="rect">
            <a:avLst/>
          </a:prstGeom>
        </p:spPr>
        <p:txBody>
          <a:bodyPr/>
          <a:lstStyle>
            <a:lvl1pPr>
              <a:defRPr>
                <a:latin typeface=" Arial"/>
              </a:defRPr>
            </a:lvl1p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133C6AD-7BB1-4D90-8F78-461D966C92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1949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CA8EE8-DD92-4CE6-9B92-4022E13F842A}" type="datetime1">
              <a:rPr lang="en-US" smtClean="0">
                <a:solidFill>
                  <a:prstClr val="black">
                    <a:tint val="75000"/>
                  </a:prstClr>
                </a:solidFill>
              </a:rPr>
              <a:t>5/19/2020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0075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D2AA44-B0B2-4440-A8C1-839AEF1FBF84}" type="datetime1">
              <a:rPr lang="en-US" smtClean="0">
                <a:solidFill>
                  <a:prstClr val="black">
                    <a:tint val="75000"/>
                  </a:prstClr>
                </a:solidFill>
              </a:rPr>
              <a:t>5/19/2020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7247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02E965-27EA-477F-8F3A-CA36D36F2C50}" type="datetime1">
              <a:rPr lang="en-US" smtClean="0">
                <a:solidFill>
                  <a:prstClr val="black">
                    <a:tint val="75000"/>
                  </a:prstClr>
                </a:solidFill>
              </a:rPr>
              <a:t>5/19/2020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0360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005F13-684A-45EA-AAAF-96F75767DC90}" type="datetime1">
              <a:rPr lang="en-US" smtClean="0">
                <a:solidFill>
                  <a:prstClr val="black">
                    <a:tint val="75000"/>
                  </a:prstClr>
                </a:solidFill>
              </a:rPr>
              <a:t>5/19/2020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2561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F4B667-28E2-4911-A53A-574E6EDC5AF6}" type="datetime1">
              <a:rPr lang="en-US" smtClean="0">
                <a:solidFill>
                  <a:prstClr val="black">
                    <a:tint val="75000"/>
                  </a:prstClr>
                </a:solidFill>
              </a:rPr>
              <a:t>5/19/2020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38144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D61888-CD9A-4C22-B8AD-9C4D9BEBED9B}" type="datetime1">
              <a:rPr lang="en-US" smtClean="0">
                <a:solidFill>
                  <a:prstClr val="black">
                    <a:tint val="75000"/>
                  </a:prstClr>
                </a:solidFill>
              </a:r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8565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89459C-23E2-4521-BC49-A9CC5199FC39}" type="datetime1">
              <a:rPr lang="en-US" smtClean="0">
                <a:solidFill>
                  <a:prstClr val="black">
                    <a:tint val="75000"/>
                  </a:prstClr>
                </a:solidFill>
              </a:r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2814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19973173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584775"/>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200" y="15494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20912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8913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855628"/>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78"/>
            <a:ext cx="2133600" cy="365125"/>
          </a:xfrm>
          <a:prstGeom prst="rect">
            <a:avLst/>
          </a:prstGeom>
        </p:spPr>
        <p:txBody>
          <a:bodyPr/>
          <a:lstStyle>
            <a:lvl1pPr>
              <a:defRPr>
                <a:latin typeface=" Arial"/>
              </a:defRPr>
            </a:lvl1pPr>
          </a:lstStyle>
          <a:p>
            <a:fld id="{3767ED81-A49F-4224-8D67-8C6647D964D2}" type="datetime1">
              <a:rPr lang="en-US" smtClean="0">
                <a:solidFill>
                  <a:prstClr val="black">
                    <a:tint val="75000"/>
                  </a:prstClr>
                </a:solidFill>
              </a:rPr>
              <a:t>5/19/2020</a:t>
            </a:fld>
            <a:endParaRPr lang="en-US" dirty="0">
              <a:solidFill>
                <a:prstClr val="black">
                  <a:tint val="75000"/>
                </a:prstClr>
              </a:solidFill>
            </a:endParaRPr>
          </a:p>
        </p:txBody>
      </p:sp>
      <p:sp>
        <p:nvSpPr>
          <p:cNvPr id="5" name="Footer Placeholder 4"/>
          <p:cNvSpPr>
            <a:spLocks noGrp="1"/>
          </p:cNvSpPr>
          <p:nvPr>
            <p:ph type="ftr" sz="quarter" idx="11"/>
          </p:nvPr>
        </p:nvSpPr>
        <p:spPr>
          <a:xfrm>
            <a:off x="621673" y="4762500"/>
            <a:ext cx="2082800" cy="215900"/>
          </a:xfrm>
          <a:prstGeom prst="rect">
            <a:avLst/>
          </a:prstGeom>
        </p:spPr>
        <p:txBody>
          <a:bodyPr/>
          <a:lstStyle>
            <a:lvl1pPr>
              <a:defRPr>
                <a:latin typeface=" 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96796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p:spPr>
        <p:txBody>
          <a:bodyPr>
            <a:spAutoFit/>
          </a:bodyPr>
          <a:lstStyle/>
          <a:p>
            <a:r>
              <a:rPr lang="en-US" dirty="0"/>
              <a:t>Click to edit Master title style</a:t>
            </a:r>
          </a:p>
        </p:txBody>
      </p:sp>
      <p:sp>
        <p:nvSpPr>
          <p:cNvPr id="3" name="Content Placeholder 2"/>
          <p:cNvSpPr>
            <a:spLocks noGrp="1"/>
          </p:cNvSpPr>
          <p:nvPr>
            <p:ph sz="half" idx="1"/>
          </p:nvPr>
        </p:nvSpPr>
        <p:spPr>
          <a:xfrm>
            <a:off x="457200" y="15494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5494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0033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p:spPr>
        <p:txBody>
          <a:bodyPr>
            <a:spAutoFit/>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37067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p:spPr>
        <p:txBody>
          <a:bodyPr>
            <a:spAutoFit/>
          </a:bodyPr>
          <a:lstStyle/>
          <a:p>
            <a:r>
              <a:rPr lang="en-US" dirty="0"/>
              <a:t>Click to edit Master title style</a:t>
            </a:r>
          </a:p>
        </p:txBody>
      </p:sp>
    </p:spTree>
    <p:extLst>
      <p:ext uri="{BB962C8B-B14F-4D97-AF65-F5344CB8AC3E}">
        <p14:creationId xmlns:p14="http://schemas.microsoft.com/office/powerpoint/2010/main" val="24647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3491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14438"/>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 name="Title 1"/>
          <p:cNvSpPr>
            <a:spLocks noGrp="1"/>
          </p:cNvSpPr>
          <p:nvPr>
            <p:ph type="title"/>
          </p:nvPr>
        </p:nvSpPr>
        <p:spPr>
          <a:xfrm>
            <a:off x="0" y="279112"/>
            <a:ext cx="9144000" cy="58477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lang="en-US" sz="3200" b="1" cap="all" baseline="0" dirty="0">
                <a:solidFill>
                  <a:schemeClr val="tx2"/>
                </a:solidFill>
                <a:latin typeface="+mj-lt"/>
                <a:ea typeface="+mj-ea"/>
                <a:cs typeface="ＭＳ Ｐゴシック" charset="0"/>
              </a:defRPr>
            </a:lvl1pPr>
          </a:lstStyle>
          <a:p>
            <a:r>
              <a:rPr lang="en-US" dirty="0"/>
              <a:t>Click to edit Master title style</a:t>
            </a:r>
          </a:p>
        </p:txBody>
      </p:sp>
      <p:sp>
        <p:nvSpPr>
          <p:cNvPr id="4" name="Text Placeholder 3"/>
          <p:cNvSpPr>
            <a:spLocks noGrp="1"/>
          </p:cNvSpPr>
          <p:nvPr>
            <p:ph type="body" sz="half" idx="2"/>
          </p:nvPr>
        </p:nvSpPr>
        <p:spPr>
          <a:xfrm>
            <a:off x="1792288" y="5422107"/>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924767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186263"/>
            <a:ext cx="9144000" cy="584775"/>
          </a:xfrm>
          <a:prstGeom prst="rect">
            <a:avLst/>
          </a:prstGeom>
        </p:spPr>
        <p:txBody>
          <a:bodyPr/>
          <a:lstStyle/>
          <a:p>
            <a:r>
              <a:rPr lang="en-US" dirty="0"/>
              <a:t>Click to edit Master title style</a:t>
            </a:r>
          </a:p>
        </p:txBody>
      </p:sp>
      <p:sp>
        <p:nvSpPr>
          <p:cNvPr id="3" name="Vertical Text Placeholder 2"/>
          <p:cNvSpPr>
            <a:spLocks noGrp="1"/>
          </p:cNvSpPr>
          <p:nvPr>
            <p:ph type="body" orient="vert" idx="1"/>
          </p:nvPr>
        </p:nvSpPr>
        <p:spPr>
          <a:xfrm>
            <a:off x="457200" y="1549400"/>
            <a:ext cx="8229600" cy="4525963"/>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756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89000"/>
            <a:ext cx="2057400" cy="57404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889000"/>
            <a:ext cx="6019800" cy="5740400"/>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31938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lang="en-US" sz="3200" b="1" cap="all" baseline="0">
                <a:solidFill>
                  <a:schemeClr val="tx2"/>
                </a:solidFill>
                <a:latin typeface="+mj-lt"/>
                <a:ea typeface="+mj-ea"/>
                <a:cs typeface="ＭＳ Ｐゴシック" charset="0"/>
              </a:defRPr>
            </a:lvl1pPr>
          </a:lstStyle>
          <a:p>
            <a:r>
              <a:rPr lang="en-US" dirty="0"/>
              <a:t>Click to edit Master title style</a:t>
            </a:r>
          </a:p>
        </p:txBody>
      </p:sp>
      <p:sp>
        <p:nvSpPr>
          <p:cNvPr id="3" name="Table Placeholder 2"/>
          <p:cNvSpPr>
            <a:spLocks noGrp="1"/>
          </p:cNvSpPr>
          <p:nvPr>
            <p:ph type="tbl" idx="1"/>
          </p:nvPr>
        </p:nvSpPr>
        <p:spPr>
          <a:xfrm>
            <a:off x="457200" y="1214438"/>
            <a:ext cx="8229600" cy="4525963"/>
          </a:xfrm>
          <a:prstGeom prst="rect">
            <a:avLst/>
          </a:prstGeom>
        </p:spPr>
        <p:txBody>
          <a:bodyPr/>
          <a:lstStyle/>
          <a:p>
            <a:pPr lvl="0"/>
            <a:endParaRPr lang="en-US" noProof="0"/>
          </a:p>
        </p:txBody>
      </p:sp>
    </p:spTree>
    <p:extLst>
      <p:ext uri="{BB962C8B-B14F-4D97-AF65-F5344CB8AC3E}">
        <p14:creationId xmlns:p14="http://schemas.microsoft.com/office/powerpoint/2010/main" val="2827567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a:solidFill>
                <a:srgbClr val="000000"/>
              </a:solidFill>
              <a:latin typeface="Arial" charset="0"/>
            </a:endParaRPr>
          </a:p>
        </p:txBody>
      </p:sp>
    </p:spTree>
    <p:extLst>
      <p:ext uri="{BB962C8B-B14F-4D97-AF65-F5344CB8AC3E}">
        <p14:creationId xmlns:p14="http://schemas.microsoft.com/office/powerpoint/2010/main" val="41201884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p:spPr>
        <p:txBody>
          <a:bodyPr>
            <a:spAutoFit/>
          </a:bodyPr>
          <a:lstStyle/>
          <a:p>
            <a:r>
              <a:rPr lang="en-US" dirty="0"/>
              <a:t>Click to edit Master title style</a:t>
            </a:r>
          </a:p>
        </p:txBody>
      </p:sp>
      <p:sp>
        <p:nvSpPr>
          <p:cNvPr id="3" name="Content Placeholder 2"/>
          <p:cNvSpPr>
            <a:spLocks noGrp="1"/>
          </p:cNvSpPr>
          <p:nvPr>
            <p:ph sz="half" idx="1"/>
          </p:nvPr>
        </p:nvSpPr>
        <p:spPr>
          <a:xfrm>
            <a:off x="457200" y="1214438"/>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4438"/>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552826"/>
            <a:ext cx="4038600" cy="21875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8037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33953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199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976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5286"/>
            <a:ext cx="8229600" cy="5486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230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mall Logo">
    <p:spTree>
      <p:nvGrpSpPr>
        <p:cNvPr id="1" name=""/>
        <p:cNvGrpSpPr/>
        <p:nvPr/>
      </p:nvGrpSpPr>
      <p:grpSpPr>
        <a:xfrm>
          <a:off x="0" y="0"/>
          <a:ext cx="0" cy="0"/>
          <a:chOff x="0" y="0"/>
          <a:chExt cx="0" cy="0"/>
        </a:xfrm>
      </p:grpSpPr>
      <p:sp>
        <p:nvSpPr>
          <p:cNvPr id="6" name="TextBox 5"/>
          <p:cNvSpPr txBox="1"/>
          <p:nvPr userDrawn="1"/>
        </p:nvSpPr>
        <p:spPr>
          <a:xfrm>
            <a:off x="0" y="6550025"/>
            <a:ext cx="781050" cy="307975"/>
          </a:xfrm>
          <a:prstGeom prst="rect">
            <a:avLst/>
          </a:prstGeom>
          <a:noFill/>
        </p:spPr>
        <p:txBody>
          <a:bodyPr>
            <a:spAutoFit/>
          </a:bodyPr>
          <a:lstStyle/>
          <a:p>
            <a:pPr>
              <a:defRPr/>
            </a:pPr>
            <a:fld id="{FA9F254D-EC8E-4133-A12F-8E8EB8D68A57}" type="slidenum">
              <a:rPr lang="en-US" sz="1400">
                <a:solidFill>
                  <a:prstClr val="black"/>
                </a:solidFill>
                <a:latin typeface="Arial" pitchFamily="34" charset="0"/>
              </a:rPr>
              <a:pPr>
                <a:defRPr/>
              </a:pPr>
              <a:t>‹#›</a:t>
            </a:fld>
            <a:endParaRPr lang="en-US" sz="1400" dirty="0">
              <a:solidFill>
                <a:prstClr val="black"/>
              </a:solidFill>
              <a:latin typeface="Arial" pitchFamily="34" charset="0"/>
            </a:endParaRPr>
          </a:p>
        </p:txBody>
      </p:sp>
      <p:sp>
        <p:nvSpPr>
          <p:cNvPr id="9" name="Rectangle 8"/>
          <p:cNvSpPr/>
          <p:nvPr userDrawn="1"/>
        </p:nvSpPr>
        <p:spPr>
          <a:xfrm>
            <a:off x="3657600" y="0"/>
            <a:ext cx="1828800" cy="22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b="1" dirty="0">
                <a:solidFill>
                  <a:prstClr val="white"/>
                </a:solidFill>
              </a:rPr>
              <a:t>UNCLASSIFIED // FOUO</a:t>
            </a:r>
          </a:p>
        </p:txBody>
      </p:sp>
      <p:sp>
        <p:nvSpPr>
          <p:cNvPr id="12" name="AutoShape 21"/>
          <p:cNvSpPr>
            <a:spLocks noChangeArrowheads="1"/>
          </p:cNvSpPr>
          <p:nvPr userDrawn="1"/>
        </p:nvSpPr>
        <p:spPr bwMode="auto">
          <a:xfrm>
            <a:off x="762000" y="762000"/>
            <a:ext cx="8305800" cy="152400"/>
          </a:xfrm>
          <a:prstGeom prst="parallelogram">
            <a:avLst>
              <a:gd name="adj" fmla="val 86039"/>
            </a:avLst>
          </a:prstGeom>
          <a:gradFill rotWithShape="1">
            <a:gsLst>
              <a:gs pos="0">
                <a:srgbClr val="FF0000"/>
              </a:gs>
              <a:gs pos="100000">
                <a:schemeClr val="tx1"/>
              </a:gs>
            </a:gsLst>
            <a:lin ang="0" scaled="1"/>
          </a:gradFill>
          <a:ln w="9525">
            <a:solidFill>
              <a:schemeClr val="tx1"/>
            </a:solidFill>
            <a:miter lim="800000"/>
            <a:headEnd/>
            <a:tailEnd/>
          </a:ln>
          <a:effectLst/>
        </p:spPr>
        <p:txBody>
          <a:bodyPr wrap="none" anchor="ctr"/>
          <a:lstStyle/>
          <a:p>
            <a:pPr algn="ctr">
              <a:defRPr/>
            </a:pPr>
            <a:endParaRPr lang="en-US" sz="1000" b="1" dirty="0">
              <a:solidFill>
                <a:srgbClr val="FF3300"/>
              </a:solidFill>
              <a:effectLst>
                <a:outerShdw blurRad="38100" dist="38100" dir="2700000" algn="tl">
                  <a:srgbClr val="000000"/>
                </a:outerShdw>
              </a:effectLst>
            </a:endParaRPr>
          </a:p>
        </p:txBody>
      </p:sp>
      <p:sp>
        <p:nvSpPr>
          <p:cNvPr id="13" name="AutoShape 22"/>
          <p:cNvSpPr>
            <a:spLocks noChangeArrowheads="1"/>
          </p:cNvSpPr>
          <p:nvPr userDrawn="1"/>
        </p:nvSpPr>
        <p:spPr bwMode="auto">
          <a:xfrm>
            <a:off x="1092200" y="6477000"/>
            <a:ext cx="7699375" cy="157163"/>
          </a:xfrm>
          <a:prstGeom prst="parallelogram">
            <a:avLst>
              <a:gd name="adj" fmla="val 93670"/>
            </a:avLst>
          </a:prstGeom>
          <a:gradFill rotWithShape="1">
            <a:gsLst>
              <a:gs pos="0">
                <a:srgbClr val="FF0000"/>
              </a:gs>
              <a:gs pos="100000">
                <a:schemeClr val="tx1"/>
              </a:gs>
            </a:gsLst>
            <a:lin ang="0" scaled="1"/>
          </a:gradFill>
          <a:ln w="9525">
            <a:solidFill>
              <a:schemeClr val="tx1"/>
            </a:solidFill>
            <a:miter lim="800000"/>
            <a:headEnd/>
            <a:tailEnd/>
          </a:ln>
          <a:effectLst/>
        </p:spPr>
        <p:txBody>
          <a:bodyPr wrap="none" anchor="ctr"/>
          <a:lstStyle/>
          <a:p>
            <a:pPr>
              <a:defRPr/>
            </a:pPr>
            <a:endParaRPr lang="en-US" sz="2400" b="1" dirty="0">
              <a:solidFill>
                <a:prstClr val="black"/>
              </a:solidFill>
            </a:endParaRPr>
          </a:p>
        </p:txBody>
      </p:sp>
      <p:pic>
        <p:nvPicPr>
          <p:cNvPr id="15" name="Picture 133" descr="npo000027"/>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24000" y="5410200"/>
            <a:ext cx="1168400" cy="495300"/>
          </a:xfrm>
          <a:prstGeom prst="rect">
            <a:avLst/>
          </a:prstGeom>
          <a:noFill/>
          <a:ln w="9525" algn="ctr">
            <a:noFill/>
            <a:miter lim="800000"/>
            <a:headEnd/>
            <a:tailEnd/>
          </a:ln>
        </p:spPr>
      </p:pic>
      <p:sp>
        <p:nvSpPr>
          <p:cNvPr id="19" name="Title 1"/>
          <p:cNvSpPr>
            <a:spLocks noGrp="1"/>
          </p:cNvSpPr>
          <p:nvPr>
            <p:ph type="title"/>
          </p:nvPr>
        </p:nvSpPr>
        <p:spPr>
          <a:xfrm>
            <a:off x="381000" y="0"/>
            <a:ext cx="8229600" cy="1143000"/>
          </a:xfrm>
          <a:prstGeom prst="rect">
            <a:avLst/>
          </a:prstGeom>
        </p:spPr>
        <p:txBody>
          <a:bodyPr/>
          <a:lstStyle/>
          <a:p>
            <a:r>
              <a:rPr lang="en-US" dirty="0"/>
              <a:t>Click to edit Master title style</a:t>
            </a:r>
          </a:p>
        </p:txBody>
      </p:sp>
      <p:sp>
        <p:nvSpPr>
          <p:cNvPr id="20" name="Content Placeholder 2"/>
          <p:cNvSpPr>
            <a:spLocks noGrp="1"/>
          </p:cNvSpPr>
          <p:nvPr>
            <p:ph idx="1"/>
          </p:nvPr>
        </p:nvSpPr>
        <p:spPr>
          <a:xfrm>
            <a:off x="381000" y="12954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71927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1228803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131"/>
            <a:ext cx="9144000" cy="868362"/>
          </a:xfrm>
          <a:prstGeom prst="rect">
            <a:avLst/>
          </a:prstGeom>
        </p:spPr>
        <p:txBody>
          <a:bodyPr anchor="ctr"/>
          <a:lstStyle>
            <a:lvl1pPr algn="ctr">
              <a:defRPr/>
            </a:lvl1pPr>
          </a:lstStyle>
          <a:p>
            <a:r>
              <a:rPr lang="en-US" dirty="0"/>
              <a:t>Click to edit Master title style</a:t>
            </a:r>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9766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193380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79"/>
            <a:ext cx="8229600" cy="673769"/>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95350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5504"/>
            <a:ext cx="8229600" cy="654518"/>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3872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78"/>
            <a:ext cx="8229600" cy="67376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2765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sp>
        <p:nvSpPr>
          <p:cNvPr id="5" name="TextBox 4"/>
          <p:cNvSpPr txBox="1"/>
          <p:nvPr userDrawn="1"/>
        </p:nvSpPr>
        <p:spPr>
          <a:xfrm>
            <a:off x="30164" y="982661"/>
            <a:ext cx="4514850" cy="2414826"/>
          </a:xfrm>
          <a:prstGeom prst="rect">
            <a:avLst/>
          </a:prstGeom>
          <a:noFill/>
        </p:spPr>
        <p:txBody>
          <a:bodyPr>
            <a:normAutofit/>
          </a:bodyPr>
          <a:lstStyle/>
          <a:p>
            <a:pPr marL="214308" indent="-214308">
              <a:buFont typeface="Arial" panose="020B0604020202020204" pitchFamily="34" charset="0"/>
              <a:buChar char="•"/>
            </a:pPr>
            <a:endParaRPr lang="en-US" sz="900" dirty="0">
              <a:solidFill>
                <a:prstClr val="black"/>
              </a:solidFill>
              <a:latin typeface="Arial" panose="020B0604020202020204" pitchFamily="34" charset="0"/>
            </a:endParaRPr>
          </a:p>
          <a:p>
            <a:pPr marL="128585" indent="-128585">
              <a:buFont typeface="Arial" panose="020B0604020202020204" pitchFamily="34" charset="0"/>
              <a:buChar char="•"/>
              <a:defRPr/>
            </a:pPr>
            <a:endParaRPr lang="en-US" sz="900" b="1" u="sng" dirty="0">
              <a:solidFill>
                <a:prstClr val="black"/>
              </a:solidFill>
              <a:latin typeface="Arial" panose="020B0604020202020204" pitchFamily="34" charset="0"/>
              <a:cs typeface="Arial" panose="020B0604020202020204" pitchFamily="34" charset="0"/>
            </a:endParaRPr>
          </a:p>
        </p:txBody>
      </p:sp>
      <p:cxnSp>
        <p:nvCxnSpPr>
          <p:cNvPr id="9" name="Straight Connector 8"/>
          <p:cNvCxnSpPr/>
          <p:nvPr userDrawn="1"/>
        </p:nvCxnSpPr>
        <p:spPr>
          <a:xfrm flipV="1">
            <a:off x="4572000" y="866546"/>
            <a:ext cx="0" cy="548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0" y="3405182"/>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0" y="26"/>
            <a:ext cx="9144000" cy="714375"/>
          </a:xfrm>
        </p:spPr>
        <p:txBody>
          <a:bodyPr/>
          <a:lstStyle/>
          <a:p>
            <a:r>
              <a:rPr lang="en-US"/>
              <a:t>Click to edit Master title style</a:t>
            </a:r>
          </a:p>
        </p:txBody>
      </p:sp>
      <p:sp>
        <p:nvSpPr>
          <p:cNvPr id="12" name="Content Placeholder 2"/>
          <p:cNvSpPr>
            <a:spLocks noGrp="1"/>
          </p:cNvSpPr>
          <p:nvPr>
            <p:ph idx="1"/>
          </p:nvPr>
        </p:nvSpPr>
        <p:spPr>
          <a:xfrm>
            <a:off x="0" y="714395"/>
            <a:ext cx="4480560" cy="2651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p:cNvSpPr>
            <a:spLocks noGrp="1"/>
          </p:cNvSpPr>
          <p:nvPr>
            <p:ph idx="13"/>
          </p:nvPr>
        </p:nvSpPr>
        <p:spPr>
          <a:xfrm>
            <a:off x="4572000" y="706700"/>
            <a:ext cx="4480560" cy="2651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4"/>
          </p:nvPr>
        </p:nvSpPr>
        <p:spPr>
          <a:xfrm>
            <a:off x="0" y="3467199"/>
            <a:ext cx="4480560" cy="2651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5"/>
          </p:nvPr>
        </p:nvSpPr>
        <p:spPr>
          <a:xfrm>
            <a:off x="4578849" y="3467199"/>
            <a:ext cx="4480560" cy="2651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649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5065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8976670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7745153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78"/>
            <a:ext cx="8229600" cy="673768"/>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6339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39005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Footer Placeholder 4"/>
          <p:cNvSpPr txBox="1">
            <a:spLocks/>
          </p:cNvSpPr>
          <p:nvPr userDrawn="1"/>
        </p:nvSpPr>
        <p:spPr>
          <a:xfrm>
            <a:off x="3581400" y="6629400"/>
            <a:ext cx="1905000" cy="228600"/>
          </a:xfrm>
          <a:prstGeom prst="rect">
            <a:avLst/>
          </a:prstGeom>
          <a:solidFill>
            <a:srgbClr val="008000"/>
          </a:solidFill>
          <a:ln>
            <a:solidFill>
              <a:schemeClr val="tx1"/>
            </a:solidFill>
          </a:ln>
        </p:spPr>
        <p:txBody>
          <a:bodyPr anchor="ctr"/>
          <a:lstStyle>
            <a:lvl1pPr algn="ctr">
              <a:defRPr sz="1200" b="1">
                <a:solidFill>
                  <a:schemeClr val="tx1"/>
                </a:solidFill>
              </a:defRPr>
            </a:lvl1pPr>
          </a:lstStyle>
          <a:p>
            <a:pPr>
              <a:defRPr/>
            </a:pPr>
            <a:r>
              <a:rPr lang="en-US" sz="788" dirty="0">
                <a:solidFill>
                  <a:prstClr val="white"/>
                </a:solidFill>
                <a:latin typeface=" Arial"/>
                <a:cs typeface="Arial" charset="0"/>
              </a:rPr>
              <a:t>UNCLASSIFIED // FOUO</a:t>
            </a:r>
          </a:p>
        </p:txBody>
      </p:sp>
      <p:sp>
        <p:nvSpPr>
          <p:cNvPr id="6" name="Footer Placeholder 4"/>
          <p:cNvSpPr txBox="1">
            <a:spLocks/>
          </p:cNvSpPr>
          <p:nvPr userDrawn="1"/>
        </p:nvSpPr>
        <p:spPr>
          <a:xfrm>
            <a:off x="3581400" y="0"/>
            <a:ext cx="1905000" cy="228600"/>
          </a:xfrm>
          <a:prstGeom prst="rect">
            <a:avLst/>
          </a:prstGeom>
          <a:solidFill>
            <a:srgbClr val="008000"/>
          </a:solidFill>
          <a:ln>
            <a:solidFill>
              <a:schemeClr val="tx1"/>
            </a:solidFill>
          </a:ln>
        </p:spPr>
        <p:txBody>
          <a:bodyPr anchor="ctr"/>
          <a:lstStyle>
            <a:lvl1pPr algn="ctr">
              <a:defRPr sz="1200" b="1">
                <a:solidFill>
                  <a:schemeClr val="tx1"/>
                </a:solidFill>
              </a:defRPr>
            </a:lvl1pPr>
          </a:lstStyle>
          <a:p>
            <a:pPr>
              <a:defRPr/>
            </a:pPr>
            <a:r>
              <a:rPr lang="en-US" sz="788" dirty="0">
                <a:solidFill>
                  <a:prstClr val="white"/>
                </a:solidFill>
                <a:latin typeface=" Arial"/>
                <a:cs typeface="Arial" charset="0"/>
              </a:rPr>
              <a:t>UNCLASSIFIED // FOUO</a:t>
            </a:r>
          </a:p>
        </p:txBody>
      </p:sp>
    </p:spTree>
    <p:extLst>
      <p:ext uri="{BB962C8B-B14F-4D97-AF65-F5344CB8AC3E}">
        <p14:creationId xmlns:p14="http://schemas.microsoft.com/office/powerpoint/2010/main" val="27604747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559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ext Box 8"/>
          <p:cNvSpPr txBox="1">
            <a:spLocks noChangeArrowheads="1"/>
          </p:cNvSpPr>
          <p:nvPr userDrawn="1"/>
        </p:nvSpPr>
        <p:spPr bwMode="auto">
          <a:xfrm>
            <a:off x="3790951" y="-38100"/>
            <a:ext cx="1228221" cy="207749"/>
          </a:xfrm>
          <a:prstGeom prst="rect">
            <a:avLst/>
          </a:prstGeom>
          <a:noFill/>
          <a:ln w="9525">
            <a:noFill/>
            <a:miter lim="800000"/>
            <a:headEnd/>
            <a:tailEnd/>
          </a:ln>
          <a:effectLst/>
        </p:spPr>
        <p:txBody>
          <a:bodyPr wrap="none">
            <a:spAutoFit/>
          </a:bodyPr>
          <a:lstStyle/>
          <a:p>
            <a:pPr>
              <a:defRPr/>
            </a:pPr>
            <a:r>
              <a:rPr lang="en-US" sz="750" b="1" dirty="0">
                <a:solidFill>
                  <a:srgbClr val="33CC33"/>
                </a:solidFill>
                <a:cs typeface="Arial" charset="0"/>
              </a:rPr>
              <a:t>UNCLASSIFIED//FOUO</a:t>
            </a:r>
          </a:p>
        </p:txBody>
      </p:sp>
      <p:sp>
        <p:nvSpPr>
          <p:cNvPr id="4" name="Text Box 10"/>
          <p:cNvSpPr txBox="1">
            <a:spLocks noChangeArrowheads="1"/>
          </p:cNvSpPr>
          <p:nvPr userDrawn="1"/>
        </p:nvSpPr>
        <p:spPr bwMode="auto">
          <a:xfrm>
            <a:off x="3790951" y="6648452"/>
            <a:ext cx="1228221" cy="207749"/>
          </a:xfrm>
          <a:prstGeom prst="rect">
            <a:avLst/>
          </a:prstGeom>
          <a:noFill/>
          <a:ln w="9525">
            <a:noFill/>
            <a:miter lim="800000"/>
            <a:headEnd/>
            <a:tailEnd/>
          </a:ln>
          <a:effectLst/>
        </p:spPr>
        <p:txBody>
          <a:bodyPr wrap="none">
            <a:spAutoFit/>
          </a:bodyPr>
          <a:lstStyle/>
          <a:p>
            <a:pPr>
              <a:defRPr/>
            </a:pPr>
            <a:r>
              <a:rPr lang="en-US" sz="750" b="1" dirty="0">
                <a:solidFill>
                  <a:srgbClr val="33CC33"/>
                </a:solidFill>
                <a:cs typeface="Arial" charset="0"/>
              </a:rPr>
              <a:t>UNCLASSIFIED//FOUO</a:t>
            </a:r>
          </a:p>
        </p:txBody>
      </p:sp>
      <p:sp>
        <p:nvSpPr>
          <p:cNvPr id="5" name="Rectangle 11"/>
          <p:cNvSpPr>
            <a:spLocks noChangeArrowheads="1"/>
          </p:cNvSpPr>
          <p:nvPr userDrawn="1"/>
        </p:nvSpPr>
        <p:spPr bwMode="auto">
          <a:xfrm>
            <a:off x="6934200" y="6686550"/>
            <a:ext cx="2209800" cy="171450"/>
          </a:xfrm>
          <a:prstGeom prst="rect">
            <a:avLst/>
          </a:prstGeom>
          <a:noFill/>
          <a:ln w="9525">
            <a:noFill/>
            <a:miter lim="800000"/>
            <a:headEnd/>
            <a:tailEnd/>
          </a:ln>
          <a:effectLst/>
        </p:spPr>
        <p:txBody>
          <a:bodyPr/>
          <a:lstStyle/>
          <a:p>
            <a:pPr>
              <a:defRPr/>
            </a:pPr>
            <a:endParaRPr lang="en-US" sz="450" b="1" dirty="0">
              <a:solidFill>
                <a:srgbClr val="000000"/>
              </a:solidFill>
              <a:cs typeface="Arial" charset="0"/>
            </a:endParaRPr>
          </a:p>
        </p:txBody>
      </p:sp>
      <p:grpSp>
        <p:nvGrpSpPr>
          <p:cNvPr id="3" name="Group 12"/>
          <p:cNvGrpSpPr>
            <a:grpSpLocks/>
          </p:cNvGrpSpPr>
          <p:nvPr userDrawn="1"/>
        </p:nvGrpSpPr>
        <p:grpSpPr bwMode="auto">
          <a:xfrm>
            <a:off x="0" y="187327"/>
            <a:ext cx="9144000" cy="55563"/>
            <a:chOff x="774" y="193"/>
            <a:chExt cx="2826" cy="47"/>
          </a:xfrm>
        </p:grpSpPr>
        <p:sp>
          <p:nvSpPr>
            <p:cNvPr id="7" name="Line 13"/>
            <p:cNvSpPr>
              <a:spLocks noChangeShapeType="1"/>
            </p:cNvSpPr>
            <p:nvPr/>
          </p:nvSpPr>
          <p:spPr bwMode="auto">
            <a:xfrm flipV="1">
              <a:off x="774" y="193"/>
              <a:ext cx="2825" cy="0"/>
            </a:xfrm>
            <a:prstGeom prst="line">
              <a:avLst/>
            </a:prstGeom>
            <a:noFill/>
            <a:ln w="28575">
              <a:solidFill>
                <a:srgbClr val="003300"/>
              </a:solidFill>
              <a:round/>
              <a:headEnd/>
              <a:tailEnd/>
            </a:ln>
            <a:effectLst/>
          </p:spPr>
          <p:txBody>
            <a:bodyPr wrap="none" anchor="ctr"/>
            <a:lstStyle/>
            <a:p>
              <a:pPr>
                <a:defRPr/>
              </a:pPr>
              <a:endParaRPr lang="en-US" sz="1500" dirty="0">
                <a:solidFill>
                  <a:srgbClr val="000000"/>
                </a:solidFill>
                <a:cs typeface="Arial" charset="0"/>
              </a:endParaRPr>
            </a:p>
          </p:txBody>
        </p:sp>
        <p:sp>
          <p:nvSpPr>
            <p:cNvPr id="8" name="Line 14"/>
            <p:cNvSpPr>
              <a:spLocks noChangeShapeType="1"/>
            </p:cNvSpPr>
            <p:nvPr/>
          </p:nvSpPr>
          <p:spPr bwMode="auto">
            <a:xfrm flipV="1">
              <a:off x="776" y="240"/>
              <a:ext cx="2824" cy="0"/>
            </a:xfrm>
            <a:prstGeom prst="line">
              <a:avLst/>
            </a:prstGeom>
            <a:noFill/>
            <a:ln w="50800">
              <a:solidFill>
                <a:srgbClr val="FF0000"/>
              </a:solidFill>
              <a:round/>
              <a:headEnd/>
              <a:tailEnd/>
            </a:ln>
            <a:effectLst/>
          </p:spPr>
          <p:txBody>
            <a:bodyPr wrap="none" anchor="ctr"/>
            <a:lstStyle/>
            <a:p>
              <a:pPr>
                <a:defRPr/>
              </a:pPr>
              <a:endParaRPr lang="en-US" sz="1500" dirty="0">
                <a:solidFill>
                  <a:srgbClr val="000000"/>
                </a:solidFill>
                <a:cs typeface="Arial" charset="0"/>
              </a:endParaRPr>
            </a:p>
          </p:txBody>
        </p:sp>
      </p:grpSp>
      <p:grpSp>
        <p:nvGrpSpPr>
          <p:cNvPr id="6" name="Group 15"/>
          <p:cNvGrpSpPr>
            <a:grpSpLocks/>
          </p:cNvGrpSpPr>
          <p:nvPr userDrawn="1"/>
        </p:nvGrpSpPr>
        <p:grpSpPr bwMode="auto">
          <a:xfrm>
            <a:off x="0" y="1171575"/>
            <a:ext cx="9144000" cy="57150"/>
            <a:chOff x="768" y="624"/>
            <a:chExt cx="2825" cy="48"/>
          </a:xfrm>
        </p:grpSpPr>
        <p:sp>
          <p:nvSpPr>
            <p:cNvPr id="10" name="Line 16"/>
            <p:cNvSpPr>
              <a:spLocks noChangeShapeType="1"/>
            </p:cNvSpPr>
            <p:nvPr/>
          </p:nvSpPr>
          <p:spPr bwMode="auto">
            <a:xfrm flipV="1">
              <a:off x="768" y="624"/>
              <a:ext cx="2824" cy="0"/>
            </a:xfrm>
            <a:prstGeom prst="line">
              <a:avLst/>
            </a:prstGeom>
            <a:noFill/>
            <a:ln w="50800">
              <a:solidFill>
                <a:srgbClr val="FF0000"/>
              </a:solidFill>
              <a:round/>
              <a:headEnd/>
              <a:tailEnd/>
            </a:ln>
            <a:effectLst/>
          </p:spPr>
          <p:txBody>
            <a:bodyPr wrap="none" anchor="ctr"/>
            <a:lstStyle/>
            <a:p>
              <a:pPr>
                <a:defRPr/>
              </a:pPr>
              <a:endParaRPr lang="en-US" sz="1500" dirty="0">
                <a:solidFill>
                  <a:srgbClr val="000000"/>
                </a:solidFill>
                <a:cs typeface="Arial" charset="0"/>
              </a:endParaRPr>
            </a:p>
          </p:txBody>
        </p:sp>
        <p:sp>
          <p:nvSpPr>
            <p:cNvPr id="11" name="Line 17"/>
            <p:cNvSpPr>
              <a:spLocks noChangeShapeType="1"/>
            </p:cNvSpPr>
            <p:nvPr/>
          </p:nvSpPr>
          <p:spPr bwMode="auto">
            <a:xfrm flipV="1">
              <a:off x="768" y="672"/>
              <a:ext cx="2825" cy="0"/>
            </a:xfrm>
            <a:prstGeom prst="line">
              <a:avLst/>
            </a:prstGeom>
            <a:noFill/>
            <a:ln w="28575">
              <a:solidFill>
                <a:srgbClr val="003300"/>
              </a:solidFill>
              <a:round/>
              <a:headEnd/>
              <a:tailEnd/>
            </a:ln>
            <a:effectLst/>
          </p:spPr>
          <p:txBody>
            <a:bodyPr wrap="none" anchor="ctr"/>
            <a:lstStyle/>
            <a:p>
              <a:pPr>
                <a:defRPr/>
              </a:pPr>
              <a:endParaRPr lang="en-US" sz="1500" dirty="0">
                <a:solidFill>
                  <a:srgbClr val="000000"/>
                </a:solidFill>
                <a:cs typeface="Arial" charset="0"/>
              </a:endParaRPr>
            </a:p>
          </p:txBody>
        </p:sp>
      </p:grpSp>
      <p:sp>
        <p:nvSpPr>
          <p:cNvPr id="12" name="Text Box 18"/>
          <p:cNvSpPr txBox="1">
            <a:spLocks noChangeArrowheads="1"/>
          </p:cNvSpPr>
          <p:nvPr userDrawn="1"/>
        </p:nvSpPr>
        <p:spPr bwMode="auto">
          <a:xfrm>
            <a:off x="8842375" y="6662739"/>
            <a:ext cx="266420" cy="173124"/>
          </a:xfrm>
          <a:prstGeom prst="rect">
            <a:avLst/>
          </a:prstGeom>
          <a:noFill/>
          <a:ln w="9525">
            <a:noFill/>
            <a:miter lim="800000"/>
            <a:headEnd/>
            <a:tailEnd/>
          </a:ln>
          <a:effectLst/>
        </p:spPr>
        <p:txBody>
          <a:bodyPr wrap="none">
            <a:spAutoFit/>
          </a:bodyPr>
          <a:lstStyle/>
          <a:p>
            <a:pPr>
              <a:defRPr/>
            </a:pPr>
            <a:fld id="{641748BF-9BBD-4E51-A486-5A05811BBD4F}" type="slidenum">
              <a:rPr lang="en-US" sz="525" b="1">
                <a:solidFill>
                  <a:srgbClr val="000000"/>
                </a:solidFill>
                <a:cs typeface="Arial" charset="0"/>
              </a:rPr>
              <a:pPr>
                <a:defRPr/>
              </a:pPr>
              <a:t>‹#›</a:t>
            </a:fld>
            <a:endParaRPr lang="en-US" sz="525" b="1" dirty="0">
              <a:solidFill>
                <a:srgbClr val="000000"/>
              </a:solidFill>
              <a:cs typeface="Arial" charset="0"/>
            </a:endParaRPr>
          </a:p>
        </p:txBody>
      </p:sp>
      <p:pic>
        <p:nvPicPr>
          <p:cNvPr id="17" name="Picture 20" descr="1ID.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507413" y="285750"/>
            <a:ext cx="588962" cy="857250"/>
          </a:xfrm>
          <a:prstGeom prst="rect">
            <a:avLst/>
          </a:prstGeom>
          <a:noFill/>
          <a:ln w="9525">
            <a:noFill/>
            <a:miter lim="800000"/>
            <a:headEnd/>
            <a:tailEnd/>
          </a:ln>
        </p:spPr>
      </p:pic>
      <p:sp>
        <p:nvSpPr>
          <p:cNvPr id="18" name="Date Placeholder 2"/>
          <p:cNvSpPr>
            <a:spLocks noGrp="1"/>
          </p:cNvSpPr>
          <p:nvPr>
            <p:ph type="dt" sz="half" idx="10"/>
          </p:nvPr>
        </p:nvSpPr>
        <p:spPr>
          <a:xfrm>
            <a:off x="457200" y="6356352"/>
            <a:ext cx="2133600" cy="365125"/>
          </a:xfrm>
          <a:prstGeom prst="rect">
            <a:avLst/>
          </a:prstGeom>
        </p:spPr>
        <p:txBody>
          <a:bodyPr/>
          <a:lstStyle>
            <a:lvl1pPr>
              <a:defRPr/>
            </a:lvl1pPr>
          </a:lstStyle>
          <a:p>
            <a:pPr fontAlgn="base">
              <a:spcBef>
                <a:spcPct val="0"/>
              </a:spcBef>
              <a:spcAft>
                <a:spcPct val="0"/>
              </a:spcAft>
              <a:defRPr/>
            </a:pPr>
            <a:fld id="{7FCBA51F-89CA-410D-850C-EEDF73237484}" type="datetime1">
              <a:rPr lang="en-US" smtClean="0">
                <a:solidFill>
                  <a:prstClr val="black"/>
                </a:solidFill>
                <a:cs typeface="Arial" charset="0"/>
              </a:rPr>
              <a:t>5/19/2020</a:t>
            </a:fld>
            <a:endParaRPr lang="en-US" dirty="0">
              <a:solidFill>
                <a:prstClr val="black"/>
              </a:solidFill>
              <a:cs typeface="Arial" charset="0"/>
            </a:endParaRPr>
          </a:p>
        </p:txBody>
      </p:sp>
      <p:sp>
        <p:nvSpPr>
          <p:cNvPr id="19" name="Footer Placeholder 3"/>
          <p:cNvSpPr>
            <a:spLocks noGrp="1"/>
          </p:cNvSpPr>
          <p:nvPr>
            <p:ph type="ftr" sz="quarter" idx="11"/>
          </p:nvPr>
        </p:nvSpPr>
        <p:spPr>
          <a:xfrm>
            <a:off x="3124200" y="6356352"/>
            <a:ext cx="2895600" cy="365125"/>
          </a:xfrm>
          <a:prstGeom prst="rect">
            <a:avLst/>
          </a:prstGeom>
        </p:spPr>
        <p:txBody>
          <a:bodyPr/>
          <a:lstStyle>
            <a:lvl1pPr>
              <a:defRPr dirty="0"/>
            </a:lvl1pPr>
          </a:lstStyle>
          <a:p>
            <a:pPr fontAlgn="base">
              <a:spcBef>
                <a:spcPct val="0"/>
              </a:spcBef>
              <a:spcAft>
                <a:spcPct val="0"/>
              </a:spcAft>
              <a:defRPr/>
            </a:pPr>
            <a:endParaRPr lang="en-US">
              <a:solidFill>
                <a:prstClr val="black"/>
              </a:solidFill>
              <a:cs typeface="Arial" charset="0"/>
            </a:endParaRPr>
          </a:p>
        </p:txBody>
      </p:sp>
    </p:spTree>
    <p:extLst>
      <p:ext uri="{BB962C8B-B14F-4D97-AF65-F5344CB8AC3E}">
        <p14:creationId xmlns:p14="http://schemas.microsoft.com/office/powerpoint/2010/main" val="16906160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uidanc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80"/>
            <a:ext cx="8229600" cy="664143"/>
          </a:xfrm>
          <a:prstGeom prst="rect">
            <a:avLst/>
          </a:prstGeom>
        </p:spPr>
        <p:txBody>
          <a:bodyPr/>
          <a:lstStyle>
            <a:lvl1pPr>
              <a:defRPr/>
            </a:lvl1pPr>
          </a:lstStyle>
          <a:p>
            <a:r>
              <a:rPr lang="en-US"/>
              <a:t>Click to edit Master title style</a:t>
            </a:r>
            <a:endParaRPr lang="en-US" dirty="0"/>
          </a:p>
        </p:txBody>
      </p:sp>
      <p:grpSp>
        <p:nvGrpSpPr>
          <p:cNvPr id="3" name="Group 4"/>
          <p:cNvGrpSpPr/>
          <p:nvPr userDrawn="1"/>
        </p:nvGrpSpPr>
        <p:grpSpPr>
          <a:xfrm>
            <a:off x="2743200" y="2743200"/>
            <a:ext cx="3657600" cy="1676400"/>
            <a:chOff x="2667000" y="2895600"/>
            <a:chExt cx="3267075" cy="1447800"/>
          </a:xfrm>
          <a:solidFill>
            <a:schemeClr val="bg1">
              <a:lumMod val="75000"/>
            </a:schemeClr>
          </a:solidFill>
        </p:grpSpPr>
        <p:sp>
          <p:nvSpPr>
            <p:cNvPr id="4" name="5-Point Star 3"/>
            <p:cNvSpPr/>
            <p:nvPr/>
          </p:nvSpPr>
          <p:spPr>
            <a:xfrm>
              <a:off x="2667000" y="2895600"/>
              <a:ext cx="1600200" cy="1447800"/>
            </a:xfrm>
            <a:prstGeom prst="star5">
              <a:avLst/>
            </a:prstGeom>
            <a:grp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5" name="5-Point Star 4"/>
            <p:cNvSpPr/>
            <p:nvPr/>
          </p:nvSpPr>
          <p:spPr>
            <a:xfrm>
              <a:off x="4333875" y="2895600"/>
              <a:ext cx="1600200" cy="1447800"/>
            </a:xfrm>
            <a:prstGeom prst="star5">
              <a:avLst/>
            </a:prstGeom>
            <a:grp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spTree>
    <p:extLst>
      <p:ext uri="{BB962C8B-B14F-4D97-AF65-F5344CB8AC3E}">
        <p14:creationId xmlns:p14="http://schemas.microsoft.com/office/powerpoint/2010/main" val="32612610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024128" y="105880"/>
            <a:ext cx="7104888" cy="664143"/>
          </a:xfrm>
          <a:prstGeom prst="rect">
            <a:avLst/>
          </a:prstGeom>
        </p:spPr>
        <p:txBody>
          <a:bodyPr rtlCol="0" anchor="ctr">
            <a:normAutofit/>
          </a:bodyPr>
          <a:lstStyle>
            <a:lvl1pPr>
              <a:defRPr>
                <a:effectLst>
                  <a:outerShdw blurRad="38100" dist="38100" dir="2700000" algn="tl">
                    <a:srgbClr val="000000">
                      <a:alpha val="43137"/>
                    </a:srgbClr>
                  </a:outerShdw>
                </a:effectLst>
              </a:defRPr>
            </a:lvl1pPr>
          </a:lstStyle>
          <a:p>
            <a:endParaRPr lang="en-US" dirty="0"/>
          </a:p>
        </p:txBody>
      </p:sp>
    </p:spTree>
    <p:extLst>
      <p:ext uri="{BB962C8B-B14F-4D97-AF65-F5344CB8AC3E}">
        <p14:creationId xmlns:p14="http://schemas.microsoft.com/office/powerpoint/2010/main" val="211782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5449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4ID Template">
    <p:spTree>
      <p:nvGrpSpPr>
        <p:cNvPr id="1" name=""/>
        <p:cNvGrpSpPr/>
        <p:nvPr/>
      </p:nvGrpSpPr>
      <p:grpSpPr>
        <a:xfrm>
          <a:off x="0" y="0"/>
          <a:ext cx="0" cy="0"/>
          <a:chOff x="0" y="0"/>
          <a:chExt cx="0" cy="0"/>
        </a:xfrm>
      </p:grpSpPr>
      <p:pic>
        <p:nvPicPr>
          <p:cNvPr id="2" name="Picture 10" descr="IIICorps_logo.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19966" y="-1614"/>
            <a:ext cx="998968" cy="844515"/>
          </a:xfrm>
          <a:prstGeom prst="rect">
            <a:avLst/>
          </a:prstGeom>
          <a:noFill/>
          <a:ln w="9525">
            <a:noFill/>
            <a:miter lim="800000"/>
            <a:headEnd/>
            <a:tailEnd/>
          </a:ln>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977351" y="-9319"/>
            <a:ext cx="1229710" cy="852220"/>
          </a:xfrm>
          <a:prstGeom prst="rect">
            <a:avLst/>
          </a:prstGeom>
        </p:spPr>
      </p:pic>
    </p:spTree>
    <p:extLst>
      <p:ext uri="{BB962C8B-B14F-4D97-AF65-F5344CB8AC3E}">
        <p14:creationId xmlns:p14="http://schemas.microsoft.com/office/powerpoint/2010/main" val="23113842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sz="4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6715487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86263"/>
            <a:ext cx="9144000" cy="584775"/>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200" y="15494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70447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601057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p:spPr>
        <p:txBody>
          <a:bodyPr>
            <a:spAutoFit/>
          </a:bodyPr>
          <a:lstStyle/>
          <a:p>
            <a:r>
              <a:rPr lang="en-US" dirty="0"/>
              <a:t>Click to edit Master title style</a:t>
            </a:r>
          </a:p>
        </p:txBody>
      </p:sp>
      <p:sp>
        <p:nvSpPr>
          <p:cNvPr id="3" name="Content Placeholder 2"/>
          <p:cNvSpPr>
            <a:spLocks noGrp="1"/>
          </p:cNvSpPr>
          <p:nvPr>
            <p:ph sz="half" idx="1"/>
          </p:nvPr>
        </p:nvSpPr>
        <p:spPr>
          <a:xfrm>
            <a:off x="457200" y="15494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5494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291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p:spPr>
        <p:txBody>
          <a:bodyPr>
            <a:spAutoFit/>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34749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p:spPr>
        <p:txBody>
          <a:bodyPr>
            <a:spAutoFit/>
          </a:bodyPr>
          <a:lstStyle/>
          <a:p>
            <a:r>
              <a:rPr lang="en-US" dirty="0"/>
              <a:t>Click to edit Master title style</a:t>
            </a:r>
          </a:p>
        </p:txBody>
      </p:sp>
    </p:spTree>
    <p:extLst>
      <p:ext uri="{BB962C8B-B14F-4D97-AF65-F5344CB8AC3E}">
        <p14:creationId xmlns:p14="http://schemas.microsoft.com/office/powerpoint/2010/main" val="671477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677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14438"/>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2" name="Title 1"/>
          <p:cNvSpPr>
            <a:spLocks noGrp="1"/>
          </p:cNvSpPr>
          <p:nvPr>
            <p:ph type="title"/>
          </p:nvPr>
        </p:nvSpPr>
        <p:spPr>
          <a:xfrm>
            <a:off x="0" y="279112"/>
            <a:ext cx="9144000" cy="58477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lang="en-US" sz="3200" b="1" cap="all" baseline="0" dirty="0">
                <a:solidFill>
                  <a:schemeClr val="tx2"/>
                </a:solidFill>
                <a:latin typeface="+mj-lt"/>
                <a:ea typeface="+mj-ea"/>
                <a:cs typeface="ＭＳ Ｐゴシック" charset="0"/>
              </a:defRPr>
            </a:lvl1pPr>
          </a:lstStyle>
          <a:p>
            <a:r>
              <a:rPr lang="en-US" dirty="0"/>
              <a:t>Click to edit Master title style</a:t>
            </a:r>
          </a:p>
        </p:txBody>
      </p:sp>
      <p:sp>
        <p:nvSpPr>
          <p:cNvPr id="4" name="Text Placeholder 3"/>
          <p:cNvSpPr>
            <a:spLocks noGrp="1"/>
          </p:cNvSpPr>
          <p:nvPr>
            <p:ph type="body" sz="half" idx="2"/>
          </p:nvPr>
        </p:nvSpPr>
        <p:spPr>
          <a:xfrm>
            <a:off x="1792288" y="5422107"/>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57490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186263"/>
            <a:ext cx="9144000" cy="584775"/>
          </a:xfrm>
          <a:prstGeom prst="rect">
            <a:avLst/>
          </a:prstGeom>
        </p:spPr>
        <p:txBody>
          <a:bodyPr/>
          <a:lstStyle/>
          <a:p>
            <a:r>
              <a:rPr lang="en-US" dirty="0"/>
              <a:t>Click to edit Master title style</a:t>
            </a:r>
          </a:p>
        </p:txBody>
      </p:sp>
      <p:sp>
        <p:nvSpPr>
          <p:cNvPr id="3" name="Vertical Text Placeholder 2"/>
          <p:cNvSpPr>
            <a:spLocks noGrp="1"/>
          </p:cNvSpPr>
          <p:nvPr>
            <p:ph type="body" orient="vert" idx="1"/>
          </p:nvPr>
        </p:nvSpPr>
        <p:spPr>
          <a:xfrm>
            <a:off x="457200" y="1549400"/>
            <a:ext cx="8229600" cy="4525963"/>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0168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03200" y="6443663"/>
            <a:ext cx="2133600" cy="265112"/>
          </a:xfrm>
          <a:prstGeom prst="rect">
            <a:avLst/>
          </a:prstGeom>
        </p:spPr>
        <p:txBody>
          <a:bodyPr/>
          <a:lstStyle>
            <a:lvl1pPr>
              <a:defRPr/>
            </a:lvl1pPr>
          </a:lstStyle>
          <a:p>
            <a:fld id="{9E2DCB42-25A7-45BF-98D5-6D39FE9CC99C}" type="datetime1">
              <a:rPr lang="en-US" smtClean="0">
                <a:solidFill>
                  <a:srgbClr val="000000"/>
                </a:solidFill>
              </a:rPr>
              <a:t>5/19/2020</a:t>
            </a:fld>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fld id="{366F2972-4B5E-431C-8226-D1A5E3B4413F}"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825764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89000"/>
            <a:ext cx="2057400" cy="57404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889000"/>
            <a:ext cx="6019800" cy="5740400"/>
          </a:xfrm>
          <a:prstGeom prst="rect">
            <a:avLst/>
          </a:prstGeo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05411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lang="en-US" sz="3200" b="1" cap="all" baseline="0">
                <a:solidFill>
                  <a:schemeClr val="tx2"/>
                </a:solidFill>
                <a:latin typeface="+mj-lt"/>
                <a:ea typeface="+mj-ea"/>
                <a:cs typeface="ＭＳ Ｐゴシック" charset="0"/>
              </a:defRPr>
            </a:lvl1pPr>
          </a:lstStyle>
          <a:p>
            <a:r>
              <a:rPr lang="en-US" dirty="0"/>
              <a:t>Click to edit Master title style</a:t>
            </a:r>
          </a:p>
        </p:txBody>
      </p:sp>
      <p:sp>
        <p:nvSpPr>
          <p:cNvPr id="3" name="Table Placeholder 2"/>
          <p:cNvSpPr>
            <a:spLocks noGrp="1"/>
          </p:cNvSpPr>
          <p:nvPr>
            <p:ph type="tbl" idx="1"/>
          </p:nvPr>
        </p:nvSpPr>
        <p:spPr>
          <a:xfrm>
            <a:off x="457200" y="1214438"/>
            <a:ext cx="8229600" cy="4525963"/>
          </a:xfrm>
          <a:prstGeom prst="rect">
            <a:avLst/>
          </a:prstGeom>
        </p:spPr>
        <p:txBody>
          <a:bodyPr/>
          <a:lstStyle/>
          <a:p>
            <a:pPr lvl="0"/>
            <a:endParaRPr lang="en-US" noProof="0"/>
          </a:p>
        </p:txBody>
      </p:sp>
    </p:spTree>
    <p:extLst>
      <p:ext uri="{BB962C8B-B14F-4D97-AF65-F5344CB8AC3E}">
        <p14:creationId xmlns:p14="http://schemas.microsoft.com/office/powerpoint/2010/main" val="14685144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p:cNvSpPr/>
          <p:nvPr userDrawn="1"/>
        </p:nvSpPr>
        <p:spPr bwMode="auto">
          <a:xfrm>
            <a:off x="0" y="0"/>
            <a:ext cx="9144000" cy="6858000"/>
          </a:xfrm>
          <a:prstGeom prst="rect">
            <a:avLst/>
          </a:prstGeom>
          <a:solidFill>
            <a:schemeClr val="bg1"/>
          </a:solidFill>
          <a:ln>
            <a:noFill/>
          </a:ln>
          <a:effectLst/>
          <a:extLs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457200" fontAlgn="base">
              <a:spcBef>
                <a:spcPct val="0"/>
              </a:spcBef>
              <a:spcAft>
                <a:spcPct val="0"/>
              </a:spcAft>
            </a:pPr>
            <a:endParaRPr lang="en-US" sz="800">
              <a:solidFill>
                <a:srgbClr val="000000"/>
              </a:solidFill>
              <a:latin typeface="Arial" charset="0"/>
            </a:endParaRPr>
          </a:p>
        </p:txBody>
      </p:sp>
    </p:spTree>
    <p:extLst>
      <p:ext uri="{BB962C8B-B14F-4D97-AF65-F5344CB8AC3E}">
        <p14:creationId xmlns:p14="http://schemas.microsoft.com/office/powerpoint/2010/main" val="4255138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79112"/>
            <a:ext cx="9144000" cy="584775"/>
          </a:xfrm>
          <a:prstGeom prst="rect">
            <a:avLst/>
          </a:prstGeom>
        </p:spPr>
        <p:txBody>
          <a:bodyPr>
            <a:spAutoFit/>
          </a:bodyPr>
          <a:lstStyle/>
          <a:p>
            <a:r>
              <a:rPr lang="en-US" dirty="0"/>
              <a:t>Click to edit Master title style</a:t>
            </a:r>
          </a:p>
        </p:txBody>
      </p:sp>
      <p:sp>
        <p:nvSpPr>
          <p:cNvPr id="3" name="Content Placeholder 2"/>
          <p:cNvSpPr>
            <a:spLocks noGrp="1"/>
          </p:cNvSpPr>
          <p:nvPr>
            <p:ph sz="half" idx="1"/>
          </p:nvPr>
        </p:nvSpPr>
        <p:spPr>
          <a:xfrm>
            <a:off x="457200" y="1214438"/>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4438"/>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552826"/>
            <a:ext cx="4038600" cy="21875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02702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2420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100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5286"/>
            <a:ext cx="8229600" cy="5486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36632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mall Logo">
    <p:spTree>
      <p:nvGrpSpPr>
        <p:cNvPr id="1" name=""/>
        <p:cNvGrpSpPr/>
        <p:nvPr/>
      </p:nvGrpSpPr>
      <p:grpSpPr>
        <a:xfrm>
          <a:off x="0" y="0"/>
          <a:ext cx="0" cy="0"/>
          <a:chOff x="0" y="0"/>
          <a:chExt cx="0" cy="0"/>
        </a:xfrm>
      </p:grpSpPr>
      <p:sp>
        <p:nvSpPr>
          <p:cNvPr id="6" name="TextBox 5"/>
          <p:cNvSpPr txBox="1"/>
          <p:nvPr userDrawn="1"/>
        </p:nvSpPr>
        <p:spPr>
          <a:xfrm>
            <a:off x="0" y="6550025"/>
            <a:ext cx="781050" cy="307975"/>
          </a:xfrm>
          <a:prstGeom prst="rect">
            <a:avLst/>
          </a:prstGeom>
          <a:noFill/>
        </p:spPr>
        <p:txBody>
          <a:bodyPr>
            <a:spAutoFit/>
          </a:bodyPr>
          <a:lstStyle/>
          <a:p>
            <a:pPr defTabSz="457200">
              <a:defRPr/>
            </a:pPr>
            <a:fld id="{FA9F254D-EC8E-4133-A12F-8E8EB8D68A57}" type="slidenum">
              <a:rPr lang="en-US" sz="1400">
                <a:solidFill>
                  <a:prstClr val="black"/>
                </a:solidFill>
                <a:latin typeface="Arial" pitchFamily="34" charset="0"/>
              </a:rPr>
              <a:pPr defTabSz="457200">
                <a:defRPr/>
              </a:pPr>
              <a:t>‹#›</a:t>
            </a:fld>
            <a:endParaRPr lang="en-US" sz="1400" dirty="0">
              <a:solidFill>
                <a:prstClr val="black"/>
              </a:solidFill>
              <a:latin typeface="Arial" pitchFamily="34" charset="0"/>
            </a:endParaRPr>
          </a:p>
        </p:txBody>
      </p:sp>
      <p:sp>
        <p:nvSpPr>
          <p:cNvPr id="9" name="Rectangle 8"/>
          <p:cNvSpPr/>
          <p:nvPr userDrawn="1"/>
        </p:nvSpPr>
        <p:spPr>
          <a:xfrm>
            <a:off x="3657600" y="0"/>
            <a:ext cx="1828800" cy="22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r>
              <a:rPr lang="en-US" sz="1000" b="1" dirty="0">
                <a:solidFill>
                  <a:prstClr val="white"/>
                </a:solidFill>
              </a:rPr>
              <a:t>UNCLASSIFIED // FOUO</a:t>
            </a:r>
          </a:p>
        </p:txBody>
      </p:sp>
      <p:sp>
        <p:nvSpPr>
          <p:cNvPr id="12" name="AutoShape 21"/>
          <p:cNvSpPr>
            <a:spLocks noChangeArrowheads="1"/>
          </p:cNvSpPr>
          <p:nvPr userDrawn="1"/>
        </p:nvSpPr>
        <p:spPr bwMode="auto">
          <a:xfrm>
            <a:off x="762000" y="762000"/>
            <a:ext cx="8305800" cy="152400"/>
          </a:xfrm>
          <a:prstGeom prst="parallelogram">
            <a:avLst>
              <a:gd name="adj" fmla="val 86039"/>
            </a:avLst>
          </a:prstGeom>
          <a:gradFill rotWithShape="1">
            <a:gsLst>
              <a:gs pos="0">
                <a:srgbClr val="FF0000"/>
              </a:gs>
              <a:gs pos="100000">
                <a:schemeClr val="tx1"/>
              </a:gs>
            </a:gsLst>
            <a:lin ang="0" scaled="1"/>
          </a:gradFill>
          <a:ln w="9525">
            <a:solidFill>
              <a:schemeClr val="tx1"/>
            </a:solidFill>
            <a:miter lim="800000"/>
            <a:headEnd/>
            <a:tailEnd/>
          </a:ln>
          <a:effectLst/>
        </p:spPr>
        <p:txBody>
          <a:bodyPr wrap="none" anchor="ctr"/>
          <a:lstStyle/>
          <a:p>
            <a:pPr algn="ctr" defTabSz="457200">
              <a:defRPr/>
            </a:pPr>
            <a:endParaRPr lang="en-US" sz="1000" b="1" dirty="0">
              <a:solidFill>
                <a:srgbClr val="FF3300"/>
              </a:solidFill>
              <a:effectLst>
                <a:outerShdw blurRad="38100" dist="38100" dir="2700000" algn="tl">
                  <a:srgbClr val="000000"/>
                </a:outerShdw>
              </a:effectLst>
            </a:endParaRPr>
          </a:p>
        </p:txBody>
      </p:sp>
      <p:sp>
        <p:nvSpPr>
          <p:cNvPr id="13" name="AutoShape 22"/>
          <p:cNvSpPr>
            <a:spLocks noChangeArrowheads="1"/>
          </p:cNvSpPr>
          <p:nvPr userDrawn="1"/>
        </p:nvSpPr>
        <p:spPr bwMode="auto">
          <a:xfrm>
            <a:off x="1092200" y="6477000"/>
            <a:ext cx="7699375" cy="157163"/>
          </a:xfrm>
          <a:prstGeom prst="parallelogram">
            <a:avLst>
              <a:gd name="adj" fmla="val 93670"/>
            </a:avLst>
          </a:prstGeom>
          <a:gradFill rotWithShape="1">
            <a:gsLst>
              <a:gs pos="0">
                <a:srgbClr val="FF0000"/>
              </a:gs>
              <a:gs pos="100000">
                <a:schemeClr val="tx1"/>
              </a:gs>
            </a:gsLst>
            <a:lin ang="0" scaled="1"/>
          </a:gradFill>
          <a:ln w="9525">
            <a:solidFill>
              <a:schemeClr val="tx1"/>
            </a:solidFill>
            <a:miter lim="800000"/>
            <a:headEnd/>
            <a:tailEnd/>
          </a:ln>
          <a:effectLst/>
        </p:spPr>
        <p:txBody>
          <a:bodyPr wrap="none" anchor="ctr"/>
          <a:lstStyle/>
          <a:p>
            <a:pPr defTabSz="457200">
              <a:defRPr/>
            </a:pPr>
            <a:endParaRPr lang="en-US" sz="2400" b="1" dirty="0">
              <a:solidFill>
                <a:prstClr val="black"/>
              </a:solidFill>
            </a:endParaRPr>
          </a:p>
        </p:txBody>
      </p:sp>
      <p:pic>
        <p:nvPicPr>
          <p:cNvPr id="15" name="Picture 133" descr="npo000027"/>
          <p:cNvPicPr>
            <a:picLocks noChangeAspect="1" noChangeArrowheads="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24000" y="5410200"/>
            <a:ext cx="1168400" cy="495300"/>
          </a:xfrm>
          <a:prstGeom prst="rect">
            <a:avLst/>
          </a:prstGeom>
          <a:noFill/>
          <a:ln w="9525" algn="ctr">
            <a:noFill/>
            <a:miter lim="800000"/>
            <a:headEnd/>
            <a:tailEnd/>
          </a:ln>
        </p:spPr>
      </p:pic>
      <p:sp>
        <p:nvSpPr>
          <p:cNvPr id="19" name="Title 1"/>
          <p:cNvSpPr>
            <a:spLocks noGrp="1"/>
          </p:cNvSpPr>
          <p:nvPr>
            <p:ph type="title"/>
          </p:nvPr>
        </p:nvSpPr>
        <p:spPr>
          <a:xfrm>
            <a:off x="381000" y="0"/>
            <a:ext cx="8229600" cy="1143000"/>
          </a:xfrm>
          <a:prstGeom prst="rect">
            <a:avLst/>
          </a:prstGeom>
        </p:spPr>
        <p:txBody>
          <a:bodyPr/>
          <a:lstStyle/>
          <a:p>
            <a:r>
              <a:rPr lang="en-US" dirty="0"/>
              <a:t>Click to edit Master title style</a:t>
            </a:r>
          </a:p>
        </p:txBody>
      </p:sp>
      <p:sp>
        <p:nvSpPr>
          <p:cNvPr id="20" name="Content Placeholder 2"/>
          <p:cNvSpPr>
            <a:spLocks noGrp="1"/>
          </p:cNvSpPr>
          <p:nvPr>
            <p:ph idx="1"/>
          </p:nvPr>
        </p:nvSpPr>
        <p:spPr>
          <a:xfrm>
            <a:off x="381000" y="12954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386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3950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6"/>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72"/>
            <a:ext cx="2133600" cy="365125"/>
          </a:xfrm>
          <a:prstGeom prst="rect">
            <a:avLst/>
          </a:prstGeom>
        </p:spPr>
        <p:txBody>
          <a:bodyPr/>
          <a:lstStyle>
            <a:lvl1pPr>
              <a:defRPr>
                <a:latin typeface=" Arial"/>
              </a:defRPr>
            </a:lvl1pPr>
          </a:lstStyle>
          <a:p>
            <a:fld id="{C451E4A1-7438-48E6-A8E5-09D686463039}" type="datetime1">
              <a:rPr lang="en-US" smtClean="0">
                <a:solidFill>
                  <a:prstClr val="black">
                    <a:tint val="75000"/>
                  </a:prstClr>
                </a:solidFill>
              </a:rPr>
              <a:pPr/>
              <a:t>5/19/2020</a:t>
            </a:fld>
            <a:endParaRPr lang="en-US" dirty="0">
              <a:solidFill>
                <a:prstClr val="black">
                  <a:tint val="75000"/>
                </a:prstClr>
              </a:solidFill>
            </a:endParaRPr>
          </a:p>
        </p:txBody>
      </p:sp>
      <p:sp>
        <p:nvSpPr>
          <p:cNvPr id="5" name="Footer Placeholder 4"/>
          <p:cNvSpPr>
            <a:spLocks noGrp="1"/>
          </p:cNvSpPr>
          <p:nvPr>
            <p:ph type="ftr" sz="quarter" idx="11"/>
          </p:nvPr>
        </p:nvSpPr>
        <p:spPr>
          <a:xfrm>
            <a:off x="621673" y="4762500"/>
            <a:ext cx="2082800" cy="215900"/>
          </a:xfrm>
          <a:prstGeom prst="rect">
            <a:avLst/>
          </a:prstGeom>
        </p:spPr>
        <p:txBody>
          <a:bodyPr/>
          <a:lstStyle>
            <a:lvl1pPr>
              <a:defRPr>
                <a:latin typeface=" Arial"/>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317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5" name="Straight Connector 4"/>
          <p:cNvCxnSpPr/>
          <p:nvPr userDrawn="1"/>
        </p:nvCxnSpPr>
        <p:spPr>
          <a:xfrm>
            <a:off x="4584701" y="759822"/>
            <a:ext cx="28575" cy="563880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0" y="3514140"/>
            <a:ext cx="9144000" cy="7937"/>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7395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72"/>
            <a:ext cx="2133600" cy="365125"/>
          </a:xfrm>
          <a:prstGeom prst="rect">
            <a:avLst/>
          </a:prstGeom>
        </p:spPr>
        <p:txBody>
          <a:bodyPr/>
          <a:lstStyle>
            <a:lvl1pPr>
              <a:defRPr>
                <a:latin typeface=" Arial"/>
              </a:defRPr>
            </a:lvl1pPr>
          </a:lstStyle>
          <a:p>
            <a:fld id="{09669374-E9C1-46EA-9DE6-CCB0BE389E36}" type="datetime1">
              <a:rPr lang="en-US" smtClean="0">
                <a:solidFill>
                  <a:prstClr val="black">
                    <a:tint val="75000"/>
                  </a:prstClr>
                </a:solidFill>
              </a:rPr>
              <a:pPr/>
              <a:t>5/19/2020</a:t>
            </a:fld>
            <a:endParaRPr lang="en-US" dirty="0">
              <a:solidFill>
                <a:prstClr val="black">
                  <a:tint val="75000"/>
                </a:prstClr>
              </a:solidFill>
            </a:endParaRPr>
          </a:p>
        </p:txBody>
      </p:sp>
      <p:sp>
        <p:nvSpPr>
          <p:cNvPr id="3" name="Footer Placeholder 2"/>
          <p:cNvSpPr>
            <a:spLocks noGrp="1"/>
          </p:cNvSpPr>
          <p:nvPr>
            <p:ph type="ftr" sz="quarter" idx="11"/>
          </p:nvPr>
        </p:nvSpPr>
        <p:spPr>
          <a:xfrm>
            <a:off x="621673" y="4762500"/>
            <a:ext cx="2082800" cy="215900"/>
          </a:xfrm>
          <a:prstGeom prst="rect">
            <a:avLst/>
          </a:prstGeom>
        </p:spPr>
        <p:txBody>
          <a:bodyPr/>
          <a:lstStyle>
            <a:lvl1pPr>
              <a:defRPr>
                <a:latin typeface=" Arial"/>
              </a:defRPr>
            </a:lvl1p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133C6AD-7BB1-4D90-8F78-461D966C92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884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70"/>
            <a:ext cx="2133600" cy="365125"/>
          </a:xfrm>
          <a:prstGeom prst="rect">
            <a:avLst/>
          </a:prstGeom>
        </p:spPr>
        <p:txBody>
          <a:bodyPr/>
          <a:lstStyle>
            <a:lvl1pPr>
              <a:defRPr>
                <a:latin typeface=" Arial"/>
              </a:defRPr>
            </a:lvl1pPr>
          </a:lstStyle>
          <a:p>
            <a:pPr>
              <a:defRPr/>
            </a:pPr>
            <a:fld id="{79F76F6A-4569-4053-82FF-0AD2ECD28F25}" type="datetime1">
              <a:rPr lang="en-US" smtClean="0">
                <a:solidFill>
                  <a:prstClr val="black"/>
                </a:solidFill>
              </a:rPr>
              <a:pPr>
                <a:defRPr/>
              </a:pPr>
              <a:t>5/19/2020</a:t>
            </a:fld>
            <a:endParaRPr lang="en-US" dirty="0">
              <a:solidFill>
                <a:prstClr val="black"/>
              </a:solidFill>
            </a:endParaRPr>
          </a:p>
        </p:txBody>
      </p:sp>
      <p:sp>
        <p:nvSpPr>
          <p:cNvPr id="6" name="Footer Placeholder 5"/>
          <p:cNvSpPr>
            <a:spLocks noGrp="1"/>
          </p:cNvSpPr>
          <p:nvPr>
            <p:ph type="ftr" sz="quarter" idx="11"/>
          </p:nvPr>
        </p:nvSpPr>
        <p:spPr>
          <a:xfrm>
            <a:off x="3124200" y="6356370"/>
            <a:ext cx="2895600" cy="365125"/>
          </a:xfrm>
          <a:prstGeom prst="rect">
            <a:avLst/>
          </a:prstGeom>
        </p:spPr>
        <p:txBody>
          <a:bodyPr/>
          <a:lstStyle>
            <a:lvl1pPr>
              <a:defRPr>
                <a:latin typeface=" Arial"/>
              </a:defRPr>
            </a:lvl1pPr>
          </a:lstStyle>
          <a:p>
            <a:pPr>
              <a:defRPr/>
            </a:pPr>
            <a:endParaRPr lang="en-US" dirty="0">
              <a:solidFill>
                <a:prstClr val="black"/>
              </a:solidFill>
            </a:endParaRPr>
          </a:p>
        </p:txBody>
      </p:sp>
      <p:sp>
        <p:nvSpPr>
          <p:cNvPr id="7" name="Slide Number Placeholder 6"/>
          <p:cNvSpPr>
            <a:spLocks noGrp="1"/>
          </p:cNvSpPr>
          <p:nvPr>
            <p:ph type="sldNum" sz="quarter" idx="12"/>
          </p:nvPr>
        </p:nvSpPr>
        <p:spPr/>
        <p:txBody>
          <a:bodyPr/>
          <a:lstStyle>
            <a:lvl1pPr>
              <a:defRPr/>
            </a:lvl1pPr>
          </a:lstStyle>
          <a:p>
            <a:pPr>
              <a:defRPr/>
            </a:pPr>
            <a:fld id="{D862B904-7767-41DE-97DC-6585B2301701}"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9197828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09158" y="144993"/>
            <a:ext cx="6525684" cy="464608"/>
          </a:xfrm>
          <a:prstGeom prst="rect">
            <a:avLst/>
          </a:prstGeom>
        </p:spPr>
        <p:txBody>
          <a:bodyPr anchor="ctr" anchorCtr="1">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3069811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a:xfrm>
            <a:off x="0" y="26"/>
            <a:ext cx="9144000" cy="714375"/>
          </a:xfrm>
        </p:spPr>
        <p:txBody>
          <a:bodyPr/>
          <a:lstStyle/>
          <a:p>
            <a:r>
              <a:rPr lang="en-US" dirty="0"/>
              <a:t>Click to edit Master title style</a:t>
            </a:r>
          </a:p>
        </p:txBody>
      </p:sp>
    </p:spTree>
    <p:extLst>
      <p:ext uri="{BB962C8B-B14F-4D97-AF65-F5344CB8AC3E}">
        <p14:creationId xmlns:p14="http://schemas.microsoft.com/office/powerpoint/2010/main" val="31560341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4977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a:xfrm>
            <a:off x="6858000" y="6340475"/>
            <a:ext cx="2133600" cy="365125"/>
          </a:xfrm>
          <a:prstGeom prst="rect">
            <a:avLst/>
          </a:prstGeom>
        </p:spPr>
        <p:txBody>
          <a:bodyPr/>
          <a:lstStyle>
            <a:lvl1pPr fontAlgn="auto">
              <a:spcBef>
                <a:spcPts val="0"/>
              </a:spcBef>
              <a:spcAft>
                <a:spcPts val="0"/>
              </a:spcAft>
              <a:defRPr>
                <a:latin typeface="+mn-lt"/>
                <a:cs typeface="+mn-cs"/>
              </a:defRPr>
            </a:lvl1pPr>
          </a:lstStyle>
          <a:p>
            <a:pPr>
              <a:defRPr/>
            </a:pPr>
            <a:r>
              <a:rPr lang="en-US" dirty="0">
                <a:solidFill>
                  <a:prstClr val="black"/>
                </a:solidFill>
              </a:rPr>
              <a:t>                </a:t>
            </a:r>
            <a:fld id="{4F4929D2-6C34-406D-AFDB-18840339F7C3}"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1835710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F484793-766C-413D-AF8F-B0B79D1C59C2}"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704453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70936B98-707C-455A-B0EC-B3ED90417A47}"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952312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FC849B69-A782-4F53-B0C3-6C603CD6FCC6}"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9675672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CADC4F9-4ECD-4A42-91B9-8909854B08AB}"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804209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UNCLASS BULLET">
    <p:spTree>
      <p:nvGrpSpPr>
        <p:cNvPr id="1" name=""/>
        <p:cNvGrpSpPr/>
        <p:nvPr/>
      </p:nvGrpSpPr>
      <p:grpSpPr>
        <a:xfrm>
          <a:off x="0" y="0"/>
          <a:ext cx="0" cy="0"/>
          <a:chOff x="0" y="0"/>
          <a:chExt cx="0" cy="0"/>
        </a:xfrm>
      </p:grpSpPr>
      <p:sp>
        <p:nvSpPr>
          <p:cNvPr id="19" name="Content Placeholder 2"/>
          <p:cNvSpPr>
            <a:spLocks noGrp="1"/>
          </p:cNvSpPr>
          <p:nvPr>
            <p:ph idx="1"/>
          </p:nvPr>
        </p:nvSpPr>
        <p:spPr>
          <a:xfrm>
            <a:off x="154381" y="1160813"/>
            <a:ext cx="8835242" cy="50737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328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9E08BA9-BAA9-4730-A810-C375CF200B75}"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9797046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464799F-141D-4CEE-9B62-F95970C9CC74}"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2046436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4DF23D4E-1CD6-41B4-8306-E4BF7F7B06C1}"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7902111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D2DA42F-C9E1-4FED-9749-CD57DE5E792A}"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1579346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9887A2D4-F8F6-46D3-B06E-3F1BC9A657F7}"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8990997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B656784F-D785-47F0-9DD5-7FFF40709085}"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40057755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0350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46625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36685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88578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e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3.jpe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8.jpe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7.jpe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13.pn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12.jpe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theme" Target="../theme/theme6.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microsoft.com/office/2007/relationships/hdphoto" Target="../media/hdphoto1.wdp"/></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81.xml"/><Relationship Id="rId7" Type="http://schemas.openxmlformats.org/officeDocument/2006/relationships/theme" Target="../theme/theme7.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8.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9.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image" Target="../media/image5.png"/><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0"/>
            <a:ext cx="9144000" cy="714375"/>
          </a:xfrm>
          <a:prstGeom prst="rect">
            <a:avLst/>
          </a:prstGeom>
        </p:spPr>
        <p:txBody>
          <a:bodyPr vert="horz" lIns="91440" tIns="45720" rIns="91440" bIns="45720"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8724900" y="6550224"/>
            <a:ext cx="419100" cy="298254"/>
          </a:xfrm>
          <a:prstGeom prst="rect">
            <a:avLst/>
          </a:prstGeom>
        </p:spPr>
        <p:txBody>
          <a:bodyPr vert="horz" lIns="91440" tIns="45720" rIns="91440" bIns="45720" rtlCol="0" anchor="ctr"/>
          <a:lstStyle>
            <a:lvl1pPr algn="ctr">
              <a:defRPr sz="788">
                <a:solidFill>
                  <a:schemeClr val="tx1">
                    <a:tint val="75000"/>
                  </a:schemeClr>
                </a:solidFill>
                <a:latin typeface="Arial "/>
              </a:defRPr>
            </a:lvl1p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sp>
        <p:nvSpPr>
          <p:cNvPr id="12" name="TextBox 11"/>
          <p:cNvSpPr txBox="1"/>
          <p:nvPr userDrawn="1"/>
        </p:nvSpPr>
        <p:spPr>
          <a:xfrm>
            <a:off x="168318" y="6611799"/>
            <a:ext cx="1200971" cy="207749"/>
          </a:xfrm>
          <a:prstGeom prst="rect">
            <a:avLst/>
          </a:prstGeom>
          <a:noFill/>
        </p:spPr>
        <p:txBody>
          <a:bodyPr wrap="none" rtlCol="0">
            <a:spAutoFit/>
          </a:bodyPr>
          <a:lstStyle/>
          <a:p>
            <a:pPr algn="ctr"/>
            <a:r>
              <a:rPr lang="en-US" sz="750" b="1" dirty="0">
                <a:solidFill>
                  <a:srgbClr val="33CC33"/>
                </a:solidFill>
                <a:latin typeface="Arial" pitchFamily="34" charset="0"/>
                <a:cs typeface="Arial" pitchFamily="34" charset="0"/>
              </a:rPr>
              <a:t>UNCLASSIFIED/FOUO</a:t>
            </a:r>
          </a:p>
        </p:txBody>
      </p:sp>
      <p:sp>
        <p:nvSpPr>
          <p:cNvPr id="14" name="Rectangle 13"/>
          <p:cNvSpPr/>
          <p:nvPr userDrawn="1"/>
        </p:nvSpPr>
        <p:spPr>
          <a:xfrm>
            <a:off x="1" y="6550224"/>
            <a:ext cx="9151398" cy="23083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050" b="1" i="1" spc="38"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Arial "/>
              </a:rPr>
              <a:t>- CADILLAC</a:t>
            </a:r>
            <a:r>
              <a:rPr lang="en-US" sz="1050" b="1" i="1" spc="38" baseline="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Arial "/>
              </a:rPr>
              <a:t> DON’T LOOK BACK!</a:t>
            </a:r>
            <a:r>
              <a:rPr lang="en-US" sz="1050" b="1" i="1" spc="38"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Arial "/>
              </a:rPr>
              <a:t> -</a:t>
            </a:r>
          </a:p>
        </p:txBody>
      </p:sp>
      <p:cxnSp>
        <p:nvCxnSpPr>
          <p:cNvPr id="16" name="Straight Connector 15"/>
          <p:cNvCxnSpPr/>
          <p:nvPr userDrawn="1"/>
        </p:nvCxnSpPr>
        <p:spPr>
          <a:xfrm flipV="1">
            <a:off x="122563" y="724596"/>
            <a:ext cx="8898873" cy="9525"/>
          </a:xfrm>
          <a:prstGeom prst="line">
            <a:avLst/>
          </a:prstGeom>
          <a:ln w="44450">
            <a:gradFill flip="none" rotWithShape="1">
              <a:gsLst>
                <a:gs pos="50000">
                  <a:srgbClr val="FF0000"/>
                </a:gs>
                <a:gs pos="0">
                  <a:schemeClr val="bg1"/>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Rectangle 19"/>
          <p:cNvSpPr>
            <a:spLocks noChangeArrowheads="1"/>
          </p:cNvSpPr>
          <p:nvPr userDrawn="1"/>
        </p:nvSpPr>
        <p:spPr bwMode="auto">
          <a:xfrm>
            <a:off x="7267170" y="6590731"/>
            <a:ext cx="2314576" cy="217240"/>
          </a:xfrm>
          <a:prstGeom prst="rect">
            <a:avLst/>
          </a:prstGeom>
          <a:noFill/>
          <a:ln w="9525">
            <a:noFill/>
            <a:miter lim="800000"/>
            <a:headEnd/>
            <a:tailEnd/>
          </a:ln>
          <a:effectLst/>
        </p:spPr>
        <p:txBody>
          <a:bodyPr/>
          <a:lstStyle/>
          <a:p>
            <a:endParaRPr lang="en-US" sz="525" b="1" dirty="0">
              <a:solidFill>
                <a:prstClr val="black"/>
              </a:solidFill>
              <a:latin typeface="Arial" panose="020B0604020202020204" pitchFamily="34" charset="0"/>
              <a:cs typeface="Arial" panose="020B0604020202020204" pitchFamily="34" charset="0"/>
            </a:endParaRPr>
          </a:p>
        </p:txBody>
      </p:sp>
      <p:sp>
        <p:nvSpPr>
          <p:cNvPr id="11" name="Rectangle 10"/>
          <p:cNvSpPr/>
          <p:nvPr userDrawn="1"/>
        </p:nvSpPr>
        <p:spPr>
          <a:xfrm>
            <a:off x="0" y="6484951"/>
            <a:ext cx="9144000" cy="381000"/>
          </a:xfrm>
          <a:prstGeom prst="rect">
            <a:avLst/>
          </a:prstGeom>
          <a:solidFill>
            <a:srgbClr val="000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 Arial"/>
            </a:endParaRPr>
          </a:p>
        </p:txBody>
      </p:sp>
      <p:sp>
        <p:nvSpPr>
          <p:cNvPr id="13" name="TextBox 12"/>
          <p:cNvSpPr txBox="1"/>
          <p:nvPr userDrawn="1"/>
        </p:nvSpPr>
        <p:spPr>
          <a:xfrm>
            <a:off x="17252" y="6476961"/>
            <a:ext cx="2715808" cy="338554"/>
          </a:xfrm>
          <a:prstGeom prst="rect">
            <a:avLst/>
          </a:prstGeom>
          <a:noFill/>
        </p:spPr>
        <p:txBody>
          <a:bodyPr wrap="none" rtlCol="0">
            <a:spAutoFit/>
          </a:bodyPr>
          <a:lstStyle/>
          <a:p>
            <a:r>
              <a:rPr lang="en-US" sz="1600" b="1" dirty="0">
                <a:solidFill>
                  <a:prstClr val="white"/>
                </a:solidFill>
                <a:latin typeface="Arial" panose="020B0604020202020204" pitchFamily="34" charset="0"/>
                <a:cs typeface="Arial" panose="020B0604020202020204" pitchFamily="34" charset="0"/>
              </a:rPr>
              <a:t>Cadillac Don’t Look Back!</a:t>
            </a:r>
          </a:p>
        </p:txBody>
      </p:sp>
      <p:cxnSp>
        <p:nvCxnSpPr>
          <p:cNvPr id="17" name="Straight Connector 16"/>
          <p:cNvCxnSpPr/>
          <p:nvPr userDrawn="1"/>
        </p:nvCxnSpPr>
        <p:spPr>
          <a:xfrm>
            <a:off x="0" y="6446549"/>
            <a:ext cx="9144000" cy="0"/>
          </a:xfrm>
          <a:prstGeom prst="line">
            <a:avLst/>
          </a:prstGeom>
          <a:ln w="28575">
            <a:solidFill>
              <a:srgbClr val="C00000"/>
            </a:solidFill>
          </a:ln>
          <a:effectLst/>
        </p:spPr>
        <p:style>
          <a:lnRef idx="3">
            <a:schemeClr val="accent4"/>
          </a:lnRef>
          <a:fillRef idx="0">
            <a:schemeClr val="accent4"/>
          </a:fillRef>
          <a:effectRef idx="2">
            <a:schemeClr val="accent4"/>
          </a:effectRef>
          <a:fontRef idx="minor">
            <a:schemeClr val="tx1"/>
          </a:fontRef>
        </p:style>
      </p:cxnSp>
      <p:cxnSp>
        <p:nvCxnSpPr>
          <p:cNvPr id="19" name="Straight Connector 18"/>
          <p:cNvCxnSpPr/>
          <p:nvPr userDrawn="1"/>
        </p:nvCxnSpPr>
        <p:spPr>
          <a:xfrm>
            <a:off x="0" y="6471473"/>
            <a:ext cx="9144000" cy="0"/>
          </a:xfrm>
          <a:prstGeom prst="line">
            <a:avLst/>
          </a:prstGeom>
          <a:ln w="28575">
            <a:solidFill>
              <a:srgbClr val="FFFF00"/>
            </a:solidFill>
          </a:ln>
          <a:effectLst/>
        </p:spPr>
        <p:style>
          <a:lnRef idx="3">
            <a:schemeClr val="accent4"/>
          </a:lnRef>
          <a:fillRef idx="0">
            <a:schemeClr val="accent4"/>
          </a:fillRef>
          <a:effectRef idx="2">
            <a:schemeClr val="accent4"/>
          </a:effectRef>
          <a:fontRef idx="minor">
            <a:schemeClr val="tx1"/>
          </a:fontRef>
        </p:style>
      </p:cxnSp>
      <p:sp>
        <p:nvSpPr>
          <p:cNvPr id="15" name="TextBox 14"/>
          <p:cNvSpPr txBox="1"/>
          <p:nvPr userDrawn="1"/>
        </p:nvSpPr>
        <p:spPr>
          <a:xfrm>
            <a:off x="4058078" y="6476961"/>
            <a:ext cx="1393330" cy="338554"/>
          </a:xfrm>
          <a:prstGeom prst="rect">
            <a:avLst/>
          </a:prstGeom>
          <a:noFill/>
        </p:spPr>
        <p:txBody>
          <a:bodyPr wrap="none" rtlCol="0">
            <a:spAutoFit/>
          </a:bodyPr>
          <a:lstStyle/>
          <a:p>
            <a:r>
              <a:rPr lang="en-US" sz="1600" b="1" dirty="0">
                <a:solidFill>
                  <a:prstClr val="white"/>
                </a:solidFill>
                <a:latin typeface="Arial" panose="020B0604020202020204" pitchFamily="34" charset="0"/>
                <a:cs typeface="Arial" panose="020B0604020202020204" pitchFamily="34" charset="0"/>
              </a:rPr>
              <a:t>Unclassified</a:t>
            </a:r>
          </a:p>
        </p:txBody>
      </p:sp>
      <p:pic>
        <p:nvPicPr>
          <p:cNvPr id="18" name="Picture 17" descr="Devil%20Brigade%20and%20BRO%20logo"/>
          <p:cNvPicPr>
            <a:picLocks noChangeAspect="1" noChangeArrowheads="1"/>
          </p:cNvPicPr>
          <p:nvPr userDrawn="1"/>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910" y="69279"/>
            <a:ext cx="718877" cy="55643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4" name="Picture 3"/>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21747" y="17598"/>
            <a:ext cx="622254" cy="689525"/>
          </a:xfrm>
          <a:prstGeom prst="rect">
            <a:avLst/>
          </a:prstGeom>
        </p:spPr>
      </p:pic>
    </p:spTree>
    <p:extLst>
      <p:ext uri="{BB962C8B-B14F-4D97-AF65-F5344CB8AC3E}">
        <p14:creationId xmlns:p14="http://schemas.microsoft.com/office/powerpoint/2010/main" val="3805859328"/>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514350" rtl="0" eaLnBrk="1" latinLnBrk="0" hangingPunct="1">
        <a:spcBef>
          <a:spcPct val="0"/>
        </a:spcBef>
        <a:buNone/>
        <a:defRPr sz="2800" kern="1200">
          <a:solidFill>
            <a:srgbClr val="002060"/>
          </a:solidFill>
          <a:latin typeface="Arial "/>
          <a:ea typeface="+mj-ea"/>
          <a:cs typeface="+mj-cs"/>
        </a:defRPr>
      </a:lvl1pPr>
    </p:titleStyle>
    <p:bodyStyle>
      <a:lvl1pPr marL="192881" indent="-192881" algn="l" defTabSz="514350" rtl="0" eaLnBrk="1" latinLnBrk="0" hangingPunct="1">
        <a:spcBef>
          <a:spcPct val="20000"/>
        </a:spcBef>
        <a:buFont typeface="Arial" panose="020B0604020202020204" pitchFamily="34" charset="0"/>
        <a:buChar char="•"/>
        <a:defRPr sz="1800" kern="1200">
          <a:solidFill>
            <a:schemeClr val="tx1"/>
          </a:solidFill>
          <a:latin typeface="Arial "/>
          <a:ea typeface="+mn-ea"/>
          <a:cs typeface="+mn-cs"/>
        </a:defRPr>
      </a:lvl1pPr>
      <a:lvl2pPr marL="417910" indent="-160735" algn="l" defTabSz="514350" rtl="0" eaLnBrk="1" latinLnBrk="0" hangingPunct="1">
        <a:spcBef>
          <a:spcPct val="20000"/>
        </a:spcBef>
        <a:buFont typeface="Arial" panose="020B0604020202020204" pitchFamily="34" charset="0"/>
        <a:buChar char="–"/>
        <a:defRPr sz="1575" kern="1200">
          <a:solidFill>
            <a:schemeClr val="tx1"/>
          </a:solidFill>
          <a:latin typeface="Arial "/>
          <a:ea typeface="+mn-ea"/>
          <a:cs typeface="+mn-cs"/>
        </a:defRPr>
      </a:lvl2pPr>
      <a:lvl3pPr marL="642938" indent="-128588" algn="l" defTabSz="514350" rtl="0" eaLnBrk="1" latinLnBrk="0" hangingPunct="1">
        <a:spcBef>
          <a:spcPct val="20000"/>
        </a:spcBef>
        <a:buFont typeface="Arial" panose="020B0604020202020204" pitchFamily="34" charset="0"/>
        <a:buChar char="•"/>
        <a:defRPr sz="1350" kern="1200">
          <a:solidFill>
            <a:schemeClr val="tx1"/>
          </a:solidFill>
          <a:latin typeface="Arial "/>
          <a:ea typeface="+mn-ea"/>
          <a:cs typeface="+mn-cs"/>
        </a:defRPr>
      </a:lvl3pPr>
      <a:lvl4pPr marL="900113" indent="-128588" algn="l" defTabSz="514350" rtl="0" eaLnBrk="1" latinLnBrk="0" hangingPunct="1">
        <a:spcBef>
          <a:spcPct val="20000"/>
        </a:spcBef>
        <a:buFont typeface="Arial" panose="020B0604020202020204" pitchFamily="34" charset="0"/>
        <a:buChar char="–"/>
        <a:defRPr sz="1125" kern="1200">
          <a:solidFill>
            <a:schemeClr val="tx1"/>
          </a:solidFill>
          <a:latin typeface="Arial "/>
          <a:ea typeface="+mn-ea"/>
          <a:cs typeface="+mn-cs"/>
        </a:defRPr>
      </a:lvl4pPr>
      <a:lvl5pPr marL="1157288" indent="-128588" algn="l" defTabSz="514350" rtl="0" eaLnBrk="1" latinLnBrk="0" hangingPunct="1">
        <a:spcBef>
          <a:spcPct val="20000"/>
        </a:spcBef>
        <a:buFont typeface="Arial" panose="020B0604020202020204" pitchFamily="34" charset="0"/>
        <a:buChar char="»"/>
        <a:defRPr sz="1125" kern="1200">
          <a:solidFill>
            <a:schemeClr val="tx1"/>
          </a:solidFill>
          <a:latin typeface="Arial "/>
          <a:ea typeface="+mn-ea"/>
          <a:cs typeface="+mn-cs"/>
        </a:defRPr>
      </a:lvl5pPr>
      <a:lvl6pPr marL="141446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6"/>
            <a:ext cx="9144000" cy="714375"/>
          </a:xfrm>
          <a:prstGeom prst="rect">
            <a:avLst/>
          </a:prstGeom>
        </p:spPr>
        <p:txBody>
          <a:bodyPr vert="horz" lIns="91440" tIns="45720" rIns="91440" bIns="45720"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8724900" y="6550224"/>
            <a:ext cx="419100" cy="298254"/>
          </a:xfrm>
          <a:prstGeom prst="rect">
            <a:avLst/>
          </a:prstGeom>
        </p:spPr>
        <p:txBody>
          <a:bodyPr vert="horz" lIns="91440" tIns="45720" rIns="91440" bIns="45720" rtlCol="0" anchor="ctr"/>
          <a:lstStyle>
            <a:lvl1pPr algn="ctr">
              <a:defRPr sz="591">
                <a:solidFill>
                  <a:schemeClr val="tx1">
                    <a:tint val="75000"/>
                  </a:schemeClr>
                </a:solidFill>
                <a:latin typeface="Arial "/>
              </a:defRPr>
            </a:lvl1p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8576270" y="108429"/>
            <a:ext cx="490891" cy="545047"/>
          </a:xfrm>
          <a:prstGeom prst="rect">
            <a:avLst/>
          </a:prstGeom>
        </p:spPr>
      </p:pic>
      <p:sp>
        <p:nvSpPr>
          <p:cNvPr id="12" name="TextBox 11"/>
          <p:cNvSpPr txBox="1"/>
          <p:nvPr userDrawn="1"/>
        </p:nvSpPr>
        <p:spPr>
          <a:xfrm>
            <a:off x="290948" y="6611803"/>
            <a:ext cx="955711" cy="178960"/>
          </a:xfrm>
          <a:prstGeom prst="rect">
            <a:avLst/>
          </a:prstGeom>
          <a:noFill/>
        </p:spPr>
        <p:txBody>
          <a:bodyPr wrap="none" rtlCol="0">
            <a:spAutoFit/>
          </a:bodyPr>
          <a:lstStyle/>
          <a:p>
            <a:pPr algn="ctr"/>
            <a:r>
              <a:rPr lang="en-US" sz="563" b="1" dirty="0">
                <a:solidFill>
                  <a:srgbClr val="33CC33"/>
                </a:solidFill>
                <a:latin typeface="Arial" pitchFamily="34" charset="0"/>
                <a:cs typeface="Arial" pitchFamily="34" charset="0"/>
              </a:rPr>
              <a:t>UNCLASSIFIED/FOUO</a:t>
            </a:r>
          </a:p>
        </p:txBody>
      </p:sp>
      <p:sp>
        <p:nvSpPr>
          <p:cNvPr id="14" name="Rectangle 13"/>
          <p:cNvSpPr/>
          <p:nvPr userDrawn="1"/>
        </p:nvSpPr>
        <p:spPr>
          <a:xfrm>
            <a:off x="1" y="6550229"/>
            <a:ext cx="9151398" cy="173190"/>
          </a:xfrm>
          <a:prstGeom prst="rect">
            <a:avLst/>
          </a:prstGeom>
          <a:noFill/>
        </p:spPr>
        <p:txBody>
          <a:bodyPr wrap="square" lIns="51435" tIns="25718" rIns="51435" bIns="2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788" b="1" i="1" spc="28"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Arial "/>
              </a:rPr>
              <a:t>- CADILLAC DON’T LOOK BACK! -</a:t>
            </a:r>
          </a:p>
        </p:txBody>
      </p:sp>
      <p:cxnSp>
        <p:nvCxnSpPr>
          <p:cNvPr id="16" name="Straight Connector 15"/>
          <p:cNvCxnSpPr/>
          <p:nvPr userDrawn="1"/>
        </p:nvCxnSpPr>
        <p:spPr>
          <a:xfrm flipV="1">
            <a:off x="142877" y="704876"/>
            <a:ext cx="8898873" cy="9525"/>
          </a:xfrm>
          <a:prstGeom prst="line">
            <a:avLst/>
          </a:prstGeom>
          <a:ln w="44450">
            <a:gradFill flip="none" rotWithShape="1">
              <a:gsLst>
                <a:gs pos="50000">
                  <a:srgbClr val="FF0000"/>
                </a:gs>
                <a:gs pos="0">
                  <a:schemeClr val="bg1"/>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Rectangle 19"/>
          <p:cNvSpPr>
            <a:spLocks noChangeArrowheads="1"/>
          </p:cNvSpPr>
          <p:nvPr userDrawn="1"/>
        </p:nvSpPr>
        <p:spPr bwMode="auto">
          <a:xfrm>
            <a:off x="7267170" y="6590731"/>
            <a:ext cx="2314576" cy="217240"/>
          </a:xfrm>
          <a:prstGeom prst="rect">
            <a:avLst/>
          </a:prstGeom>
          <a:noFill/>
          <a:ln w="9525">
            <a:noFill/>
            <a:miter lim="800000"/>
            <a:headEnd/>
            <a:tailEnd/>
          </a:ln>
          <a:effectLst/>
        </p:spPr>
        <p:txBody>
          <a:bodyPr/>
          <a:lstStyle/>
          <a:p>
            <a:endParaRPr lang="en-US" sz="394" b="1" dirty="0">
              <a:solidFill>
                <a:prstClr val="black"/>
              </a:solidFill>
              <a:latin typeface="Arial" panose="020B0604020202020204" pitchFamily="34" charset="0"/>
              <a:cs typeface="Arial" panose="020B0604020202020204" pitchFamily="34" charset="0"/>
            </a:endParaRPr>
          </a:p>
        </p:txBody>
      </p:sp>
      <p:sp>
        <p:nvSpPr>
          <p:cNvPr id="11" name="Rectangle 10"/>
          <p:cNvSpPr/>
          <p:nvPr userDrawn="1"/>
        </p:nvSpPr>
        <p:spPr>
          <a:xfrm>
            <a:off x="0" y="6484951"/>
            <a:ext cx="9144000" cy="381000"/>
          </a:xfrm>
          <a:prstGeom prst="rect">
            <a:avLst/>
          </a:prstGeom>
          <a:solidFill>
            <a:srgbClr val="000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black"/>
              </a:solidFill>
              <a:latin typeface=" Arial"/>
            </a:endParaRPr>
          </a:p>
        </p:txBody>
      </p:sp>
      <p:sp>
        <p:nvSpPr>
          <p:cNvPr id="13" name="TextBox 12"/>
          <p:cNvSpPr txBox="1"/>
          <p:nvPr userDrawn="1"/>
        </p:nvSpPr>
        <p:spPr>
          <a:xfrm>
            <a:off x="17254" y="6476963"/>
            <a:ext cx="2084225" cy="276999"/>
          </a:xfrm>
          <a:prstGeom prst="rect">
            <a:avLst/>
          </a:prstGeom>
          <a:noFill/>
        </p:spPr>
        <p:txBody>
          <a:bodyPr wrap="none" rtlCol="0">
            <a:spAutoFit/>
          </a:bodyPr>
          <a:lstStyle/>
          <a:p>
            <a:r>
              <a:rPr lang="en-US" sz="1200" b="1" dirty="0">
                <a:solidFill>
                  <a:prstClr val="white"/>
                </a:solidFill>
                <a:latin typeface="Arial" panose="020B0604020202020204" pitchFamily="34" charset="0"/>
                <a:cs typeface="Arial" panose="020B0604020202020204" pitchFamily="34" charset="0"/>
              </a:rPr>
              <a:t>Cadillac Don’t Look Back!</a:t>
            </a:r>
          </a:p>
        </p:txBody>
      </p:sp>
      <p:cxnSp>
        <p:nvCxnSpPr>
          <p:cNvPr id="17" name="Straight Connector 16"/>
          <p:cNvCxnSpPr/>
          <p:nvPr userDrawn="1"/>
        </p:nvCxnSpPr>
        <p:spPr>
          <a:xfrm>
            <a:off x="0" y="6446549"/>
            <a:ext cx="9144000" cy="0"/>
          </a:xfrm>
          <a:prstGeom prst="line">
            <a:avLst/>
          </a:prstGeom>
          <a:ln w="28575">
            <a:solidFill>
              <a:srgbClr val="C00000"/>
            </a:solidFill>
          </a:ln>
          <a:effectLst/>
        </p:spPr>
        <p:style>
          <a:lnRef idx="3">
            <a:schemeClr val="accent4"/>
          </a:lnRef>
          <a:fillRef idx="0">
            <a:schemeClr val="accent4"/>
          </a:fillRef>
          <a:effectRef idx="2">
            <a:schemeClr val="accent4"/>
          </a:effectRef>
          <a:fontRef idx="minor">
            <a:schemeClr val="tx1"/>
          </a:fontRef>
        </p:style>
      </p:cxnSp>
      <p:cxnSp>
        <p:nvCxnSpPr>
          <p:cNvPr id="19" name="Straight Connector 18"/>
          <p:cNvCxnSpPr/>
          <p:nvPr userDrawn="1"/>
        </p:nvCxnSpPr>
        <p:spPr>
          <a:xfrm>
            <a:off x="0" y="6471473"/>
            <a:ext cx="9144000" cy="0"/>
          </a:xfrm>
          <a:prstGeom prst="line">
            <a:avLst/>
          </a:prstGeom>
          <a:ln w="28575">
            <a:solidFill>
              <a:srgbClr val="FFFF00"/>
            </a:solidFill>
          </a:ln>
          <a:effectLst/>
        </p:spPr>
        <p:style>
          <a:lnRef idx="3">
            <a:schemeClr val="accent4"/>
          </a:lnRef>
          <a:fillRef idx="0">
            <a:schemeClr val="accent4"/>
          </a:fillRef>
          <a:effectRef idx="2">
            <a:schemeClr val="accent4"/>
          </a:effectRef>
          <a:fontRef idx="minor">
            <a:schemeClr val="tx1"/>
          </a:fontRef>
        </p:style>
      </p:cxnSp>
      <p:sp>
        <p:nvSpPr>
          <p:cNvPr id="15" name="TextBox 14"/>
          <p:cNvSpPr txBox="1"/>
          <p:nvPr userDrawn="1"/>
        </p:nvSpPr>
        <p:spPr>
          <a:xfrm>
            <a:off x="4058081" y="6476963"/>
            <a:ext cx="1090363" cy="276999"/>
          </a:xfrm>
          <a:prstGeom prst="rect">
            <a:avLst/>
          </a:prstGeom>
          <a:noFill/>
        </p:spPr>
        <p:txBody>
          <a:bodyPr wrap="none" rtlCol="0">
            <a:spAutoFit/>
          </a:bodyPr>
          <a:lstStyle/>
          <a:p>
            <a:r>
              <a:rPr lang="en-US" sz="1200" b="1" dirty="0">
                <a:solidFill>
                  <a:prstClr val="white"/>
                </a:solidFill>
                <a:latin typeface="Arial" panose="020B0604020202020204" pitchFamily="34" charset="0"/>
                <a:cs typeface="Arial" panose="020B0604020202020204" pitchFamily="34" charset="0"/>
              </a:rPr>
              <a:t>Unclassified</a:t>
            </a:r>
          </a:p>
        </p:txBody>
      </p:sp>
      <p:pic>
        <p:nvPicPr>
          <p:cNvPr id="18" name="Picture 17" descr="Devil%20Brigade%20and%20BRO%20logo"/>
          <p:cNvPicPr>
            <a:picLocks noChangeAspect="1" noChangeArrowheads="1"/>
          </p:cNvPicPr>
          <p:nvPr userDrawn="1"/>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913" y="69285"/>
            <a:ext cx="718877" cy="556439"/>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478515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5" r:id="rId9"/>
    <p:sldLayoutId id="2147483816" r:id="rId10"/>
    <p:sldLayoutId id="2147483817" r:id="rId11"/>
    <p:sldLayoutId id="2147483818" r:id="rId1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85754" rtl="0" eaLnBrk="1" latinLnBrk="0" hangingPunct="1">
        <a:spcBef>
          <a:spcPct val="0"/>
        </a:spcBef>
        <a:buNone/>
        <a:defRPr sz="2100" kern="1200">
          <a:solidFill>
            <a:srgbClr val="002060"/>
          </a:solidFill>
          <a:latin typeface="Arial "/>
          <a:ea typeface="+mj-ea"/>
          <a:cs typeface="+mj-cs"/>
        </a:defRPr>
      </a:lvl1pPr>
    </p:titleStyle>
    <p:bodyStyle>
      <a:lvl1pPr marL="144658" indent="-144658" algn="l" defTabSz="385754" rtl="0" eaLnBrk="1" latinLnBrk="0" hangingPunct="1">
        <a:spcBef>
          <a:spcPct val="20000"/>
        </a:spcBef>
        <a:buFont typeface="Arial" panose="020B0604020202020204" pitchFamily="34" charset="0"/>
        <a:buChar char="•"/>
        <a:defRPr sz="1350" kern="1200">
          <a:solidFill>
            <a:schemeClr val="tx1"/>
          </a:solidFill>
          <a:latin typeface="Arial "/>
          <a:ea typeface="+mn-ea"/>
          <a:cs typeface="+mn-cs"/>
        </a:defRPr>
      </a:lvl1pPr>
      <a:lvl2pPr marL="313425" indent="-120548" algn="l" defTabSz="385754" rtl="0" eaLnBrk="1" latinLnBrk="0" hangingPunct="1">
        <a:spcBef>
          <a:spcPct val="20000"/>
        </a:spcBef>
        <a:buFont typeface="Arial" panose="020B0604020202020204" pitchFamily="34" charset="0"/>
        <a:buChar char="–"/>
        <a:defRPr sz="1181" kern="1200">
          <a:solidFill>
            <a:schemeClr val="tx1"/>
          </a:solidFill>
          <a:latin typeface="Arial "/>
          <a:ea typeface="+mn-ea"/>
          <a:cs typeface="+mn-cs"/>
        </a:defRPr>
      </a:lvl2pPr>
      <a:lvl3pPr marL="482192" indent="-96439" algn="l" defTabSz="385754" rtl="0" eaLnBrk="1" latinLnBrk="0" hangingPunct="1">
        <a:spcBef>
          <a:spcPct val="20000"/>
        </a:spcBef>
        <a:buFont typeface="Arial" panose="020B0604020202020204" pitchFamily="34" charset="0"/>
        <a:buChar char="•"/>
        <a:defRPr sz="1013" kern="1200">
          <a:solidFill>
            <a:schemeClr val="tx1"/>
          </a:solidFill>
          <a:latin typeface="Arial "/>
          <a:ea typeface="+mn-ea"/>
          <a:cs typeface="+mn-cs"/>
        </a:defRPr>
      </a:lvl3pPr>
      <a:lvl4pPr marL="675068" indent="-96439" algn="l" defTabSz="385754" rtl="0" eaLnBrk="1" latinLnBrk="0" hangingPunct="1">
        <a:spcBef>
          <a:spcPct val="20000"/>
        </a:spcBef>
        <a:buFont typeface="Arial" panose="020B0604020202020204" pitchFamily="34" charset="0"/>
        <a:buChar char="–"/>
        <a:defRPr sz="844" kern="1200">
          <a:solidFill>
            <a:schemeClr val="tx1"/>
          </a:solidFill>
          <a:latin typeface="Arial "/>
          <a:ea typeface="+mn-ea"/>
          <a:cs typeface="+mn-cs"/>
        </a:defRPr>
      </a:lvl4pPr>
      <a:lvl5pPr marL="867944" indent="-96439" algn="l" defTabSz="385754" rtl="0" eaLnBrk="1" latinLnBrk="0" hangingPunct="1">
        <a:spcBef>
          <a:spcPct val="20000"/>
        </a:spcBef>
        <a:buFont typeface="Arial" panose="020B0604020202020204" pitchFamily="34" charset="0"/>
        <a:buChar char="»"/>
        <a:defRPr sz="844" kern="1200">
          <a:solidFill>
            <a:schemeClr val="tx1"/>
          </a:solidFill>
          <a:latin typeface="Arial "/>
          <a:ea typeface="+mn-ea"/>
          <a:cs typeface="+mn-cs"/>
        </a:defRPr>
      </a:lvl5pPr>
      <a:lvl6pPr marL="1060820" indent="-96439" algn="l" defTabSz="385754" rtl="0" eaLnBrk="1" latinLnBrk="0" hangingPunct="1">
        <a:spcBef>
          <a:spcPct val="20000"/>
        </a:spcBef>
        <a:buFont typeface="Arial" panose="020B0604020202020204" pitchFamily="34" charset="0"/>
        <a:buChar char="•"/>
        <a:defRPr sz="844" kern="1200">
          <a:solidFill>
            <a:schemeClr val="tx1"/>
          </a:solidFill>
          <a:latin typeface="+mn-lt"/>
          <a:ea typeface="+mn-ea"/>
          <a:cs typeface="+mn-cs"/>
        </a:defRPr>
      </a:lvl6pPr>
      <a:lvl7pPr marL="1253698" indent="-96439" algn="l" defTabSz="385754" rtl="0" eaLnBrk="1" latinLnBrk="0" hangingPunct="1">
        <a:spcBef>
          <a:spcPct val="20000"/>
        </a:spcBef>
        <a:buFont typeface="Arial" panose="020B0604020202020204" pitchFamily="34" charset="0"/>
        <a:buChar char="•"/>
        <a:defRPr sz="844" kern="1200">
          <a:solidFill>
            <a:schemeClr val="tx1"/>
          </a:solidFill>
          <a:latin typeface="+mn-lt"/>
          <a:ea typeface="+mn-ea"/>
          <a:cs typeface="+mn-cs"/>
        </a:defRPr>
      </a:lvl7pPr>
      <a:lvl8pPr marL="1446574" indent="-96439" algn="l" defTabSz="385754" rtl="0" eaLnBrk="1" latinLnBrk="0" hangingPunct="1">
        <a:spcBef>
          <a:spcPct val="20000"/>
        </a:spcBef>
        <a:buFont typeface="Arial" panose="020B0604020202020204" pitchFamily="34" charset="0"/>
        <a:buChar char="•"/>
        <a:defRPr sz="844" kern="1200">
          <a:solidFill>
            <a:schemeClr val="tx1"/>
          </a:solidFill>
          <a:latin typeface="+mn-lt"/>
          <a:ea typeface="+mn-ea"/>
          <a:cs typeface="+mn-cs"/>
        </a:defRPr>
      </a:lvl8pPr>
      <a:lvl9pPr marL="1639450" indent="-96439" algn="l" defTabSz="385754" rtl="0" eaLnBrk="1" latinLnBrk="0" hangingPunct="1">
        <a:spcBef>
          <a:spcPct val="20000"/>
        </a:spcBef>
        <a:buFont typeface="Arial" panose="020B0604020202020204" pitchFamily="34" charset="0"/>
        <a:buChar char="•"/>
        <a:defRPr sz="844" kern="1200">
          <a:solidFill>
            <a:schemeClr val="tx1"/>
          </a:solidFill>
          <a:latin typeface="+mn-lt"/>
          <a:ea typeface="+mn-ea"/>
          <a:cs typeface="+mn-cs"/>
        </a:defRPr>
      </a:lvl9pPr>
    </p:bodyStyle>
    <p:otherStyle>
      <a:defPPr>
        <a:defRPr lang="en-US"/>
      </a:defPPr>
      <a:lvl1pPr marL="0" algn="l" defTabSz="385754" rtl="0" eaLnBrk="1" latinLnBrk="0" hangingPunct="1">
        <a:defRPr sz="760" kern="1200">
          <a:solidFill>
            <a:schemeClr val="tx1"/>
          </a:solidFill>
          <a:latin typeface="+mn-lt"/>
          <a:ea typeface="+mn-ea"/>
          <a:cs typeface="+mn-cs"/>
        </a:defRPr>
      </a:lvl1pPr>
      <a:lvl2pPr marL="192876" algn="l" defTabSz="385754" rtl="0" eaLnBrk="1" latinLnBrk="0" hangingPunct="1">
        <a:defRPr sz="760" kern="1200">
          <a:solidFill>
            <a:schemeClr val="tx1"/>
          </a:solidFill>
          <a:latin typeface="+mn-lt"/>
          <a:ea typeface="+mn-ea"/>
          <a:cs typeface="+mn-cs"/>
        </a:defRPr>
      </a:lvl2pPr>
      <a:lvl3pPr marL="385754" algn="l" defTabSz="385754" rtl="0" eaLnBrk="1" latinLnBrk="0" hangingPunct="1">
        <a:defRPr sz="760" kern="1200">
          <a:solidFill>
            <a:schemeClr val="tx1"/>
          </a:solidFill>
          <a:latin typeface="+mn-lt"/>
          <a:ea typeface="+mn-ea"/>
          <a:cs typeface="+mn-cs"/>
        </a:defRPr>
      </a:lvl3pPr>
      <a:lvl4pPr marL="578630" algn="l" defTabSz="385754" rtl="0" eaLnBrk="1" latinLnBrk="0" hangingPunct="1">
        <a:defRPr sz="760" kern="1200">
          <a:solidFill>
            <a:schemeClr val="tx1"/>
          </a:solidFill>
          <a:latin typeface="+mn-lt"/>
          <a:ea typeface="+mn-ea"/>
          <a:cs typeface="+mn-cs"/>
        </a:defRPr>
      </a:lvl4pPr>
      <a:lvl5pPr marL="771506" algn="l" defTabSz="385754" rtl="0" eaLnBrk="1" latinLnBrk="0" hangingPunct="1">
        <a:defRPr sz="760" kern="1200">
          <a:solidFill>
            <a:schemeClr val="tx1"/>
          </a:solidFill>
          <a:latin typeface="+mn-lt"/>
          <a:ea typeface="+mn-ea"/>
          <a:cs typeface="+mn-cs"/>
        </a:defRPr>
      </a:lvl5pPr>
      <a:lvl6pPr marL="964382" algn="l" defTabSz="385754" rtl="0" eaLnBrk="1" latinLnBrk="0" hangingPunct="1">
        <a:defRPr sz="760" kern="1200">
          <a:solidFill>
            <a:schemeClr val="tx1"/>
          </a:solidFill>
          <a:latin typeface="+mn-lt"/>
          <a:ea typeface="+mn-ea"/>
          <a:cs typeface="+mn-cs"/>
        </a:defRPr>
      </a:lvl6pPr>
      <a:lvl7pPr marL="1157259" algn="l" defTabSz="385754" rtl="0" eaLnBrk="1" latinLnBrk="0" hangingPunct="1">
        <a:defRPr sz="760" kern="1200">
          <a:solidFill>
            <a:schemeClr val="tx1"/>
          </a:solidFill>
          <a:latin typeface="+mn-lt"/>
          <a:ea typeface="+mn-ea"/>
          <a:cs typeface="+mn-cs"/>
        </a:defRPr>
      </a:lvl7pPr>
      <a:lvl8pPr marL="1350135" algn="l" defTabSz="385754" rtl="0" eaLnBrk="1" latinLnBrk="0" hangingPunct="1">
        <a:defRPr sz="760" kern="1200">
          <a:solidFill>
            <a:schemeClr val="tx1"/>
          </a:solidFill>
          <a:latin typeface="+mn-lt"/>
          <a:ea typeface="+mn-ea"/>
          <a:cs typeface="+mn-cs"/>
        </a:defRPr>
      </a:lvl8pPr>
      <a:lvl9pPr marL="1543012" algn="l" defTabSz="385754" rtl="0" eaLnBrk="1" latinLnBrk="0" hangingPunct="1">
        <a:defRPr sz="7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762002"/>
            <a:ext cx="8229600" cy="5364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E0512-2F04-4965-B1C7-2898F5C05B65}" type="datetime1">
              <a:rPr lang="en-US" smtClean="0">
                <a:solidFill>
                  <a:prstClr val="black">
                    <a:tint val="75000"/>
                  </a:prstClr>
                </a:solidFill>
              </a:rPr>
              <a:t>5/19/2020</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userDrawn="1"/>
        </p:nvSpPr>
        <p:spPr>
          <a:xfrm>
            <a:off x="594360" y="5558"/>
            <a:ext cx="7955280" cy="404666"/>
          </a:xfrm>
          <a:prstGeom prst="rect">
            <a:avLst/>
          </a:prstGeom>
          <a:gradFill rotWithShape="1">
            <a:gsLst>
              <a:gs pos="0">
                <a:srgbClr val="000099"/>
              </a:gs>
              <a:gs pos="100000">
                <a:srgbClr val="3399FF"/>
              </a:gs>
            </a:gsLst>
            <a:lin ang="5400000" scaled="1"/>
          </a:gradFill>
          <a:ln w="3175">
            <a:solidFill>
              <a:schemeClr val="tx1"/>
            </a:solidFill>
            <a:miter lim="800000"/>
            <a:headEnd/>
            <a:tailEnd/>
          </a:ln>
        </p:spPr>
        <p:txBody>
          <a:bodyPr vert="horz" wrap="square" lIns="91440" tIns="45720" rIns="91440" bIns="45720" rtlCol="0" anchor="ctr">
            <a:spAutoFit/>
            <a:scene3d>
              <a:camera prst="orthographicFront"/>
              <a:lightRig rig="threePt" dir="t"/>
            </a:scene3d>
            <a:sp3d extrusionH="57150">
              <a:bevelT w="38100" h="38100" prst="angle"/>
            </a:sp3d>
          </a:bodyPr>
          <a:lstStyle/>
          <a:p>
            <a:pPr algn="ctr" eaLnBrk="0" hangingPunct="0"/>
            <a:endParaRPr lang="en-US" sz="2000" b="1" dirty="0">
              <a:ln w="12700">
                <a:solidFill>
                  <a:prstClr val="black"/>
                </a:solidFill>
                <a:prstDash val="solid"/>
              </a:ln>
              <a:solidFill>
                <a:prstClr val="white"/>
              </a:solidFill>
              <a:effectLst>
                <a:outerShdw blurRad="38100" dist="38100" dir="2700000" algn="tl">
                  <a:srgbClr val="000000"/>
                </a:outerShdw>
              </a:effectLst>
              <a:latin typeface="Arial" pitchFamily="34" charset="0"/>
              <a:cs typeface="Arial" pitchFamily="34" charset="0"/>
            </a:endParaRPr>
          </a:p>
        </p:txBody>
      </p:sp>
      <p:sp>
        <p:nvSpPr>
          <p:cNvPr id="2" name="Title Placeholder 1"/>
          <p:cNvSpPr>
            <a:spLocks noGrp="1"/>
          </p:cNvSpPr>
          <p:nvPr>
            <p:ph type="title"/>
          </p:nvPr>
        </p:nvSpPr>
        <p:spPr>
          <a:xfrm>
            <a:off x="381000" y="2"/>
            <a:ext cx="8382000" cy="423335"/>
          </a:xfrm>
          <a:prstGeom prst="rect">
            <a:avLst/>
          </a:prstGeom>
        </p:spPr>
        <p:txBody>
          <a:bodyPr vert="horz" lIns="91440" tIns="45720" rIns="91440" bIns="45720" rtlCol="0" anchor="ctr">
            <a:noAutofit/>
          </a:bodyPr>
          <a:lstStyle/>
          <a:p>
            <a:r>
              <a:rPr lang="en-US"/>
              <a:t>Click to edit Master title style</a:t>
            </a:r>
          </a:p>
        </p:txBody>
      </p:sp>
      <p:pic>
        <p:nvPicPr>
          <p:cNvPr id="10" name="Picture 9"/>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8671905" y="2"/>
            <a:ext cx="395896" cy="423335"/>
          </a:xfrm>
          <a:prstGeom prst="rect">
            <a:avLst/>
          </a:prstGeom>
        </p:spPr>
      </p:pic>
      <p:pic>
        <p:nvPicPr>
          <p:cNvPr id="16" name="Picture 15"/>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4356" y="2"/>
            <a:ext cx="519045" cy="423335"/>
          </a:xfrm>
          <a:prstGeom prst="rect">
            <a:avLst/>
          </a:prstGeom>
        </p:spPr>
      </p:pic>
    </p:spTree>
    <p:extLst>
      <p:ext uri="{BB962C8B-B14F-4D97-AF65-F5344CB8AC3E}">
        <p14:creationId xmlns:p14="http://schemas.microsoft.com/office/powerpoint/2010/main" val="47981876"/>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Lst>
  <p:hf hdr="0" ftr="0" dt="0"/>
  <p:txStyles>
    <p:titleStyle>
      <a:lvl1pPr algn="ctr" defTabSz="914400" rtl="0" eaLnBrk="1" latinLnBrk="0" hangingPunct="1">
        <a:lnSpc>
          <a:spcPts val="3000"/>
        </a:lnSpc>
        <a:spcBef>
          <a:spcPct val="0"/>
        </a:spcBef>
        <a:buNone/>
        <a:defRPr lang="en-US" sz="2800" b="1" kern="1200">
          <a:solidFill>
            <a:schemeClr val="bg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lang="en-US" sz="3200" b="1" kern="1200" dirty="0" smtClean="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lang="en-US" sz="2400" b="1" kern="1200" dirty="0" smtClean="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lang="en-US" sz="1800" b="1" kern="1200" dirty="0" smtClean="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b="1" kern="1200" dirty="0" smtClean="0">
          <a:solidFill>
            <a:schemeClr val="tx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lang="en-US" sz="1200" b="1" kern="1200" dirty="0" smtClean="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63910" y="8729"/>
            <a:ext cx="9144000" cy="714375"/>
          </a:xfrm>
          <a:prstGeom prst="rect">
            <a:avLst/>
          </a:prstGeom>
        </p:spPr>
        <p:txBody>
          <a:bodyPr vert="horz" lIns="91440" tIns="45720" rIns="91440" bIns="45720" rtlCol="0" anchor="ctr">
            <a:normAutofit/>
          </a:bodyPr>
          <a:lstStyle/>
          <a:p>
            <a:r>
              <a:rPr lang="en-US" dirty="0"/>
              <a:t>Click to edit Master title style</a:t>
            </a:r>
          </a:p>
        </p:txBody>
      </p:sp>
      <p:sp>
        <p:nvSpPr>
          <p:cNvPr id="11" name="Slide Number Placeholder 5"/>
          <p:cNvSpPr>
            <a:spLocks noGrp="1"/>
          </p:cNvSpPr>
          <p:nvPr>
            <p:ph type="sldNum" sz="quarter" idx="4"/>
          </p:nvPr>
        </p:nvSpPr>
        <p:spPr>
          <a:xfrm>
            <a:off x="8724900" y="6550224"/>
            <a:ext cx="419100" cy="298254"/>
          </a:xfrm>
          <a:prstGeom prst="rect">
            <a:avLst/>
          </a:prstGeom>
        </p:spPr>
        <p:txBody>
          <a:bodyPr vert="horz" lIns="91440" tIns="45720" rIns="91440" bIns="45720" rtlCol="0" anchor="ctr"/>
          <a:lstStyle>
            <a:lvl1pPr algn="ctr">
              <a:defRPr sz="788">
                <a:solidFill>
                  <a:schemeClr val="tx1">
                    <a:tint val="75000"/>
                  </a:schemeClr>
                </a:solidFill>
                <a:latin typeface="Arial "/>
              </a:defRPr>
            </a:lvl1p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pic>
        <p:nvPicPr>
          <p:cNvPr id="16" name="Picture 15"/>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8576267" y="108423"/>
            <a:ext cx="490891" cy="545047"/>
          </a:xfrm>
          <a:prstGeom prst="rect">
            <a:avLst/>
          </a:prstGeom>
        </p:spPr>
      </p:pic>
      <p:sp>
        <p:nvSpPr>
          <p:cNvPr id="17" name="TextBox 16"/>
          <p:cNvSpPr txBox="1"/>
          <p:nvPr userDrawn="1"/>
        </p:nvSpPr>
        <p:spPr>
          <a:xfrm>
            <a:off x="168318" y="6611799"/>
            <a:ext cx="1200971" cy="207749"/>
          </a:xfrm>
          <a:prstGeom prst="rect">
            <a:avLst/>
          </a:prstGeom>
          <a:noFill/>
        </p:spPr>
        <p:txBody>
          <a:bodyPr wrap="none" rtlCol="0">
            <a:spAutoFit/>
          </a:bodyPr>
          <a:lstStyle/>
          <a:p>
            <a:pPr algn="ctr"/>
            <a:r>
              <a:rPr lang="en-US" sz="750" b="1" dirty="0">
                <a:solidFill>
                  <a:srgbClr val="33CC33"/>
                </a:solidFill>
                <a:latin typeface="Arial" pitchFamily="34" charset="0"/>
                <a:cs typeface="Arial" pitchFamily="34" charset="0"/>
              </a:rPr>
              <a:t>UNCLASSIFIED/FOUO</a:t>
            </a:r>
          </a:p>
        </p:txBody>
      </p:sp>
      <p:sp>
        <p:nvSpPr>
          <p:cNvPr id="18" name="Rectangle 17"/>
          <p:cNvSpPr/>
          <p:nvPr userDrawn="1"/>
        </p:nvSpPr>
        <p:spPr>
          <a:xfrm>
            <a:off x="1" y="6550224"/>
            <a:ext cx="9151398" cy="23083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050" b="1" i="1" spc="38"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 CADILLAC DON’T LOOK BACK! -</a:t>
            </a:r>
          </a:p>
        </p:txBody>
      </p:sp>
      <p:cxnSp>
        <p:nvCxnSpPr>
          <p:cNvPr id="19" name="Straight Connector 18"/>
          <p:cNvCxnSpPr/>
          <p:nvPr userDrawn="1"/>
        </p:nvCxnSpPr>
        <p:spPr>
          <a:xfrm flipV="1">
            <a:off x="142877" y="704870"/>
            <a:ext cx="8898873" cy="9525"/>
          </a:xfrm>
          <a:prstGeom prst="line">
            <a:avLst/>
          </a:prstGeom>
          <a:ln w="44450">
            <a:gradFill flip="none" rotWithShape="1">
              <a:gsLst>
                <a:gs pos="50000">
                  <a:srgbClr val="FF0000"/>
                </a:gs>
                <a:gs pos="0">
                  <a:schemeClr val="bg1"/>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0" name="Rectangle 19"/>
          <p:cNvSpPr>
            <a:spLocks noChangeArrowheads="1"/>
          </p:cNvSpPr>
          <p:nvPr userDrawn="1"/>
        </p:nvSpPr>
        <p:spPr bwMode="auto">
          <a:xfrm>
            <a:off x="7267170" y="6590731"/>
            <a:ext cx="2314576" cy="217240"/>
          </a:xfrm>
          <a:prstGeom prst="rect">
            <a:avLst/>
          </a:prstGeom>
          <a:noFill/>
          <a:ln w="9525">
            <a:noFill/>
            <a:miter lim="800000"/>
            <a:headEnd/>
            <a:tailEnd/>
          </a:ln>
          <a:effectLst/>
        </p:spPr>
        <p:txBody>
          <a:bodyPr/>
          <a:lstStyle/>
          <a:p>
            <a:endParaRPr lang="en-US" sz="525" b="1" dirty="0">
              <a:solidFill>
                <a:prstClr val="black"/>
              </a:solidFill>
              <a:latin typeface="Arial" panose="020B0604020202020204" pitchFamily="34" charset="0"/>
              <a:cs typeface="Arial" panose="020B0604020202020204" pitchFamily="34" charset="0"/>
            </a:endParaRPr>
          </a:p>
        </p:txBody>
      </p:sp>
      <p:sp>
        <p:nvSpPr>
          <p:cNvPr id="21" name="Rectangle 20"/>
          <p:cNvSpPr/>
          <p:nvPr userDrawn="1"/>
        </p:nvSpPr>
        <p:spPr>
          <a:xfrm>
            <a:off x="0" y="6484951"/>
            <a:ext cx="9144000" cy="381000"/>
          </a:xfrm>
          <a:prstGeom prst="rect">
            <a:avLst/>
          </a:prstGeom>
          <a:solidFill>
            <a:srgbClr val="000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 Arial"/>
            </a:endParaRPr>
          </a:p>
        </p:txBody>
      </p:sp>
      <p:sp>
        <p:nvSpPr>
          <p:cNvPr id="22" name="TextBox 21"/>
          <p:cNvSpPr txBox="1"/>
          <p:nvPr userDrawn="1"/>
        </p:nvSpPr>
        <p:spPr>
          <a:xfrm>
            <a:off x="17252" y="6476961"/>
            <a:ext cx="2715808" cy="338554"/>
          </a:xfrm>
          <a:prstGeom prst="rect">
            <a:avLst/>
          </a:prstGeom>
          <a:noFill/>
        </p:spPr>
        <p:txBody>
          <a:bodyPr wrap="none" rtlCol="0">
            <a:spAutoFit/>
          </a:bodyPr>
          <a:lstStyle/>
          <a:p>
            <a:r>
              <a:rPr lang="en-US" sz="1600" b="1" dirty="0">
                <a:solidFill>
                  <a:prstClr val="white"/>
                </a:solidFill>
                <a:latin typeface="+mj-lt"/>
                <a:cs typeface="Arial" pitchFamily="34" charset="0"/>
              </a:rPr>
              <a:t>Cadillac Don’t Look Back!</a:t>
            </a:r>
          </a:p>
        </p:txBody>
      </p:sp>
      <p:cxnSp>
        <p:nvCxnSpPr>
          <p:cNvPr id="23" name="Straight Connector 22"/>
          <p:cNvCxnSpPr/>
          <p:nvPr userDrawn="1"/>
        </p:nvCxnSpPr>
        <p:spPr>
          <a:xfrm>
            <a:off x="0" y="6446549"/>
            <a:ext cx="9144000" cy="0"/>
          </a:xfrm>
          <a:prstGeom prst="line">
            <a:avLst/>
          </a:prstGeom>
          <a:ln w="28575">
            <a:solidFill>
              <a:srgbClr val="C00000"/>
            </a:solidFill>
          </a:ln>
          <a:effectLst/>
        </p:spPr>
        <p:style>
          <a:lnRef idx="3">
            <a:schemeClr val="accent4"/>
          </a:lnRef>
          <a:fillRef idx="0">
            <a:schemeClr val="accent4"/>
          </a:fillRef>
          <a:effectRef idx="2">
            <a:schemeClr val="accent4"/>
          </a:effectRef>
          <a:fontRef idx="minor">
            <a:schemeClr val="tx1"/>
          </a:fontRef>
        </p:style>
      </p:cxnSp>
      <p:cxnSp>
        <p:nvCxnSpPr>
          <p:cNvPr id="24" name="Straight Connector 23"/>
          <p:cNvCxnSpPr/>
          <p:nvPr userDrawn="1"/>
        </p:nvCxnSpPr>
        <p:spPr>
          <a:xfrm>
            <a:off x="0" y="6471473"/>
            <a:ext cx="9144000" cy="0"/>
          </a:xfrm>
          <a:prstGeom prst="line">
            <a:avLst/>
          </a:prstGeom>
          <a:ln w="28575">
            <a:solidFill>
              <a:srgbClr val="FFFF00"/>
            </a:solidFill>
          </a:ln>
          <a:effectLst/>
        </p:spPr>
        <p:style>
          <a:lnRef idx="3">
            <a:schemeClr val="accent4"/>
          </a:lnRef>
          <a:fillRef idx="0">
            <a:schemeClr val="accent4"/>
          </a:fillRef>
          <a:effectRef idx="2">
            <a:schemeClr val="accent4"/>
          </a:effectRef>
          <a:fontRef idx="minor">
            <a:schemeClr val="tx1"/>
          </a:fontRef>
        </p:style>
      </p:cxnSp>
      <p:sp>
        <p:nvSpPr>
          <p:cNvPr id="25" name="TextBox 24"/>
          <p:cNvSpPr txBox="1"/>
          <p:nvPr userDrawn="1"/>
        </p:nvSpPr>
        <p:spPr>
          <a:xfrm>
            <a:off x="4058078" y="6476961"/>
            <a:ext cx="1393330" cy="338554"/>
          </a:xfrm>
          <a:prstGeom prst="rect">
            <a:avLst/>
          </a:prstGeom>
          <a:noFill/>
        </p:spPr>
        <p:txBody>
          <a:bodyPr wrap="none" rtlCol="0">
            <a:spAutoFit/>
          </a:bodyPr>
          <a:lstStyle/>
          <a:p>
            <a:r>
              <a:rPr lang="en-US" sz="1600" b="1" dirty="0">
                <a:solidFill>
                  <a:prstClr val="white"/>
                </a:solidFill>
                <a:latin typeface="+mj-lt"/>
                <a:cs typeface="Arial" pitchFamily="34" charset="0"/>
              </a:rPr>
              <a:t>Unclassified</a:t>
            </a:r>
          </a:p>
        </p:txBody>
      </p:sp>
      <p:pic>
        <p:nvPicPr>
          <p:cNvPr id="26" name="Picture 25" descr="Devil%20Brigade%20and%20BRO%20logo"/>
          <p:cNvPicPr>
            <a:picLocks noChangeAspect="1" noChangeArrowheads="1"/>
          </p:cNvPicPr>
          <p:nvPr userDrawn="1"/>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910" y="69279"/>
            <a:ext cx="718877" cy="556439"/>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119646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Lst>
  <p:hf hdr="0" ftr="0" dt="0"/>
  <p:txStyles>
    <p:titleStyle>
      <a:lvl1pPr algn="ctr" rtl="0" eaLnBrk="0" fontAlgn="base" hangingPunct="0">
        <a:spcBef>
          <a:spcPct val="0"/>
        </a:spcBef>
        <a:spcAft>
          <a:spcPct val="0"/>
        </a:spcAft>
        <a:defRPr sz="2800" b="1" cap="all" baseline="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 charset="0"/>
          <a:ea typeface="ＭＳ Ｐゴシック" charset="0"/>
        </a:defRPr>
      </a:lvl6pPr>
      <a:lvl7pPr marL="914400" algn="ctr" rtl="0" fontAlgn="base">
        <a:spcBef>
          <a:spcPct val="0"/>
        </a:spcBef>
        <a:spcAft>
          <a:spcPct val="0"/>
        </a:spcAft>
        <a:defRPr sz="4400">
          <a:solidFill>
            <a:schemeClr val="tx2"/>
          </a:solidFill>
          <a:latin typeface="Arial " charset="0"/>
          <a:ea typeface="ＭＳ Ｐゴシック" charset="0"/>
        </a:defRPr>
      </a:lvl7pPr>
      <a:lvl8pPr marL="1371600" algn="ctr" rtl="0" fontAlgn="base">
        <a:spcBef>
          <a:spcPct val="0"/>
        </a:spcBef>
        <a:spcAft>
          <a:spcPct val="0"/>
        </a:spcAft>
        <a:defRPr sz="4400">
          <a:solidFill>
            <a:schemeClr val="tx2"/>
          </a:solidFill>
          <a:latin typeface="Arial " charset="0"/>
          <a:ea typeface="ＭＳ Ｐゴシック" charset="0"/>
        </a:defRPr>
      </a:lvl8pPr>
      <a:lvl9pPr marL="1828800" algn="ctr" rtl="0" fontAlgn="base">
        <a:spcBef>
          <a:spcPct val="0"/>
        </a:spcBef>
        <a:spcAft>
          <a:spcPct val="0"/>
        </a:spcAft>
        <a:defRPr sz="4400">
          <a:solidFill>
            <a:schemeClr val="tx2"/>
          </a:solidFill>
          <a:latin typeface="Arial " charset="0"/>
          <a:ea typeface="ＭＳ Ｐゴシック" charset="0"/>
        </a:defRPr>
      </a:lvl9pPr>
    </p:titleStyle>
    <p:bodyStyle>
      <a:lvl1pPr marL="342900" indent="-342900" algn="l" rtl="0" eaLnBrk="0" fontAlgn="base" hangingPunct="0">
        <a:spcBef>
          <a:spcPct val="20000"/>
        </a:spcBef>
        <a:spcAft>
          <a:spcPct val="0"/>
        </a:spcAft>
        <a:buChar char="•"/>
        <a:defRPr sz="2000" cap="all" baseline="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1800" cap="all" baseline="0">
          <a:solidFill>
            <a:schemeClr val="tx1"/>
          </a:solidFill>
          <a:latin typeface="+mn-lt"/>
          <a:ea typeface="+mn-ea"/>
        </a:defRPr>
      </a:lvl2pPr>
      <a:lvl3pPr marL="1143000" indent="-228600" algn="l" rtl="0" eaLnBrk="0" fontAlgn="base" hangingPunct="0">
        <a:spcBef>
          <a:spcPct val="20000"/>
        </a:spcBef>
        <a:spcAft>
          <a:spcPct val="0"/>
        </a:spcAft>
        <a:buChar char="•"/>
        <a:defRPr sz="1600" cap="all" baseline="0">
          <a:solidFill>
            <a:schemeClr val="tx1"/>
          </a:solidFill>
          <a:latin typeface="+mn-lt"/>
          <a:ea typeface="+mn-ea"/>
        </a:defRPr>
      </a:lvl3pPr>
      <a:lvl4pPr marL="1600200" indent="-228600" algn="l" rtl="0" eaLnBrk="0" fontAlgn="base" hangingPunct="0">
        <a:spcBef>
          <a:spcPct val="20000"/>
        </a:spcBef>
        <a:spcAft>
          <a:spcPct val="0"/>
        </a:spcAft>
        <a:buChar char="–"/>
        <a:defRPr sz="1400" cap="all" baseline="0">
          <a:solidFill>
            <a:schemeClr val="tx1"/>
          </a:solidFill>
          <a:latin typeface="+mn-lt"/>
          <a:ea typeface="+mn-ea"/>
        </a:defRPr>
      </a:lvl4pPr>
      <a:lvl5pPr marL="2057400" indent="-228600" algn="l" rtl="0" eaLnBrk="0" fontAlgn="base" hangingPunct="0">
        <a:spcBef>
          <a:spcPct val="20000"/>
        </a:spcBef>
        <a:spcAft>
          <a:spcPct val="0"/>
        </a:spcAft>
        <a:buChar char="»"/>
        <a:defRPr sz="1400" cap="all" baseline="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2"/>
          <p:cNvPicPr>
            <a:picLocks noChangeAspect="1" noChangeArrowheads="1"/>
          </p:cNvPicPr>
          <p:nvPr userDrawn="1"/>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7404" y="-9431"/>
            <a:ext cx="1007427" cy="923474"/>
          </a:xfrm>
          <a:prstGeom prst="rect">
            <a:avLst/>
          </a:prstGeom>
          <a:noFill/>
          <a:ln w="9525">
            <a:noFill/>
            <a:miter lim="800000"/>
            <a:headEnd/>
            <a:tailEnd/>
          </a:ln>
          <a:effectLst/>
        </p:spPr>
      </p:pic>
      <p:sp>
        <p:nvSpPr>
          <p:cNvPr id="96267" name="Rectangle 11"/>
          <p:cNvSpPr>
            <a:spLocks noChangeArrowheads="1"/>
          </p:cNvSpPr>
          <p:nvPr/>
        </p:nvSpPr>
        <p:spPr bwMode="auto">
          <a:xfrm>
            <a:off x="6771238" y="6541697"/>
            <a:ext cx="2209800" cy="171450"/>
          </a:xfrm>
          <a:prstGeom prst="rect">
            <a:avLst/>
          </a:prstGeom>
          <a:noFill/>
          <a:ln w="9525">
            <a:noFill/>
            <a:miter lim="800000"/>
            <a:headEnd/>
            <a:tailEnd/>
          </a:ln>
          <a:effectLst/>
        </p:spPr>
        <p:txBody>
          <a:bodyPr/>
          <a:lstStyle/>
          <a:p>
            <a:endParaRPr lang="en-US" sz="450" b="1" dirty="0">
              <a:solidFill>
                <a:srgbClr val="000000"/>
              </a:solidFill>
            </a:endParaRPr>
          </a:p>
        </p:txBody>
      </p:sp>
      <p:grpSp>
        <p:nvGrpSpPr>
          <p:cNvPr id="2" name="Group 12"/>
          <p:cNvGrpSpPr>
            <a:grpSpLocks/>
          </p:cNvGrpSpPr>
          <p:nvPr userDrawn="1"/>
        </p:nvGrpSpPr>
        <p:grpSpPr bwMode="auto">
          <a:xfrm>
            <a:off x="-4324" y="23816"/>
            <a:ext cx="9144000" cy="55563"/>
            <a:chOff x="771" y="193"/>
            <a:chExt cx="2826" cy="47"/>
          </a:xfrm>
        </p:grpSpPr>
        <p:sp>
          <p:nvSpPr>
            <p:cNvPr id="96269" name="Line 13"/>
            <p:cNvSpPr>
              <a:spLocks noChangeShapeType="1"/>
            </p:cNvSpPr>
            <p:nvPr/>
          </p:nvSpPr>
          <p:spPr bwMode="auto">
            <a:xfrm flipV="1">
              <a:off x="771" y="193"/>
              <a:ext cx="2825" cy="0"/>
            </a:xfrm>
            <a:prstGeom prst="line">
              <a:avLst/>
            </a:prstGeom>
            <a:noFill/>
            <a:ln w="28575">
              <a:solidFill>
                <a:srgbClr val="003300"/>
              </a:solidFill>
              <a:round/>
              <a:headEnd/>
              <a:tailEnd/>
            </a:ln>
            <a:effectLst/>
          </p:spPr>
          <p:txBody>
            <a:bodyPr wrap="none" anchor="ctr"/>
            <a:lstStyle/>
            <a:p>
              <a:endParaRPr lang="en-US" sz="1350" dirty="0">
                <a:solidFill>
                  <a:srgbClr val="000000"/>
                </a:solidFill>
              </a:endParaRPr>
            </a:p>
          </p:txBody>
        </p:sp>
        <p:sp>
          <p:nvSpPr>
            <p:cNvPr id="96270" name="Line 14"/>
            <p:cNvSpPr>
              <a:spLocks noChangeShapeType="1"/>
            </p:cNvSpPr>
            <p:nvPr/>
          </p:nvSpPr>
          <p:spPr bwMode="auto">
            <a:xfrm flipV="1">
              <a:off x="773" y="240"/>
              <a:ext cx="2824" cy="0"/>
            </a:xfrm>
            <a:prstGeom prst="line">
              <a:avLst/>
            </a:prstGeom>
            <a:noFill/>
            <a:ln w="50800">
              <a:solidFill>
                <a:srgbClr val="FF0000"/>
              </a:solidFill>
              <a:round/>
              <a:headEnd/>
              <a:tailEnd/>
            </a:ln>
            <a:effectLst/>
          </p:spPr>
          <p:txBody>
            <a:bodyPr wrap="none" anchor="ctr"/>
            <a:lstStyle/>
            <a:p>
              <a:endParaRPr lang="en-US" sz="1350" dirty="0">
                <a:solidFill>
                  <a:srgbClr val="000000"/>
                </a:solidFill>
              </a:endParaRPr>
            </a:p>
          </p:txBody>
        </p:sp>
      </p:grpSp>
      <p:grpSp>
        <p:nvGrpSpPr>
          <p:cNvPr id="3" name="Group 15"/>
          <p:cNvGrpSpPr>
            <a:grpSpLocks/>
          </p:cNvGrpSpPr>
          <p:nvPr userDrawn="1"/>
        </p:nvGrpSpPr>
        <p:grpSpPr bwMode="auto">
          <a:xfrm>
            <a:off x="5383" y="795083"/>
            <a:ext cx="9144000" cy="57150"/>
            <a:chOff x="768" y="624"/>
            <a:chExt cx="2825" cy="48"/>
          </a:xfrm>
        </p:grpSpPr>
        <p:sp>
          <p:nvSpPr>
            <p:cNvPr id="96272" name="Line 16"/>
            <p:cNvSpPr>
              <a:spLocks noChangeShapeType="1"/>
            </p:cNvSpPr>
            <p:nvPr/>
          </p:nvSpPr>
          <p:spPr bwMode="auto">
            <a:xfrm flipV="1">
              <a:off x="768" y="624"/>
              <a:ext cx="2824" cy="0"/>
            </a:xfrm>
            <a:prstGeom prst="line">
              <a:avLst/>
            </a:prstGeom>
            <a:noFill/>
            <a:ln w="50800">
              <a:solidFill>
                <a:srgbClr val="FF0000"/>
              </a:solidFill>
              <a:round/>
              <a:headEnd/>
              <a:tailEnd/>
            </a:ln>
            <a:effectLst/>
          </p:spPr>
          <p:txBody>
            <a:bodyPr wrap="none" anchor="ctr"/>
            <a:lstStyle/>
            <a:p>
              <a:endParaRPr lang="en-US" sz="1350" dirty="0">
                <a:solidFill>
                  <a:srgbClr val="000000"/>
                </a:solidFill>
              </a:endParaRPr>
            </a:p>
          </p:txBody>
        </p:sp>
        <p:sp>
          <p:nvSpPr>
            <p:cNvPr id="96273" name="Line 17"/>
            <p:cNvSpPr>
              <a:spLocks noChangeShapeType="1"/>
            </p:cNvSpPr>
            <p:nvPr/>
          </p:nvSpPr>
          <p:spPr bwMode="auto">
            <a:xfrm flipV="1">
              <a:off x="768" y="672"/>
              <a:ext cx="2825" cy="0"/>
            </a:xfrm>
            <a:prstGeom prst="line">
              <a:avLst/>
            </a:prstGeom>
            <a:noFill/>
            <a:ln w="28575">
              <a:solidFill>
                <a:srgbClr val="003300"/>
              </a:solidFill>
              <a:round/>
              <a:headEnd/>
              <a:tailEnd/>
            </a:ln>
            <a:effectLst/>
          </p:spPr>
          <p:txBody>
            <a:bodyPr wrap="none" anchor="ctr"/>
            <a:lstStyle/>
            <a:p>
              <a:endParaRPr lang="en-US" sz="1350" dirty="0">
                <a:solidFill>
                  <a:srgbClr val="000000"/>
                </a:solidFill>
              </a:endParaRPr>
            </a:p>
          </p:txBody>
        </p:sp>
      </p:grpSp>
      <p:sp>
        <p:nvSpPr>
          <p:cNvPr id="96274" name="Text Box 18"/>
          <p:cNvSpPr txBox="1">
            <a:spLocks noChangeArrowheads="1"/>
          </p:cNvSpPr>
          <p:nvPr userDrawn="1"/>
        </p:nvSpPr>
        <p:spPr bwMode="auto">
          <a:xfrm>
            <a:off x="8827830" y="6671079"/>
            <a:ext cx="266420" cy="173124"/>
          </a:xfrm>
          <a:prstGeom prst="rect">
            <a:avLst/>
          </a:prstGeom>
          <a:noFill/>
          <a:ln w="9525">
            <a:noFill/>
            <a:miter lim="800000"/>
            <a:headEnd/>
            <a:tailEnd/>
          </a:ln>
          <a:effectLst/>
        </p:spPr>
        <p:txBody>
          <a:bodyPr wrap="none">
            <a:spAutoFit/>
          </a:bodyPr>
          <a:lstStyle/>
          <a:p>
            <a:fld id="{829BBBDB-A9B1-4794-BACB-00A230B4F6DC}" type="slidenum">
              <a:rPr lang="en-US" sz="525" b="1">
                <a:solidFill>
                  <a:srgbClr val="000000"/>
                </a:solidFill>
              </a:rPr>
              <a:pPr/>
              <a:t>‹#›</a:t>
            </a:fld>
            <a:endParaRPr lang="en-US" sz="525" b="1" dirty="0">
              <a:solidFill>
                <a:srgbClr val="000000"/>
              </a:solidFill>
            </a:endParaRPr>
          </a:p>
        </p:txBody>
      </p:sp>
      <p:sp>
        <p:nvSpPr>
          <p:cNvPr id="96264" name="Text Box 8"/>
          <p:cNvSpPr txBox="1">
            <a:spLocks noChangeArrowheads="1"/>
          </p:cNvSpPr>
          <p:nvPr/>
        </p:nvSpPr>
        <p:spPr bwMode="auto">
          <a:xfrm>
            <a:off x="3521587" y="-17818"/>
            <a:ext cx="1228221" cy="207749"/>
          </a:xfrm>
          <a:prstGeom prst="rect">
            <a:avLst/>
          </a:prstGeom>
          <a:solidFill>
            <a:schemeClr val="bg1"/>
          </a:solidFill>
          <a:ln w="9525">
            <a:noFill/>
            <a:miter lim="800000"/>
            <a:headEnd/>
            <a:tailEnd/>
          </a:ln>
          <a:effectLst/>
        </p:spPr>
        <p:txBody>
          <a:bodyPr wrap="none">
            <a:spAutoFit/>
          </a:bodyPr>
          <a:lstStyle/>
          <a:p>
            <a:pPr algn="ctr"/>
            <a:r>
              <a:rPr lang="en-US" sz="750" b="1" dirty="0">
                <a:solidFill>
                  <a:srgbClr val="33CC33"/>
                </a:solidFill>
              </a:rPr>
              <a:t>UNCLASSIFIED//FOUO</a:t>
            </a:r>
          </a:p>
        </p:txBody>
      </p:sp>
      <p:pic>
        <p:nvPicPr>
          <p:cNvPr id="13" name="Picture 12"/>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8442090" y="124456"/>
            <a:ext cx="679428" cy="634744"/>
          </a:xfrm>
          <a:prstGeom prst="rect">
            <a:avLst/>
          </a:prstGeom>
        </p:spPr>
      </p:pic>
      <p:sp>
        <p:nvSpPr>
          <p:cNvPr id="15" name="Rectangle 5"/>
          <p:cNvSpPr>
            <a:spLocks noChangeArrowheads="1"/>
          </p:cNvSpPr>
          <p:nvPr userDrawn="1"/>
        </p:nvSpPr>
        <p:spPr bwMode="auto">
          <a:xfrm>
            <a:off x="7086600" y="6838950"/>
            <a:ext cx="2209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defRPr/>
            </a:pPr>
            <a:endParaRPr lang="en-US" altLang="en-US" sz="450" b="1" dirty="0">
              <a:solidFill>
                <a:srgbClr val="000000"/>
              </a:solidFill>
            </a:endParaRPr>
          </a:p>
        </p:txBody>
      </p:sp>
      <p:sp>
        <p:nvSpPr>
          <p:cNvPr id="16" name="Line 14"/>
          <p:cNvSpPr>
            <a:spLocks noChangeShapeType="1"/>
          </p:cNvSpPr>
          <p:nvPr userDrawn="1"/>
        </p:nvSpPr>
        <p:spPr bwMode="auto">
          <a:xfrm flipV="1">
            <a:off x="-10562" y="6606785"/>
            <a:ext cx="9139238"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350" dirty="0">
              <a:solidFill>
                <a:srgbClr val="000000"/>
              </a:solidFill>
              <a:cs typeface="Arial" panose="020B0604020202020204" pitchFamily="34" charset="0"/>
            </a:endParaRPr>
          </a:p>
        </p:txBody>
      </p:sp>
      <p:sp>
        <p:nvSpPr>
          <p:cNvPr id="17" name="Line 15"/>
          <p:cNvSpPr>
            <a:spLocks noChangeShapeType="1"/>
          </p:cNvSpPr>
          <p:nvPr userDrawn="1"/>
        </p:nvSpPr>
        <p:spPr bwMode="auto">
          <a:xfrm flipV="1">
            <a:off x="-10562" y="6663935"/>
            <a:ext cx="91440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350" dirty="0">
              <a:solidFill>
                <a:srgbClr val="000000"/>
              </a:solidFill>
              <a:cs typeface="Arial" panose="020B0604020202020204" pitchFamily="34" charset="0"/>
            </a:endParaRPr>
          </a:p>
        </p:txBody>
      </p:sp>
      <p:sp>
        <p:nvSpPr>
          <p:cNvPr id="18" name="Line 16"/>
          <p:cNvSpPr>
            <a:spLocks noChangeShapeType="1"/>
          </p:cNvSpPr>
          <p:nvPr userDrawn="1"/>
        </p:nvSpPr>
        <p:spPr bwMode="auto">
          <a:xfrm flipV="1">
            <a:off x="-10562" y="6549635"/>
            <a:ext cx="91440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350" dirty="0">
              <a:solidFill>
                <a:srgbClr val="000000"/>
              </a:solidFill>
              <a:cs typeface="Arial" panose="020B0604020202020204" pitchFamily="34" charset="0"/>
            </a:endParaRPr>
          </a:p>
        </p:txBody>
      </p:sp>
      <p:sp>
        <p:nvSpPr>
          <p:cNvPr id="20" name="Rectangle 23"/>
          <p:cNvSpPr>
            <a:spLocks noChangeArrowheads="1"/>
          </p:cNvSpPr>
          <p:nvPr userDrawn="1"/>
        </p:nvSpPr>
        <p:spPr bwMode="auto">
          <a:xfrm>
            <a:off x="5581967" y="6485341"/>
            <a:ext cx="3147689" cy="181780"/>
          </a:xfrm>
          <a:prstGeom prst="rect">
            <a:avLst/>
          </a:prstGeom>
          <a:solidFill>
            <a:schemeClr val="bg1"/>
          </a:solidFill>
          <a:ln w="12700">
            <a:solidFill>
              <a:schemeClr val="bg1"/>
            </a:solidFill>
            <a:miter lim="800000"/>
            <a:headEnd/>
            <a:tailEnd/>
          </a:ln>
          <a:effectLst/>
        </p:spPr>
        <p:txBody>
          <a:bodyPr wrap="square" lIns="44054" tIns="21431" rIns="44054" bIns="21431">
            <a:spAutoFit/>
          </a:bodyPr>
          <a:lstStyle/>
          <a:p>
            <a:pPr algn="ctr" defTabSz="431006" fontAlgn="base">
              <a:spcBef>
                <a:spcPct val="0"/>
              </a:spcBef>
              <a:spcAft>
                <a:spcPct val="0"/>
              </a:spcAft>
              <a:defRPr/>
            </a:pPr>
            <a:r>
              <a:rPr lang="en-US" sz="900" b="1" dirty="0">
                <a:solidFill>
                  <a:srgbClr val="FF0000"/>
                </a:solidFill>
                <a:effectLst>
                  <a:outerShdw blurRad="38100" dist="38100" dir="2700000" algn="tl">
                    <a:srgbClr val="000000">
                      <a:alpha val="43137"/>
                    </a:srgbClr>
                  </a:outerShdw>
                </a:effectLst>
                <a:latin typeface="Perpetua Titling MT" panose="02020502060505020804" pitchFamily="18" charset="0"/>
                <a:cs typeface="Arial" charset="0"/>
              </a:rPr>
              <a:t>1</a:t>
            </a:r>
            <a:r>
              <a:rPr lang="en-US" sz="900" b="1" dirty="0">
                <a:solidFill>
                  <a:srgbClr val="000000"/>
                </a:solidFill>
                <a:effectLst>
                  <a:outerShdw blurRad="38100" dist="38100" dir="2700000" algn="tl">
                    <a:srgbClr val="000000">
                      <a:alpha val="43137"/>
                    </a:srgbClr>
                  </a:outerShdw>
                </a:effectLst>
                <a:latin typeface="Perpetua Titling MT" panose="02020502060505020804" pitchFamily="18" charset="0"/>
                <a:cs typeface="Arial" charset="0"/>
              </a:rPr>
              <a:t>00 Years of Service | Leadership | Tradition</a:t>
            </a:r>
          </a:p>
        </p:txBody>
      </p:sp>
      <p:sp>
        <p:nvSpPr>
          <p:cNvPr id="21" name="Text Box 8"/>
          <p:cNvSpPr txBox="1">
            <a:spLocks noChangeArrowheads="1"/>
          </p:cNvSpPr>
          <p:nvPr userDrawn="1"/>
        </p:nvSpPr>
        <p:spPr bwMode="auto">
          <a:xfrm>
            <a:off x="3521587" y="6477255"/>
            <a:ext cx="1228221" cy="207749"/>
          </a:xfrm>
          <a:prstGeom prst="rect">
            <a:avLst/>
          </a:prstGeom>
          <a:solidFill>
            <a:schemeClr val="bg1"/>
          </a:solidFill>
          <a:ln w="9525">
            <a:noFill/>
            <a:miter lim="800000"/>
            <a:headEnd/>
            <a:tailEnd/>
          </a:ln>
          <a:effectLst/>
        </p:spPr>
        <p:txBody>
          <a:bodyPr wrap="none">
            <a:spAutoFit/>
          </a:bodyPr>
          <a:lstStyle/>
          <a:p>
            <a:pPr algn="ctr"/>
            <a:r>
              <a:rPr lang="en-US" sz="750" b="1" dirty="0">
                <a:solidFill>
                  <a:srgbClr val="33CC33"/>
                </a:solidFill>
              </a:rPr>
              <a:t>UNCLASSIFIED//FOUO</a:t>
            </a:r>
          </a:p>
        </p:txBody>
      </p:sp>
    </p:spTree>
    <p:extLst>
      <p:ext uri="{BB962C8B-B14F-4D97-AF65-F5344CB8AC3E}">
        <p14:creationId xmlns:p14="http://schemas.microsoft.com/office/powerpoint/2010/main" val="4255904122"/>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7" r:id="rId14"/>
    <p:sldLayoutId id="2147483948" r:id="rId15"/>
    <p:sldLayoutId id="2147483949" r:id="rId16"/>
    <p:sldLayoutId id="2147483950" r:id="rId17"/>
  </p:sldLayoutIdLst>
  <p:hf hdr="0" ftr="0" dt="0"/>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defRPr>
      </a:lvl2pPr>
      <a:lvl3pPr algn="ctr" rtl="0" fontAlgn="base">
        <a:spcBef>
          <a:spcPct val="0"/>
        </a:spcBef>
        <a:spcAft>
          <a:spcPct val="0"/>
        </a:spcAft>
        <a:defRPr sz="3300">
          <a:solidFill>
            <a:schemeClr val="tx2"/>
          </a:solidFill>
          <a:latin typeface="Arial" charset="0"/>
        </a:defRPr>
      </a:lvl3pPr>
      <a:lvl4pPr algn="ctr" rtl="0" fontAlgn="base">
        <a:spcBef>
          <a:spcPct val="0"/>
        </a:spcBef>
        <a:spcAft>
          <a:spcPct val="0"/>
        </a:spcAft>
        <a:defRPr sz="3300">
          <a:solidFill>
            <a:schemeClr val="tx2"/>
          </a:solidFill>
          <a:latin typeface="Arial" charset="0"/>
        </a:defRPr>
      </a:lvl4pPr>
      <a:lvl5pPr algn="ctr" rtl="0" fontAlgn="base">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defRPr>
      </a:lvl2pPr>
      <a:lvl3pPr marL="857250" indent="-171450" algn="l" rtl="0" fontAlgn="base">
        <a:spcBef>
          <a:spcPct val="20000"/>
        </a:spcBef>
        <a:spcAft>
          <a:spcPct val="0"/>
        </a:spcAft>
        <a:buChar char="•"/>
        <a:defRPr sz="1800">
          <a:solidFill>
            <a:schemeClr val="tx1"/>
          </a:solidFill>
          <a:latin typeface="+mn-lt"/>
        </a:defRPr>
      </a:lvl3pPr>
      <a:lvl4pPr marL="1200150" indent="-171450" algn="l" rtl="0" fontAlgn="base">
        <a:spcBef>
          <a:spcPct val="20000"/>
        </a:spcBef>
        <a:spcAft>
          <a:spcPct val="0"/>
        </a:spcAft>
        <a:buChar char="–"/>
        <a:defRPr sz="1500">
          <a:solidFill>
            <a:schemeClr val="tx1"/>
          </a:solidFill>
          <a:latin typeface="+mn-lt"/>
        </a:defRPr>
      </a:lvl4pPr>
      <a:lvl5pPr marL="1543050" indent="-171450" algn="l" rtl="0" fontAlgn="base">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83465" name="Text Box 9"/>
          <p:cNvSpPr txBox="1">
            <a:spLocks noChangeArrowheads="1"/>
          </p:cNvSpPr>
          <p:nvPr/>
        </p:nvSpPr>
        <p:spPr bwMode="auto">
          <a:xfrm>
            <a:off x="3557588" y="9525"/>
            <a:ext cx="2005012" cy="234950"/>
          </a:xfrm>
          <a:prstGeom prst="rect">
            <a:avLst/>
          </a:prstGeom>
          <a:solidFill>
            <a:srgbClr val="009900"/>
          </a:soli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45720" tIns="27432" rIns="45720" bIns="27432">
            <a:spAutoFit/>
          </a:bodyPr>
          <a:lstStyle/>
          <a:p>
            <a:pPr algn="ctr" defTabSz="457200" fontAlgn="base">
              <a:spcBef>
                <a:spcPct val="0"/>
              </a:spcBef>
              <a:spcAft>
                <a:spcPct val="0"/>
              </a:spcAft>
              <a:defRPr/>
            </a:pPr>
            <a:r>
              <a:rPr lang="en-US" sz="1100" b="1">
                <a:solidFill>
                  <a:srgbClr val="FFFFFF"/>
                </a:solidFill>
                <a:latin typeface="Arial" charset="0"/>
              </a:rPr>
              <a:t>UNCLASSIFIED</a:t>
            </a:r>
          </a:p>
        </p:txBody>
      </p:sp>
      <p:sp>
        <p:nvSpPr>
          <p:cNvPr id="1683461" name="Line 5"/>
          <p:cNvSpPr>
            <a:spLocks noChangeShapeType="1"/>
          </p:cNvSpPr>
          <p:nvPr/>
        </p:nvSpPr>
        <p:spPr bwMode="auto">
          <a:xfrm>
            <a:off x="0" y="996949"/>
            <a:ext cx="9144000" cy="0"/>
          </a:xfrm>
          <a:prstGeom prst="line">
            <a:avLst/>
          </a:prstGeom>
          <a:noFill/>
          <a:ln w="57150" cmpd="thinThick">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457200" fontAlgn="base">
              <a:spcBef>
                <a:spcPct val="0"/>
              </a:spcBef>
              <a:spcAft>
                <a:spcPct val="0"/>
              </a:spcAft>
              <a:defRPr/>
            </a:pPr>
            <a:endParaRPr lang="en-US" sz="800">
              <a:solidFill>
                <a:srgbClr val="000000"/>
              </a:solidFill>
              <a:latin typeface="Arial" charset="0"/>
            </a:endParaRPr>
          </a:p>
        </p:txBody>
      </p:sp>
      <p:grpSp>
        <p:nvGrpSpPr>
          <p:cNvPr id="15" name="Group 14"/>
          <p:cNvGrpSpPr/>
          <p:nvPr/>
        </p:nvGrpSpPr>
        <p:grpSpPr>
          <a:xfrm>
            <a:off x="7923679" y="0"/>
            <a:ext cx="1296521" cy="1066800"/>
            <a:chOff x="8001000" y="76200"/>
            <a:chExt cx="1067921" cy="795010"/>
          </a:xfrm>
        </p:grpSpPr>
        <p:pic>
          <p:nvPicPr>
            <p:cNvPr id="9" name="Picture 11" descr="1ABCT"/>
            <p:cNvPicPr>
              <a:picLocks noChangeAspect="1" noChangeArrowheads="1"/>
            </p:cNvPicPr>
            <p:nvPr userDrawn="1"/>
          </p:nvPicPr>
          <p:blipFill>
            <a:blip r:embed="rId20" cstate="email">
              <a:extLst>
                <a:ext uri="{28A0092B-C50C-407E-A947-70E740481C1C}">
                  <a14:useLocalDpi xmlns:a14="http://schemas.microsoft.com/office/drawing/2010/main"/>
                </a:ext>
              </a:extLst>
            </a:blip>
            <a:srcRect/>
            <a:stretch>
              <a:fillRect/>
            </a:stretch>
          </p:blipFill>
          <p:spPr bwMode="auto">
            <a:xfrm>
              <a:off x="8170083" y="76200"/>
              <a:ext cx="669117" cy="533400"/>
            </a:xfrm>
            <a:prstGeom prst="rect">
              <a:avLst/>
            </a:prstGeom>
            <a:noFill/>
            <a:ln w="9525">
              <a:noFill/>
              <a:miter lim="800000"/>
              <a:headEnd/>
              <a:tailEnd/>
            </a:ln>
          </p:spPr>
        </p:pic>
        <p:sp>
          <p:nvSpPr>
            <p:cNvPr id="2" name="TextBox 1"/>
            <p:cNvSpPr txBox="1"/>
            <p:nvPr userDrawn="1"/>
          </p:nvSpPr>
          <p:spPr>
            <a:xfrm>
              <a:off x="8001000" y="609600"/>
              <a:ext cx="1067921" cy="261610"/>
            </a:xfrm>
            <a:prstGeom prst="rect">
              <a:avLst/>
            </a:prstGeom>
            <a:noFill/>
          </p:spPr>
          <p:txBody>
            <a:bodyPr wrap="none" rtlCol="0">
              <a:spAutoFit/>
            </a:bodyPr>
            <a:lstStyle/>
            <a:p>
              <a:pPr algn="ctr" defTabSz="457200"/>
              <a:r>
                <a:rPr lang="en-US" sz="1100" dirty="0">
                  <a:solidFill>
                    <a:srgbClr val="000000"/>
                  </a:solidFill>
                  <a:latin typeface="Stencil"/>
                  <a:cs typeface="Stencil"/>
                </a:rPr>
                <a:t>1</a:t>
              </a:r>
              <a:r>
                <a:rPr lang="en-US" sz="1100" baseline="30000" dirty="0">
                  <a:solidFill>
                    <a:srgbClr val="000000"/>
                  </a:solidFill>
                  <a:latin typeface="Stencil"/>
                  <a:cs typeface="Stencil"/>
                </a:rPr>
                <a:t>ST</a:t>
              </a:r>
              <a:r>
                <a:rPr lang="en-US" sz="1100" dirty="0">
                  <a:solidFill>
                    <a:srgbClr val="000000"/>
                  </a:solidFill>
                  <a:latin typeface="Stencil"/>
                  <a:cs typeface="Stencil"/>
                </a:rPr>
                <a:t> ABCT, 1ID</a:t>
              </a:r>
            </a:p>
          </p:txBody>
        </p:sp>
      </p:grpSp>
      <p:sp>
        <p:nvSpPr>
          <p:cNvPr id="13" name="TextBox 12"/>
          <p:cNvSpPr txBox="1"/>
          <p:nvPr/>
        </p:nvSpPr>
        <p:spPr>
          <a:xfrm>
            <a:off x="-76200" y="6615668"/>
            <a:ext cx="2421304" cy="276999"/>
          </a:xfrm>
          <a:prstGeom prst="rect">
            <a:avLst/>
          </a:prstGeom>
          <a:noFill/>
        </p:spPr>
        <p:txBody>
          <a:bodyPr wrap="none" rtlCol="0">
            <a:spAutoFit/>
          </a:bodyPr>
          <a:lstStyle/>
          <a:p>
            <a:pPr defTabSz="457200"/>
            <a:r>
              <a:rPr lang="en-US" sz="1200" i="1" dirty="0">
                <a:solidFill>
                  <a:srgbClr val="002060"/>
                </a:solidFill>
                <a:effectLst>
                  <a:outerShdw blurRad="38100" dist="38100" dir="2700000" algn="tl">
                    <a:srgbClr val="000000">
                      <a:alpha val="43137"/>
                    </a:srgbClr>
                  </a:outerShdw>
                </a:effectLst>
                <a:latin typeface="Copperplate Gothic Bold" pitchFamily="34" charset="0"/>
              </a:rPr>
              <a:t>America’s First– DEVILS!</a:t>
            </a:r>
          </a:p>
        </p:txBody>
      </p:sp>
      <p:sp>
        <p:nvSpPr>
          <p:cNvPr id="14" name="TextBox 13"/>
          <p:cNvSpPr txBox="1"/>
          <p:nvPr/>
        </p:nvSpPr>
        <p:spPr>
          <a:xfrm>
            <a:off x="7884937" y="6581001"/>
            <a:ext cx="1259063" cy="276999"/>
          </a:xfrm>
          <a:prstGeom prst="rect">
            <a:avLst/>
          </a:prstGeom>
          <a:noFill/>
        </p:spPr>
        <p:txBody>
          <a:bodyPr wrap="none" rtlCol="0">
            <a:spAutoFit/>
          </a:bodyPr>
          <a:lstStyle/>
          <a:p>
            <a:pPr defTabSz="457200"/>
            <a:r>
              <a:rPr lang="en-US" sz="1200" i="1" dirty="0">
                <a:solidFill>
                  <a:srgbClr val="002060"/>
                </a:solidFill>
                <a:effectLst>
                  <a:outerShdw blurRad="38100" dist="38100" dir="2700000" algn="tl">
                    <a:srgbClr val="000000">
                      <a:alpha val="43137"/>
                    </a:srgbClr>
                  </a:outerShdw>
                </a:effectLst>
                <a:latin typeface="Copperplate Gothic Bold" pitchFamily="34" charset="0"/>
              </a:rPr>
              <a:t>DUTY FIRST!</a:t>
            </a:r>
          </a:p>
        </p:txBody>
      </p:sp>
      <p:pic>
        <p:nvPicPr>
          <p:cNvPr id="12" name="Picture 3" descr="bro.jpg"/>
          <p:cNvPicPr>
            <a:picLocks noChangeAspect="1"/>
          </p:cNvPicPr>
          <p:nvPr/>
        </p:nvPicPr>
        <p:blipFill>
          <a:blip r:embed="rId21" cstate="email">
            <a:extLst>
              <a:ext uri="{BEBA8EAE-BF5A-486C-A8C5-ECC9F3942E4B}">
                <a14:imgProps xmlns:a14="http://schemas.microsoft.com/office/drawing/2010/main">
                  <a14:imgLayer r:embed="rId22">
                    <a14:imgEffect>
                      <a14:backgroundRemoval t="8000" b="90000" l="20500" r="79500"/>
                    </a14:imgEffect>
                  </a14:imgLayer>
                </a14:imgProps>
              </a:ext>
              <a:ext uri="{28A0092B-C50C-407E-A947-70E740481C1C}">
                <a14:useLocalDpi xmlns:a14="http://schemas.microsoft.com/office/drawing/2010/main"/>
              </a:ext>
            </a:extLst>
          </a:blip>
          <a:srcRect l="10000" r="10000"/>
          <a:stretch>
            <a:fillRect/>
          </a:stretch>
        </p:blipFill>
        <p:spPr bwMode="auto">
          <a:xfrm>
            <a:off x="-76200" y="-55971"/>
            <a:ext cx="838200" cy="1047750"/>
          </a:xfrm>
          <a:prstGeom prst="rect">
            <a:avLst/>
          </a:prstGeom>
          <a:noFill/>
          <a:ln w="9525">
            <a:noFill/>
            <a:miter lim="800000"/>
            <a:headEnd/>
            <a:tailEnd/>
          </a:ln>
        </p:spPr>
      </p:pic>
    </p:spTree>
    <p:extLst>
      <p:ext uri="{BB962C8B-B14F-4D97-AF65-F5344CB8AC3E}">
        <p14:creationId xmlns:p14="http://schemas.microsoft.com/office/powerpoint/2010/main" val="20652007"/>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 id="2147483973" r:id="rId18"/>
  </p:sldLayoutIdLst>
  <p:hf hdr="0" ftr="0" dt="0"/>
  <p:txStyles>
    <p:titleStyle>
      <a:lvl1pPr algn="ctr" rtl="0" eaLnBrk="0" fontAlgn="base" hangingPunct="0">
        <a:spcBef>
          <a:spcPct val="0"/>
        </a:spcBef>
        <a:spcAft>
          <a:spcPct val="0"/>
        </a:spcAft>
        <a:defRPr sz="3200" b="1" cap="all" baseline="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 charset="0"/>
          <a:ea typeface="ＭＳ Ｐゴシック" charset="0"/>
        </a:defRPr>
      </a:lvl6pPr>
      <a:lvl7pPr marL="914400" algn="ctr" rtl="0" fontAlgn="base">
        <a:spcBef>
          <a:spcPct val="0"/>
        </a:spcBef>
        <a:spcAft>
          <a:spcPct val="0"/>
        </a:spcAft>
        <a:defRPr sz="4400">
          <a:solidFill>
            <a:schemeClr val="tx2"/>
          </a:solidFill>
          <a:latin typeface="Arial " charset="0"/>
          <a:ea typeface="ＭＳ Ｐゴシック" charset="0"/>
        </a:defRPr>
      </a:lvl7pPr>
      <a:lvl8pPr marL="1371600" algn="ctr" rtl="0" fontAlgn="base">
        <a:spcBef>
          <a:spcPct val="0"/>
        </a:spcBef>
        <a:spcAft>
          <a:spcPct val="0"/>
        </a:spcAft>
        <a:defRPr sz="4400">
          <a:solidFill>
            <a:schemeClr val="tx2"/>
          </a:solidFill>
          <a:latin typeface="Arial " charset="0"/>
          <a:ea typeface="ＭＳ Ｐゴシック" charset="0"/>
        </a:defRPr>
      </a:lvl8pPr>
      <a:lvl9pPr marL="1828800" algn="ctr" rtl="0" fontAlgn="base">
        <a:spcBef>
          <a:spcPct val="0"/>
        </a:spcBef>
        <a:spcAft>
          <a:spcPct val="0"/>
        </a:spcAft>
        <a:defRPr sz="4400">
          <a:solidFill>
            <a:schemeClr val="tx2"/>
          </a:solidFill>
          <a:latin typeface="Arial " charset="0"/>
          <a:ea typeface="ＭＳ Ｐゴシック" charset="0"/>
        </a:defRPr>
      </a:lvl9pPr>
    </p:titleStyle>
    <p:bodyStyle>
      <a:lvl1pPr marL="342900" indent="-342900" algn="l" rtl="0" eaLnBrk="0" fontAlgn="base" hangingPunct="0">
        <a:spcBef>
          <a:spcPct val="20000"/>
        </a:spcBef>
        <a:spcAft>
          <a:spcPct val="0"/>
        </a:spcAft>
        <a:buChar char="•"/>
        <a:defRPr sz="2000" cap="all" baseline="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1800" cap="all" baseline="0">
          <a:solidFill>
            <a:schemeClr val="tx1"/>
          </a:solidFill>
          <a:latin typeface="+mn-lt"/>
          <a:ea typeface="+mn-ea"/>
        </a:defRPr>
      </a:lvl2pPr>
      <a:lvl3pPr marL="1143000" indent="-228600" algn="l" rtl="0" eaLnBrk="0" fontAlgn="base" hangingPunct="0">
        <a:spcBef>
          <a:spcPct val="20000"/>
        </a:spcBef>
        <a:spcAft>
          <a:spcPct val="0"/>
        </a:spcAft>
        <a:buChar char="•"/>
        <a:defRPr sz="1600" cap="all" baseline="0">
          <a:solidFill>
            <a:schemeClr val="tx1"/>
          </a:solidFill>
          <a:latin typeface="+mn-lt"/>
          <a:ea typeface="+mn-ea"/>
        </a:defRPr>
      </a:lvl3pPr>
      <a:lvl4pPr marL="1600200" indent="-228600" algn="l" rtl="0" eaLnBrk="0" fontAlgn="base" hangingPunct="0">
        <a:spcBef>
          <a:spcPct val="20000"/>
        </a:spcBef>
        <a:spcAft>
          <a:spcPct val="0"/>
        </a:spcAft>
        <a:buChar char="–"/>
        <a:defRPr sz="1400" cap="all" baseline="0">
          <a:solidFill>
            <a:schemeClr val="tx1"/>
          </a:solidFill>
          <a:latin typeface="+mn-lt"/>
          <a:ea typeface="+mn-ea"/>
        </a:defRPr>
      </a:lvl4pPr>
      <a:lvl5pPr marL="2057400" indent="-228600" algn="l" rtl="0" eaLnBrk="0" fontAlgn="base" hangingPunct="0">
        <a:spcBef>
          <a:spcPct val="20000"/>
        </a:spcBef>
        <a:spcAft>
          <a:spcPct val="0"/>
        </a:spcAft>
        <a:buChar char="»"/>
        <a:defRPr sz="1400" cap="all" baseline="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0"/>
            <a:ext cx="9144000" cy="714375"/>
          </a:xfrm>
          <a:prstGeom prst="rect">
            <a:avLst/>
          </a:prstGeom>
        </p:spPr>
        <p:txBody>
          <a:bodyPr vert="horz" lIns="91440" tIns="45720" rIns="91440" bIns="45720"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8724900" y="6550224"/>
            <a:ext cx="419100" cy="298254"/>
          </a:xfrm>
          <a:prstGeom prst="rect">
            <a:avLst/>
          </a:prstGeom>
        </p:spPr>
        <p:txBody>
          <a:bodyPr vert="horz" lIns="91440" tIns="45720" rIns="91440" bIns="45720" rtlCol="0" anchor="ctr"/>
          <a:lstStyle>
            <a:lvl1pPr algn="ctr">
              <a:defRPr sz="788">
                <a:solidFill>
                  <a:schemeClr val="tx1">
                    <a:tint val="75000"/>
                  </a:schemeClr>
                </a:solidFill>
                <a:latin typeface="Arial "/>
              </a:defRPr>
            </a:lvl1pPr>
          </a:lstStyle>
          <a:p>
            <a:fld id="{C133C6AD-7BB1-4D90-8F78-461D966C929A}" type="slidenum">
              <a:rPr lang="en-US" smtClean="0">
                <a:solidFill>
                  <a:prstClr val="black">
                    <a:tint val="75000"/>
                  </a:prstClr>
                </a:solidFill>
              </a:rPr>
              <a:pPr/>
              <a:t>‹#›</a:t>
            </a:fld>
            <a:endParaRPr lang="en-US" dirty="0">
              <a:solidFill>
                <a:prstClr val="black">
                  <a:tint val="75000"/>
                </a:prstClr>
              </a:solidFill>
            </a:endParaRPr>
          </a:p>
        </p:txBody>
      </p:sp>
      <p:sp>
        <p:nvSpPr>
          <p:cNvPr id="12" name="TextBox 11"/>
          <p:cNvSpPr txBox="1"/>
          <p:nvPr userDrawn="1"/>
        </p:nvSpPr>
        <p:spPr>
          <a:xfrm>
            <a:off x="168318" y="6611799"/>
            <a:ext cx="1200971" cy="207749"/>
          </a:xfrm>
          <a:prstGeom prst="rect">
            <a:avLst/>
          </a:prstGeom>
          <a:noFill/>
        </p:spPr>
        <p:txBody>
          <a:bodyPr wrap="none" rtlCol="0">
            <a:spAutoFit/>
          </a:bodyPr>
          <a:lstStyle/>
          <a:p>
            <a:pPr algn="ctr"/>
            <a:r>
              <a:rPr lang="en-US" sz="750" b="1" dirty="0">
                <a:solidFill>
                  <a:srgbClr val="33CC33"/>
                </a:solidFill>
                <a:latin typeface="Arial" pitchFamily="34" charset="0"/>
                <a:cs typeface="Arial" pitchFamily="34" charset="0"/>
              </a:rPr>
              <a:t>UNCLASSIFIED/FOUO</a:t>
            </a:r>
          </a:p>
        </p:txBody>
      </p:sp>
      <p:sp>
        <p:nvSpPr>
          <p:cNvPr id="14" name="Rectangle 13"/>
          <p:cNvSpPr/>
          <p:nvPr userDrawn="1"/>
        </p:nvSpPr>
        <p:spPr>
          <a:xfrm>
            <a:off x="1" y="6550224"/>
            <a:ext cx="9151398" cy="230832"/>
          </a:xfrm>
          <a:prstGeom prst="rect">
            <a:avLst/>
          </a:prstGeom>
          <a:noFill/>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050" b="1" i="1" spc="38"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Arial "/>
              </a:rPr>
              <a:t>- CADILLAC DON’T LOOK BACK! -</a:t>
            </a:r>
          </a:p>
        </p:txBody>
      </p:sp>
      <p:cxnSp>
        <p:nvCxnSpPr>
          <p:cNvPr id="16" name="Straight Connector 15"/>
          <p:cNvCxnSpPr/>
          <p:nvPr userDrawn="1"/>
        </p:nvCxnSpPr>
        <p:spPr>
          <a:xfrm flipV="1">
            <a:off x="122563" y="724596"/>
            <a:ext cx="8898873" cy="9525"/>
          </a:xfrm>
          <a:prstGeom prst="line">
            <a:avLst/>
          </a:prstGeom>
          <a:ln w="44450">
            <a:gradFill flip="none" rotWithShape="1">
              <a:gsLst>
                <a:gs pos="50000">
                  <a:srgbClr val="FF0000"/>
                </a:gs>
                <a:gs pos="0">
                  <a:schemeClr val="bg1"/>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Rectangle 19"/>
          <p:cNvSpPr>
            <a:spLocks noChangeArrowheads="1"/>
          </p:cNvSpPr>
          <p:nvPr userDrawn="1"/>
        </p:nvSpPr>
        <p:spPr bwMode="auto">
          <a:xfrm>
            <a:off x="7267170" y="6590731"/>
            <a:ext cx="2314576" cy="217240"/>
          </a:xfrm>
          <a:prstGeom prst="rect">
            <a:avLst/>
          </a:prstGeom>
          <a:noFill/>
          <a:ln w="9525">
            <a:noFill/>
            <a:miter lim="800000"/>
            <a:headEnd/>
            <a:tailEnd/>
          </a:ln>
          <a:effectLst/>
        </p:spPr>
        <p:txBody>
          <a:bodyPr/>
          <a:lstStyle/>
          <a:p>
            <a:endParaRPr lang="en-US" sz="525" b="1" dirty="0">
              <a:solidFill>
                <a:prstClr val="black"/>
              </a:solidFill>
              <a:latin typeface="Arial" panose="020B0604020202020204" pitchFamily="34" charset="0"/>
              <a:cs typeface="Arial" panose="020B0604020202020204" pitchFamily="34" charset="0"/>
            </a:endParaRPr>
          </a:p>
        </p:txBody>
      </p:sp>
      <p:sp>
        <p:nvSpPr>
          <p:cNvPr id="11" name="Rectangle 10"/>
          <p:cNvSpPr/>
          <p:nvPr userDrawn="1"/>
        </p:nvSpPr>
        <p:spPr>
          <a:xfrm>
            <a:off x="0" y="6484951"/>
            <a:ext cx="9144000" cy="381000"/>
          </a:xfrm>
          <a:prstGeom prst="rect">
            <a:avLst/>
          </a:prstGeom>
          <a:solidFill>
            <a:srgbClr val="000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 Arial"/>
            </a:endParaRPr>
          </a:p>
        </p:txBody>
      </p:sp>
      <p:sp>
        <p:nvSpPr>
          <p:cNvPr id="13" name="TextBox 12"/>
          <p:cNvSpPr txBox="1"/>
          <p:nvPr userDrawn="1"/>
        </p:nvSpPr>
        <p:spPr>
          <a:xfrm>
            <a:off x="17252" y="6476961"/>
            <a:ext cx="2715808" cy="338554"/>
          </a:xfrm>
          <a:prstGeom prst="rect">
            <a:avLst/>
          </a:prstGeom>
          <a:noFill/>
        </p:spPr>
        <p:txBody>
          <a:bodyPr wrap="none" rtlCol="0">
            <a:spAutoFit/>
          </a:bodyPr>
          <a:lstStyle/>
          <a:p>
            <a:r>
              <a:rPr lang="en-US" sz="1600" b="1" dirty="0">
                <a:solidFill>
                  <a:prstClr val="white"/>
                </a:solidFill>
                <a:latin typeface="Arial" panose="020B0604020202020204" pitchFamily="34" charset="0"/>
                <a:cs typeface="Arial" panose="020B0604020202020204" pitchFamily="34" charset="0"/>
              </a:rPr>
              <a:t>Cadillac Don’t Look Back!</a:t>
            </a:r>
          </a:p>
        </p:txBody>
      </p:sp>
      <p:cxnSp>
        <p:nvCxnSpPr>
          <p:cNvPr id="17" name="Straight Connector 16"/>
          <p:cNvCxnSpPr/>
          <p:nvPr userDrawn="1"/>
        </p:nvCxnSpPr>
        <p:spPr>
          <a:xfrm>
            <a:off x="0" y="6446549"/>
            <a:ext cx="9144000" cy="0"/>
          </a:xfrm>
          <a:prstGeom prst="line">
            <a:avLst/>
          </a:prstGeom>
          <a:ln w="28575">
            <a:solidFill>
              <a:srgbClr val="C00000"/>
            </a:solidFill>
          </a:ln>
          <a:effectLst/>
        </p:spPr>
        <p:style>
          <a:lnRef idx="3">
            <a:schemeClr val="accent4"/>
          </a:lnRef>
          <a:fillRef idx="0">
            <a:schemeClr val="accent4"/>
          </a:fillRef>
          <a:effectRef idx="2">
            <a:schemeClr val="accent4"/>
          </a:effectRef>
          <a:fontRef idx="minor">
            <a:schemeClr val="tx1"/>
          </a:fontRef>
        </p:style>
      </p:cxnSp>
      <p:cxnSp>
        <p:nvCxnSpPr>
          <p:cNvPr id="19" name="Straight Connector 18"/>
          <p:cNvCxnSpPr/>
          <p:nvPr userDrawn="1"/>
        </p:nvCxnSpPr>
        <p:spPr>
          <a:xfrm>
            <a:off x="0" y="6471473"/>
            <a:ext cx="9144000" cy="0"/>
          </a:xfrm>
          <a:prstGeom prst="line">
            <a:avLst/>
          </a:prstGeom>
          <a:ln w="28575">
            <a:solidFill>
              <a:srgbClr val="FFFF00"/>
            </a:solidFill>
          </a:ln>
          <a:effectLst/>
        </p:spPr>
        <p:style>
          <a:lnRef idx="3">
            <a:schemeClr val="accent4"/>
          </a:lnRef>
          <a:fillRef idx="0">
            <a:schemeClr val="accent4"/>
          </a:fillRef>
          <a:effectRef idx="2">
            <a:schemeClr val="accent4"/>
          </a:effectRef>
          <a:fontRef idx="minor">
            <a:schemeClr val="tx1"/>
          </a:fontRef>
        </p:style>
      </p:cxnSp>
      <p:sp>
        <p:nvSpPr>
          <p:cNvPr id="15" name="TextBox 14"/>
          <p:cNvSpPr txBox="1"/>
          <p:nvPr userDrawn="1"/>
        </p:nvSpPr>
        <p:spPr>
          <a:xfrm>
            <a:off x="4058078" y="6476961"/>
            <a:ext cx="1393330" cy="338554"/>
          </a:xfrm>
          <a:prstGeom prst="rect">
            <a:avLst/>
          </a:prstGeom>
          <a:noFill/>
        </p:spPr>
        <p:txBody>
          <a:bodyPr wrap="none" rtlCol="0">
            <a:spAutoFit/>
          </a:bodyPr>
          <a:lstStyle/>
          <a:p>
            <a:r>
              <a:rPr lang="en-US" sz="1600" b="1" dirty="0">
                <a:solidFill>
                  <a:prstClr val="white"/>
                </a:solidFill>
                <a:latin typeface="Arial" panose="020B0604020202020204" pitchFamily="34" charset="0"/>
                <a:cs typeface="Arial" panose="020B0604020202020204" pitchFamily="34" charset="0"/>
              </a:rPr>
              <a:t>Unclassified</a:t>
            </a:r>
          </a:p>
        </p:txBody>
      </p:sp>
      <p:pic>
        <p:nvPicPr>
          <p:cNvPr id="18" name="Picture 17" descr="Devil%20Brigade%20and%20BRO%20logo"/>
          <p:cNvPicPr>
            <a:picLocks noChangeAspect="1" noChangeArrowheads="1"/>
          </p:cNvPicPr>
          <p:nvPr userDrawn="1"/>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910" y="69279"/>
            <a:ext cx="718877" cy="55643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4" name="Picture 3"/>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521747" y="17598"/>
            <a:ext cx="622254" cy="689525"/>
          </a:xfrm>
          <a:prstGeom prst="rect">
            <a:avLst/>
          </a:prstGeom>
        </p:spPr>
      </p:pic>
    </p:spTree>
    <p:extLst>
      <p:ext uri="{BB962C8B-B14F-4D97-AF65-F5344CB8AC3E}">
        <p14:creationId xmlns:p14="http://schemas.microsoft.com/office/powerpoint/2010/main" val="2256320568"/>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80" r:id="rId4"/>
    <p:sldLayoutId id="2147484017" r:id="rId5"/>
    <p:sldLayoutId id="2147484018"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514350" rtl="0" eaLnBrk="1" latinLnBrk="0" hangingPunct="1">
        <a:spcBef>
          <a:spcPct val="0"/>
        </a:spcBef>
        <a:buNone/>
        <a:defRPr sz="2800" kern="1200">
          <a:solidFill>
            <a:srgbClr val="002060"/>
          </a:solidFill>
          <a:latin typeface="Arial "/>
          <a:ea typeface="+mj-ea"/>
          <a:cs typeface="+mj-cs"/>
        </a:defRPr>
      </a:lvl1pPr>
    </p:titleStyle>
    <p:bodyStyle>
      <a:lvl1pPr marL="192881" indent="-192881" algn="l" defTabSz="514350" rtl="0" eaLnBrk="1" latinLnBrk="0" hangingPunct="1">
        <a:spcBef>
          <a:spcPct val="20000"/>
        </a:spcBef>
        <a:buFont typeface="Arial" panose="020B0604020202020204" pitchFamily="34" charset="0"/>
        <a:buChar char="•"/>
        <a:defRPr sz="1800" kern="1200">
          <a:solidFill>
            <a:schemeClr val="tx1"/>
          </a:solidFill>
          <a:latin typeface="Arial "/>
          <a:ea typeface="+mn-ea"/>
          <a:cs typeface="+mn-cs"/>
        </a:defRPr>
      </a:lvl1pPr>
      <a:lvl2pPr marL="417910" indent="-160735" algn="l" defTabSz="514350" rtl="0" eaLnBrk="1" latinLnBrk="0" hangingPunct="1">
        <a:spcBef>
          <a:spcPct val="20000"/>
        </a:spcBef>
        <a:buFont typeface="Arial" panose="020B0604020202020204" pitchFamily="34" charset="0"/>
        <a:buChar char="–"/>
        <a:defRPr sz="1575" kern="1200">
          <a:solidFill>
            <a:schemeClr val="tx1"/>
          </a:solidFill>
          <a:latin typeface="Arial "/>
          <a:ea typeface="+mn-ea"/>
          <a:cs typeface="+mn-cs"/>
        </a:defRPr>
      </a:lvl2pPr>
      <a:lvl3pPr marL="642938" indent="-128588" algn="l" defTabSz="514350" rtl="0" eaLnBrk="1" latinLnBrk="0" hangingPunct="1">
        <a:spcBef>
          <a:spcPct val="20000"/>
        </a:spcBef>
        <a:buFont typeface="Arial" panose="020B0604020202020204" pitchFamily="34" charset="0"/>
        <a:buChar char="•"/>
        <a:defRPr sz="1350" kern="1200">
          <a:solidFill>
            <a:schemeClr val="tx1"/>
          </a:solidFill>
          <a:latin typeface="Arial "/>
          <a:ea typeface="+mn-ea"/>
          <a:cs typeface="+mn-cs"/>
        </a:defRPr>
      </a:lvl3pPr>
      <a:lvl4pPr marL="900113" indent="-128588" algn="l" defTabSz="514350" rtl="0" eaLnBrk="1" latinLnBrk="0" hangingPunct="1">
        <a:spcBef>
          <a:spcPct val="20000"/>
        </a:spcBef>
        <a:buFont typeface="Arial" panose="020B0604020202020204" pitchFamily="34" charset="0"/>
        <a:buChar char="–"/>
        <a:defRPr sz="1125" kern="1200">
          <a:solidFill>
            <a:schemeClr val="tx1"/>
          </a:solidFill>
          <a:latin typeface="Arial "/>
          <a:ea typeface="+mn-ea"/>
          <a:cs typeface="+mn-cs"/>
        </a:defRPr>
      </a:lvl4pPr>
      <a:lvl5pPr marL="1157288" indent="-128588" algn="l" defTabSz="514350" rtl="0" eaLnBrk="1" latinLnBrk="0" hangingPunct="1">
        <a:spcBef>
          <a:spcPct val="20000"/>
        </a:spcBef>
        <a:buFont typeface="Arial" panose="020B0604020202020204" pitchFamily="34" charset="0"/>
        <a:buChar char="»"/>
        <a:defRPr sz="1125" kern="1200">
          <a:solidFill>
            <a:schemeClr val="tx1"/>
          </a:solidFill>
          <a:latin typeface="Arial "/>
          <a:ea typeface="+mn-ea"/>
          <a:cs typeface="+mn-cs"/>
        </a:defRPr>
      </a:lvl5pPr>
      <a:lvl6pPr marL="141446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91892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762000"/>
            <a:ext cx="8229600" cy="5364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7F9EA-71F3-45CF-A617-20939B0217BC}" type="datetimeFigureOut">
              <a:rPr lang="en-US" smtClean="0">
                <a:solidFill>
                  <a:prstClr val="black">
                    <a:tint val="75000"/>
                  </a:prstClr>
                </a:solidFill>
              </a:rPr>
              <a:pPr/>
              <a:t>5/19/2020</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27D67-9465-4FBD-8A64-586EA6CBBBDE}" type="slidenum">
              <a:rPr lang="en-US" smtClean="0">
                <a:solidFill>
                  <a:prstClr val="black">
                    <a:tint val="75000"/>
                  </a:prstClr>
                </a:solidFill>
              </a:rPr>
              <a:pPr/>
              <a:t>‹#›</a:t>
            </a:fld>
            <a:endParaRPr lang="en-US">
              <a:solidFill>
                <a:prstClr val="black">
                  <a:tint val="75000"/>
                </a:prstClr>
              </a:solidFill>
            </a:endParaRPr>
          </a:p>
        </p:txBody>
      </p:sp>
      <p:sp>
        <p:nvSpPr>
          <p:cNvPr id="12" name="Rectangle 11"/>
          <p:cNvSpPr/>
          <p:nvPr userDrawn="1"/>
        </p:nvSpPr>
        <p:spPr>
          <a:xfrm>
            <a:off x="594360" y="5558"/>
            <a:ext cx="7955280" cy="404666"/>
          </a:xfrm>
          <a:prstGeom prst="rect">
            <a:avLst/>
          </a:prstGeom>
          <a:gradFill rotWithShape="1">
            <a:gsLst>
              <a:gs pos="0">
                <a:srgbClr val="000099"/>
              </a:gs>
              <a:gs pos="100000">
                <a:srgbClr val="3399FF"/>
              </a:gs>
            </a:gsLst>
            <a:lin ang="5400000" scaled="1"/>
          </a:gradFill>
          <a:ln w="3175">
            <a:solidFill>
              <a:schemeClr val="tx1"/>
            </a:solidFill>
            <a:miter lim="800000"/>
            <a:headEnd/>
            <a:tailEnd/>
          </a:ln>
        </p:spPr>
        <p:txBody>
          <a:bodyPr vert="horz" wrap="square" lIns="91440" tIns="45720" rIns="91440" bIns="45720" rtlCol="0" anchor="ctr">
            <a:spAutoFit/>
            <a:scene3d>
              <a:camera prst="orthographicFront"/>
              <a:lightRig rig="threePt" dir="t"/>
            </a:scene3d>
            <a:sp3d extrusionH="57150">
              <a:bevelT w="38100" h="38100" prst="angle"/>
            </a:sp3d>
          </a:bodyPr>
          <a:lstStyle/>
          <a:p>
            <a:pPr algn="ctr" eaLnBrk="0" hangingPunct="0"/>
            <a:endParaRPr lang="en-US" sz="2000" b="1" dirty="0">
              <a:ln w="12700">
                <a:solidFill>
                  <a:prstClr val="black"/>
                </a:solidFill>
                <a:prstDash val="solid"/>
              </a:ln>
              <a:solidFill>
                <a:prstClr val="white"/>
              </a:solidFill>
              <a:effectLst>
                <a:outerShdw blurRad="38100" dist="38100" dir="2700000" algn="tl">
                  <a:srgbClr val="000000"/>
                </a:outerShdw>
              </a:effectLst>
              <a:latin typeface="Arial" pitchFamily="34" charset="0"/>
              <a:cs typeface="Arial" pitchFamily="34" charset="0"/>
            </a:endParaRPr>
          </a:p>
        </p:txBody>
      </p:sp>
      <p:sp>
        <p:nvSpPr>
          <p:cNvPr id="2" name="Title Placeholder 1"/>
          <p:cNvSpPr>
            <a:spLocks noGrp="1"/>
          </p:cNvSpPr>
          <p:nvPr>
            <p:ph type="title"/>
          </p:nvPr>
        </p:nvSpPr>
        <p:spPr>
          <a:xfrm>
            <a:off x="381000" y="0"/>
            <a:ext cx="8382000" cy="423335"/>
          </a:xfrm>
          <a:prstGeom prst="rect">
            <a:avLst/>
          </a:prstGeom>
        </p:spPr>
        <p:txBody>
          <a:bodyPr vert="horz" lIns="91440" tIns="45720" rIns="91440" bIns="45720" rtlCol="0" anchor="ctr">
            <a:noAutofit/>
          </a:bodyPr>
          <a:lstStyle/>
          <a:p>
            <a:r>
              <a:rPr lang="en-US"/>
              <a:t>Click to edit Master title style</a:t>
            </a:r>
          </a:p>
        </p:txBody>
      </p:sp>
      <p:pic>
        <p:nvPicPr>
          <p:cNvPr id="10" name="Picture 9"/>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8671904" y="0"/>
            <a:ext cx="395896" cy="423335"/>
          </a:xfrm>
          <a:prstGeom prst="rect">
            <a:avLst/>
          </a:prstGeom>
        </p:spPr>
      </p:pic>
      <p:pic>
        <p:nvPicPr>
          <p:cNvPr id="16" name="Picture 15"/>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4355" y="0"/>
            <a:ext cx="519045" cy="423335"/>
          </a:xfrm>
          <a:prstGeom prst="rect">
            <a:avLst/>
          </a:prstGeom>
        </p:spPr>
      </p:pic>
    </p:spTree>
    <p:extLst>
      <p:ext uri="{BB962C8B-B14F-4D97-AF65-F5344CB8AC3E}">
        <p14:creationId xmlns:p14="http://schemas.microsoft.com/office/powerpoint/2010/main" val="708541632"/>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Lst>
  <p:txStyles>
    <p:titleStyle>
      <a:lvl1pPr algn="ctr" defTabSz="914400" rtl="0" eaLnBrk="1" latinLnBrk="0" hangingPunct="1">
        <a:lnSpc>
          <a:spcPts val="3000"/>
        </a:lnSpc>
        <a:spcBef>
          <a:spcPct val="0"/>
        </a:spcBef>
        <a:buNone/>
        <a:defRPr lang="en-US" sz="2800" b="1" kern="1200">
          <a:solidFill>
            <a:schemeClr val="bg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lang="en-US" sz="3200" b="1" kern="1200" dirty="0" smtClean="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lang="en-US" sz="2400" b="1" kern="1200" dirty="0" smtClean="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lang="en-US" sz="1800" b="1" kern="1200" dirty="0" smtClean="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b="1" kern="1200" dirty="0" smtClean="0">
          <a:solidFill>
            <a:schemeClr val="tx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lang="en-US" sz="1200" b="1" kern="1200" dirty="0" smtClean="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8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hyperlink" Target="mailto:Tyler.j.Kellogg.mil@mail.mi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7.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9.xml"/><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notesSlide" Target="../notesSlides/notesSlide19.xml"/><Relationship Id="rId7" Type="http://schemas.openxmlformats.org/officeDocument/2006/relationships/image" Target="../media/image31.emf"/><Relationship Id="rId2" Type="http://schemas.openxmlformats.org/officeDocument/2006/relationships/slideLayout" Target="../slideLayouts/slideLayout79.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5" Type="http://schemas.openxmlformats.org/officeDocument/2006/relationships/image" Target="../media/image30.emf"/><Relationship Id="rId4" Type="http://schemas.openxmlformats.org/officeDocument/2006/relationships/package" Target="../embeddings/Microsoft_Excel_Worksheet.xlsx"/><Relationship Id="rId9" Type="http://schemas.openxmlformats.org/officeDocument/2006/relationships/image" Target="../media/image32.emf"/></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mailto:taylor.j.mextorf.mil@mail.mil" TargetMode="External"/><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8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package" Target="../embeddings/Microsoft_Excel_Worksheet3.xlsx"/><Relationship Id="rId7" Type="http://schemas.openxmlformats.org/officeDocument/2006/relationships/package" Target="../embeddings/Microsoft_Excel_Worksheet5.xlsx"/><Relationship Id="rId2" Type="http://schemas.openxmlformats.org/officeDocument/2006/relationships/slideLayout" Target="../slideLayouts/slideLayout80.xml"/><Relationship Id="rId1" Type="http://schemas.openxmlformats.org/officeDocument/2006/relationships/vmlDrawing" Target="../drawings/vmlDrawing2.vml"/><Relationship Id="rId6" Type="http://schemas.openxmlformats.org/officeDocument/2006/relationships/image" Target="../media/image36.emf"/><Relationship Id="rId5" Type="http://schemas.openxmlformats.org/officeDocument/2006/relationships/package" Target="../embeddings/Microsoft_Excel_Worksheet4.xlsx"/><Relationship Id="rId4"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0.xml"/><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notesSlide" Target="../notesSlides/notesSlide30.xml"/><Relationship Id="rId7" Type="http://schemas.openxmlformats.org/officeDocument/2006/relationships/image" Target="../media/image41.emf"/><Relationship Id="rId2" Type="http://schemas.openxmlformats.org/officeDocument/2006/relationships/slideLayout" Target="../slideLayouts/slideLayout79.xml"/><Relationship Id="rId1" Type="http://schemas.openxmlformats.org/officeDocument/2006/relationships/vmlDrawing" Target="../drawings/vmlDrawing3.vml"/><Relationship Id="rId6" Type="http://schemas.openxmlformats.org/officeDocument/2006/relationships/package" Target="../embeddings/Microsoft_Excel_Worksheet7.xlsx"/><Relationship Id="rId5" Type="http://schemas.openxmlformats.org/officeDocument/2006/relationships/image" Target="../media/image40.emf"/><Relationship Id="rId4" Type="http://schemas.openxmlformats.org/officeDocument/2006/relationships/package" Target="../embeddings/Microsoft_Excel_Worksheet6.xlsx"/></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1.xml"/><Relationship Id="rId1" Type="http://schemas.openxmlformats.org/officeDocument/2006/relationships/slideLayout" Target="../slideLayouts/slideLayout79.xml"/><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46.emf"/><Relationship Id="rId2" Type="http://schemas.openxmlformats.org/officeDocument/2006/relationships/slideLayout" Target="../slideLayouts/slideLayout79.xml"/><Relationship Id="rId1" Type="http://schemas.openxmlformats.org/officeDocument/2006/relationships/vmlDrawing" Target="../drawings/vmlDrawing4.vml"/><Relationship Id="rId6" Type="http://schemas.openxmlformats.org/officeDocument/2006/relationships/package" Target="../embeddings/Microsoft_Excel_Worksheet9.xlsx"/><Relationship Id="rId5" Type="http://schemas.openxmlformats.org/officeDocument/2006/relationships/image" Target="../media/image45.emf"/><Relationship Id="rId4" Type="http://schemas.openxmlformats.org/officeDocument/2006/relationships/package" Target="../embeddings/Microsoft_Excel_Worksheet8.xlsx"/></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mailto:Charles.a.griffith.mil@mail.mil" TargetMode="External"/><Relationship Id="rId1" Type="http://schemas.openxmlformats.org/officeDocument/2006/relationships/slideLayout" Target="../slideLayouts/slideLayout8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2.xml"/><Relationship Id="rId1" Type="http://schemas.openxmlformats.org/officeDocument/2006/relationships/slideLayout" Target="../slideLayouts/slideLayout79.xml"/></Relationships>
</file>

<file path=ppt/slides/_rels/slide5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3.xml"/><Relationship Id="rId1" Type="http://schemas.openxmlformats.org/officeDocument/2006/relationships/slideLayout" Target="../slideLayouts/slideLayout7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79.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60.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50.xml"/><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2" Type="http://schemas.openxmlformats.org/officeDocument/2006/relationships/hyperlink" Target="mailto:Tyler.j.Kellogg.mil@mail.mil" TargetMode="External"/><Relationship Id="rId1" Type="http://schemas.openxmlformats.org/officeDocument/2006/relationships/slideLayout" Target="../slideLayouts/slideLayout83.xml"/></Relationships>
</file>

<file path=ppt/slides/_rels/slide62.xml.rels><?xml version="1.0" encoding="UTF-8" standalone="yes"?>
<Relationships xmlns="http://schemas.openxmlformats.org/package/2006/relationships"><Relationship Id="rId2" Type="http://schemas.openxmlformats.org/officeDocument/2006/relationships/hyperlink" Target="mailto:Tyler.j.Kellogg.mil@mail.mil" TargetMode="External"/><Relationship Id="rId1" Type="http://schemas.openxmlformats.org/officeDocument/2006/relationships/slideLayout" Target="../slideLayouts/slideLayout83.xml"/></Relationships>
</file>

<file path=ppt/slides/_rels/slide63.xml.rels><?xml version="1.0" encoding="UTF-8" standalone="yes"?>
<Relationships xmlns="http://schemas.openxmlformats.org/package/2006/relationships"><Relationship Id="rId2" Type="http://schemas.openxmlformats.org/officeDocument/2006/relationships/hyperlink" Target="mailto:Tyler.j.Kellogg.mil@mail.mil" TargetMode="External"/><Relationship Id="rId1" Type="http://schemas.openxmlformats.org/officeDocument/2006/relationships/slideLayout" Target="../slideLayouts/slideLayout83.xml"/></Relationships>
</file>

<file path=ppt/slides/_rels/slide64.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51.xml"/><Relationship Id="rId1" Type="http://schemas.openxmlformats.org/officeDocument/2006/relationships/slideLayout" Target="../slideLayouts/slideLayout79.xml"/></Relationships>
</file>

<file path=ppt/slides/_rels/slide65.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image" Target="../media/image53.png"/><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mailto:Tyler.j.Kellogg.mil@mail.mil" TargetMode="External"/><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2" Type="http://schemas.openxmlformats.org/officeDocument/2006/relationships/hyperlink" Target="mailto:Tyler.j.Kellogg.mil@mail.mil" TargetMode="External"/><Relationship Id="rId1" Type="http://schemas.openxmlformats.org/officeDocument/2006/relationships/slideLayout" Target="../slideLayouts/slideLayout7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4.xml.rels><?xml version="1.0" encoding="UTF-8" standalone="yes"?>
<Relationships xmlns="http://schemas.openxmlformats.org/package/2006/relationships"><Relationship Id="rId3" Type="http://schemas.openxmlformats.org/officeDocument/2006/relationships/hyperlink" Target="mailto:Tyler.j.Kellogg.mil@mail.mil"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mailto:Kevin.j.lambert4.mil@mail.mil" TargetMode="Externa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hyperlink" Target="mailto:Tyler.j.Kellogg.mil@mail.mil" TargetMode="External"/><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p:cNvSpPr txBox="1">
            <a:spLocks/>
          </p:cNvSpPr>
          <p:nvPr/>
        </p:nvSpPr>
        <p:spPr>
          <a:xfrm>
            <a:off x="685800" y="82558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i="0" kern="1200">
                <a:solidFill>
                  <a:srgbClr val="000076"/>
                </a:solidFill>
                <a:effectLst/>
                <a:latin typeface="Arial" pitchFamily="34" charset="0"/>
                <a:ea typeface="+mj-ea"/>
                <a:cs typeface="Arial" pitchFamily="34" charset="0"/>
              </a:defRPr>
            </a:lvl1pPr>
          </a:lstStyle>
          <a:p>
            <a:pPr>
              <a:defRPr/>
            </a:pPr>
            <a:r>
              <a:rPr lang="en-US" sz="4800" i="1" dirty="0">
                <a:solidFill>
                  <a:schemeClr val="tx1"/>
                </a:solidFill>
              </a:rPr>
              <a:t>Burt’s Knights Training</a:t>
            </a:r>
            <a:br>
              <a:rPr lang="en-US" i="1" dirty="0">
                <a:solidFill>
                  <a:schemeClr val="tx1"/>
                </a:solidFill>
              </a:rPr>
            </a:br>
            <a:r>
              <a:rPr lang="en-US" sz="2800" i="1" dirty="0">
                <a:solidFill>
                  <a:schemeClr val="tx1"/>
                </a:solidFill>
              </a:rPr>
              <a:t>“Cadillac Don’t Look Back!”</a:t>
            </a:r>
            <a:endParaRPr lang="en-US" i="1" dirty="0">
              <a:solidFill>
                <a:schemeClr val="tx1"/>
              </a:solidFill>
            </a:endParaRPr>
          </a:p>
        </p:txBody>
      </p:sp>
      <p:sp>
        <p:nvSpPr>
          <p:cNvPr id="74" name="Subtitle 2"/>
          <p:cNvSpPr txBox="1">
            <a:spLocks/>
          </p:cNvSpPr>
          <p:nvPr/>
        </p:nvSpPr>
        <p:spPr>
          <a:xfrm>
            <a:off x="1371600" y="4814047"/>
            <a:ext cx="6400800" cy="1752600"/>
          </a:xfrm>
          <a:prstGeom prst="rect">
            <a:avLst/>
          </a:prstGeom>
        </p:spPr>
        <p:txBody>
          <a:bodyPr vert="horz" lIns="91440" tIns="45720" rIns="91440" bIns="45720" rtlCol="0">
            <a:normAutofit/>
          </a:bodyPr>
          <a:lstStyle>
            <a:lvl1pPr marL="0" indent="0" algn="ctr" defTabSz="914400" rtl="0" eaLnBrk="1" latinLnBrk="0" hangingPunct="1">
              <a:spcBef>
                <a:spcPts val="0"/>
              </a:spcBef>
              <a:spcAft>
                <a:spcPts val="600"/>
              </a:spcAft>
              <a:buFont typeface="Wingdings" pitchFamily="2" charset="2"/>
              <a:buNone/>
              <a:defRPr sz="2800" b="1" i="1" kern="1200">
                <a:solidFill>
                  <a:srgbClr val="000076"/>
                </a:solidFill>
                <a:latin typeface="Arial" pitchFamily="34" charset="0"/>
                <a:ea typeface="+mn-ea"/>
                <a:cs typeface="Arial" pitchFamily="34" charset="0"/>
              </a:defRPr>
            </a:lvl1pPr>
            <a:lvl2pPr marL="457200" indent="0" algn="ctr" defTabSz="914400" rtl="0" eaLnBrk="1" latinLnBrk="0" hangingPunct="1">
              <a:spcBef>
                <a:spcPct val="20000"/>
              </a:spcBef>
              <a:buFont typeface="Wingdings" pitchFamily="2" charset="2"/>
              <a:buNone/>
              <a:defRPr sz="20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Font typeface="Wingdings" pitchFamily="2" charset="2"/>
              <a:buNone/>
              <a:defRPr sz="18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Wingdings" pitchFamily="2" charset="2"/>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Wingdings" pitchFamily="2" charset="2"/>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defRPr/>
            </a:pPr>
            <a:r>
              <a:rPr lang="en-US" sz="2000" dirty="0">
                <a:solidFill>
                  <a:schemeClr val="tx1"/>
                </a:solidFill>
              </a:rPr>
              <a:t>18 May 2020</a:t>
            </a:r>
          </a:p>
          <a:p>
            <a:pPr>
              <a:defRPr/>
            </a:pPr>
            <a:r>
              <a:rPr lang="en-US" sz="2000" i="0" dirty="0">
                <a:solidFill>
                  <a:schemeClr val="tx1"/>
                </a:solidFill>
              </a:rPr>
              <a:t>UNCLASSIFIED</a:t>
            </a:r>
          </a:p>
          <a:p>
            <a:pPr>
              <a:defRPr/>
            </a:pPr>
            <a:endParaRPr lang="en-US" sz="2000" dirty="0">
              <a:solidFill>
                <a:srgbClr val="002060"/>
              </a:solidFill>
            </a:endParaRPr>
          </a:p>
        </p:txBody>
      </p:sp>
      <p:pic>
        <p:nvPicPr>
          <p:cNvPr id="21" name="Picture 2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855562"/>
            <a:ext cx="1479162" cy="1347756"/>
          </a:xfrm>
          <a:prstGeom prst="rect">
            <a:avLst/>
          </a:prstGeom>
          <a:ln>
            <a:noFill/>
          </a:ln>
          <a:effectLst/>
        </p:spPr>
      </p:pic>
      <p:pic>
        <p:nvPicPr>
          <p:cNvPr id="27" name="Content Placeholder 3"/>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l="4085" t="4868" r="4177" b="11484"/>
          <a:stretch/>
        </p:blipFill>
        <p:spPr>
          <a:xfrm>
            <a:off x="1470773" y="2855562"/>
            <a:ext cx="1879207" cy="1347756"/>
          </a:xfr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6044" y="2850166"/>
            <a:ext cx="912310" cy="1352905"/>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24822" y="2855810"/>
            <a:ext cx="2436364" cy="1347261"/>
          </a:xfrm>
          <a:prstGeom prst="rect">
            <a:avLst/>
          </a:prstGeom>
        </p:spPr>
      </p:pic>
      <p:pic>
        <p:nvPicPr>
          <p:cNvPr id="26" name="Picture 25"/>
          <p:cNvPicPr>
            <a:picLocks noChangeAspect="1"/>
          </p:cNvPicPr>
          <p:nvPr/>
        </p:nvPicPr>
        <p:blipFill rotWithShape="1">
          <a:blip r:embed="rId7" cstate="email">
            <a:extLst>
              <a:ext uri="{28A0092B-C50C-407E-A947-70E740481C1C}">
                <a14:useLocalDpi xmlns:a14="http://schemas.microsoft.com/office/drawing/2010/main"/>
              </a:ext>
            </a:extLst>
          </a:blip>
          <a:srcRect b="22727"/>
          <a:stretch/>
        </p:blipFill>
        <p:spPr>
          <a:xfrm>
            <a:off x="4224300" y="2854247"/>
            <a:ext cx="2480155" cy="1350386"/>
          </a:xfrm>
          <a:prstGeom prst="rect">
            <a:avLst/>
          </a:prstGeom>
          <a:ln>
            <a:noFill/>
          </a:ln>
          <a:effectLst/>
        </p:spPr>
      </p:pic>
      <p:pic>
        <p:nvPicPr>
          <p:cNvPr id="2" name="Picture 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75493" y="2855524"/>
            <a:ext cx="1820551" cy="1347833"/>
          </a:xfrm>
          <a:prstGeom prst="rect">
            <a:avLst/>
          </a:prstGeom>
        </p:spPr>
      </p:pic>
      <p:sp>
        <p:nvSpPr>
          <p:cNvPr id="11" name="Rectangle 10"/>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9"/>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4MAY20</a:t>
            </a:r>
          </a:p>
        </p:txBody>
      </p:sp>
    </p:spTree>
    <p:extLst>
      <p:ext uri="{BB962C8B-B14F-4D97-AF65-F5344CB8AC3E}">
        <p14:creationId xmlns:p14="http://schemas.microsoft.com/office/powerpoint/2010/main" val="392006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Commanders Intent 3QFY20</a:t>
            </a:r>
          </a:p>
        </p:txBody>
      </p:sp>
      <p:sp>
        <p:nvSpPr>
          <p:cNvPr id="4" name="Rectangle 3"/>
          <p:cNvSpPr/>
          <p:nvPr/>
        </p:nvSpPr>
        <p:spPr>
          <a:xfrm>
            <a:off x="291548" y="714375"/>
            <a:ext cx="8521149" cy="584775"/>
          </a:xfrm>
          <a:prstGeom prst="rect">
            <a:avLst/>
          </a:prstGeom>
        </p:spPr>
        <p:txBody>
          <a:bodyPr wrap="square">
            <a:spAutoFit/>
          </a:bodyPr>
          <a:lstStyle/>
          <a:p>
            <a:r>
              <a:rPr lang="en-US" sz="1600" b="1" dirty="0">
                <a:solidFill>
                  <a:srgbClr val="000000"/>
                </a:solidFill>
                <a:latin typeface=" Arial"/>
                <a:cs typeface="Arial" panose="020B0604020202020204" pitchFamily="34" charset="0"/>
              </a:rPr>
              <a:t>MISSION: </a:t>
            </a:r>
            <a:r>
              <a:rPr lang="en-US" sz="1600" dirty="0">
                <a:solidFill>
                  <a:prstClr val="black"/>
                </a:solidFill>
                <a:latin typeface=" Arial"/>
                <a:cs typeface="Arial" panose="020B0604020202020204" pitchFamily="34" charset="0"/>
              </a:rPr>
              <a:t>Burt’s Knights close with and destroy enemy forces using fire, maneuver, and shock effect, or to repel his assault by fire and counterattack. </a:t>
            </a:r>
            <a:endParaRPr lang="en-US" sz="1600" b="1" u="sng" dirty="0">
              <a:solidFill>
                <a:prstClr val="black"/>
              </a:solidFill>
              <a:latin typeface=" Arial"/>
              <a:cs typeface="Arial" panose="020B0604020202020204" pitchFamily="34" charset="0"/>
            </a:endParaRPr>
          </a:p>
        </p:txBody>
      </p:sp>
      <p:sp>
        <p:nvSpPr>
          <p:cNvPr id="5" name="Content Placeholder 4"/>
          <p:cNvSpPr>
            <a:spLocks noGrp="1"/>
          </p:cNvSpPr>
          <p:nvPr>
            <p:ph idx="1"/>
          </p:nvPr>
        </p:nvSpPr>
        <p:spPr>
          <a:xfrm>
            <a:off x="294043" y="1335162"/>
            <a:ext cx="8392757" cy="5066002"/>
          </a:xfrm>
          <a:prstGeom prst="rect">
            <a:avLst/>
          </a:prstGeom>
        </p:spPr>
        <p:txBody>
          <a:bodyPr wrap="square">
            <a:spAutoFit/>
          </a:bodyPr>
          <a:lstStyle/>
          <a:p>
            <a:pPr marL="0" indent="0">
              <a:buNone/>
            </a:pPr>
            <a:r>
              <a:rPr lang="en-US" sz="1600" b="1" u="sng" dirty="0">
                <a:latin typeface=" Arial"/>
              </a:rPr>
              <a:t>COMMANDER’S INTENT</a:t>
            </a:r>
          </a:p>
          <a:p>
            <a:pPr marL="0" indent="0">
              <a:buNone/>
            </a:pPr>
            <a:r>
              <a:rPr lang="en-US" sz="1600" b="1" dirty="0">
                <a:latin typeface=" Arial"/>
              </a:rPr>
              <a:t>PURPOSE </a:t>
            </a:r>
            <a:r>
              <a:rPr lang="en-US" sz="1600" dirty="0">
                <a:latin typeface=" Arial"/>
              </a:rPr>
              <a:t>Prepare the Burt’s Knights for the Brigade PTDO mission beginning OCT2020 while mitigating COVID risk Soldiers and their families.</a:t>
            </a:r>
          </a:p>
          <a:p>
            <a:pPr marL="0" indent="0">
              <a:buNone/>
            </a:pPr>
            <a:endParaRPr lang="en-US" sz="1600" b="1" dirty="0">
              <a:latin typeface=" Arial"/>
            </a:endParaRPr>
          </a:p>
          <a:p>
            <a:pPr marL="0" indent="0">
              <a:buNone/>
            </a:pPr>
            <a:r>
              <a:rPr lang="en-US" sz="1600" b="1" dirty="0">
                <a:latin typeface=" Arial"/>
              </a:rPr>
              <a:t>KEY TASKS</a:t>
            </a:r>
          </a:p>
          <a:p>
            <a:r>
              <a:rPr lang="en-US" sz="1600" dirty="0">
                <a:latin typeface=" Arial"/>
              </a:rPr>
              <a:t>Qualify 100% of Tank, Bradley, and Mounted Machine Gun Platform Crews</a:t>
            </a:r>
          </a:p>
          <a:p>
            <a:r>
              <a:rPr lang="en-US" sz="1600" dirty="0">
                <a:latin typeface=" Arial"/>
              </a:rPr>
              <a:t>Certify Squads and Platoons  on KCTs prior to Platoon LFX</a:t>
            </a:r>
          </a:p>
          <a:p>
            <a:r>
              <a:rPr lang="en-US" sz="1600" dirty="0">
                <a:latin typeface=" Arial"/>
              </a:rPr>
              <a:t>Operationalize FRKS COVID tasks to Protect Soldiers, Families and Civilians on FRKS</a:t>
            </a:r>
          </a:p>
          <a:p>
            <a:r>
              <a:rPr lang="en-US" sz="1600" dirty="0">
                <a:latin typeface=" Arial"/>
              </a:rPr>
              <a:t>Be Engaged Leaders at all times; Know your Team; set, live and enforce Standards</a:t>
            </a:r>
          </a:p>
          <a:p>
            <a:r>
              <a:rPr lang="en-US" sz="1600" dirty="0">
                <a:latin typeface=" Arial"/>
              </a:rPr>
              <a:t>Build Readiness through a culture of maintenance management (MTW, recovery, PMCS, LPDs)</a:t>
            </a:r>
          </a:p>
          <a:p>
            <a:pPr marL="0" indent="0">
              <a:buNone/>
            </a:pPr>
            <a:endParaRPr lang="en-US" sz="1600" dirty="0">
              <a:latin typeface=" Arial"/>
            </a:endParaRPr>
          </a:p>
          <a:p>
            <a:pPr marL="0" indent="0">
              <a:buNone/>
            </a:pPr>
            <a:r>
              <a:rPr lang="en-US" sz="1600" b="1" dirty="0">
                <a:latin typeface=" Arial"/>
                <a:cs typeface="Arial" panose="020B0604020202020204" pitchFamily="34" charset="0"/>
              </a:rPr>
              <a:t>ENDSTATE</a:t>
            </a:r>
          </a:p>
          <a:p>
            <a:pPr marL="0" indent="0">
              <a:buNone/>
            </a:pPr>
            <a:r>
              <a:rPr lang="en-US" sz="1600" dirty="0">
                <a:latin typeface=" Arial"/>
                <a:cs typeface="Arial" panose="020B0604020202020204" pitchFamily="34" charset="0"/>
              </a:rPr>
              <a:t>3-66 </a:t>
            </a:r>
            <a:r>
              <a:rPr lang="en-US" sz="1600" dirty="0">
                <a:latin typeface="Arial" panose="020B0604020202020204" pitchFamily="34" charset="0"/>
                <a:cs typeface="Arial" panose="020B0604020202020204" pitchFamily="34" charset="0"/>
              </a:rPr>
              <a:t>Armor Regiment Soldiers are a tenacious, lethal team of Professionals; Tactical and technical experts able to fight and win against any enemy, any time, any place; Resilient members of the community, bound to our commitment to Family, Country, the Army, and our fellow Brothers &amp; Sisters in Arms. </a:t>
            </a:r>
            <a:r>
              <a:rPr lang="en-US" sz="1600" dirty="0">
                <a:solidFill>
                  <a:prstClr val="black"/>
                </a:solidFill>
                <a:latin typeface=" Arial"/>
              </a:rPr>
              <a:t>When Knights and their Families depart our team, they will have the experience required for continued success in our Army.</a:t>
            </a:r>
          </a:p>
        </p:txBody>
      </p:sp>
    </p:spTree>
    <p:extLst>
      <p:ext uri="{BB962C8B-B14F-4D97-AF65-F5344CB8AC3E}">
        <p14:creationId xmlns:p14="http://schemas.microsoft.com/office/powerpoint/2010/main" val="2784950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txBox="1">
            <a:spLocks noGrp="1"/>
          </p:cNvSpPr>
          <p:nvPr>
            <p:ph type="title"/>
          </p:nvPr>
        </p:nvSpPr>
        <p:spPr>
          <a:xfrm>
            <a:off x="-1524001" y="156887"/>
            <a:ext cx="12192000" cy="523220"/>
          </a:xfrm>
          <a:prstGeom prst="rect">
            <a:avLst/>
          </a:prstGeom>
          <a:noFill/>
        </p:spPr>
        <p:txBody>
          <a:bodyPr wrap="square" rtlCol="0">
            <a:spAutoFit/>
          </a:bodyPr>
          <a:lstStyle/>
          <a:p>
            <a:pPr algn="ctr"/>
            <a:r>
              <a:rPr lang="en-US" b="1" dirty="0">
                <a:solidFill>
                  <a:prstClr val="black"/>
                </a:solidFill>
                <a:latin typeface="Arial" panose="020B0604020202020204" pitchFamily="34" charset="0"/>
                <a:cs typeface="Arial" panose="020B0604020202020204" pitchFamily="34" charset="0"/>
              </a:rPr>
              <a:t>  BN METL Assessment</a:t>
            </a:r>
          </a:p>
        </p:txBody>
      </p:sp>
      <p:graphicFrame>
        <p:nvGraphicFramePr>
          <p:cNvPr id="6" name="Table 5"/>
          <p:cNvGraphicFramePr>
            <a:graphicFrameLocks noGrp="1"/>
          </p:cNvGraphicFramePr>
          <p:nvPr>
            <p:extLst>
              <p:ext uri="{D42A27DB-BD31-4B8C-83A1-F6EECF244321}">
                <p14:modId xmlns:p14="http://schemas.microsoft.com/office/powerpoint/2010/main" val="2360001584"/>
              </p:ext>
            </p:extLst>
          </p:nvPr>
        </p:nvGraphicFramePr>
        <p:xfrm>
          <a:off x="568552" y="1201610"/>
          <a:ext cx="8080925" cy="4486414"/>
        </p:xfrm>
        <a:graphic>
          <a:graphicData uri="http://schemas.openxmlformats.org/drawingml/2006/table">
            <a:tbl>
              <a:tblPr/>
              <a:tblGrid>
                <a:gridCol w="3894463">
                  <a:extLst>
                    <a:ext uri="{9D8B030D-6E8A-4147-A177-3AD203B41FA5}">
                      <a16:colId xmlns:a16="http://schemas.microsoft.com/office/drawing/2014/main" val="20000"/>
                    </a:ext>
                  </a:extLst>
                </a:gridCol>
                <a:gridCol w="736149">
                  <a:extLst>
                    <a:ext uri="{9D8B030D-6E8A-4147-A177-3AD203B41FA5}">
                      <a16:colId xmlns:a16="http://schemas.microsoft.com/office/drawing/2014/main" val="20001"/>
                    </a:ext>
                  </a:extLst>
                </a:gridCol>
                <a:gridCol w="736149">
                  <a:extLst>
                    <a:ext uri="{9D8B030D-6E8A-4147-A177-3AD203B41FA5}">
                      <a16:colId xmlns:a16="http://schemas.microsoft.com/office/drawing/2014/main" val="20004"/>
                    </a:ext>
                  </a:extLst>
                </a:gridCol>
                <a:gridCol w="678541">
                  <a:extLst>
                    <a:ext uri="{9D8B030D-6E8A-4147-A177-3AD203B41FA5}">
                      <a16:colId xmlns:a16="http://schemas.microsoft.com/office/drawing/2014/main" val="2611320555"/>
                    </a:ext>
                  </a:extLst>
                </a:gridCol>
                <a:gridCol w="678541">
                  <a:extLst>
                    <a:ext uri="{9D8B030D-6E8A-4147-A177-3AD203B41FA5}">
                      <a16:colId xmlns:a16="http://schemas.microsoft.com/office/drawing/2014/main" val="563158049"/>
                    </a:ext>
                  </a:extLst>
                </a:gridCol>
                <a:gridCol w="678541">
                  <a:extLst>
                    <a:ext uri="{9D8B030D-6E8A-4147-A177-3AD203B41FA5}">
                      <a16:colId xmlns:a16="http://schemas.microsoft.com/office/drawing/2014/main" val="20005"/>
                    </a:ext>
                  </a:extLst>
                </a:gridCol>
                <a:gridCol w="678541">
                  <a:extLst>
                    <a:ext uri="{9D8B030D-6E8A-4147-A177-3AD203B41FA5}">
                      <a16:colId xmlns:a16="http://schemas.microsoft.com/office/drawing/2014/main" val="3666059566"/>
                    </a:ext>
                  </a:extLst>
                </a:gridCol>
              </a:tblGrid>
              <a:tr h="167968">
                <a:tc rowSpan="2">
                  <a:txBody>
                    <a:bodyPr/>
                    <a:lstStyle/>
                    <a:p>
                      <a:pPr algn="ctr" fontAlgn="ctr"/>
                      <a:r>
                        <a:rPr lang="en-US" sz="1000" b="1" i="0" u="none" strike="noStrike" dirty="0">
                          <a:solidFill>
                            <a:srgbClr val="000000"/>
                          </a:solidFill>
                          <a:effectLst/>
                          <a:latin typeface="Arial" panose="020B0604020202020204" pitchFamily="34" charset="0"/>
                        </a:rPr>
                        <a:t>Mission Essential Tasks</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gridSpan="6">
                  <a:txBody>
                    <a:bodyPr/>
                    <a:lstStyle/>
                    <a:p>
                      <a:pPr algn="ctr" fontAlgn="b"/>
                      <a:r>
                        <a:rPr lang="en-US" sz="1000" b="1" i="0" u="none" strike="noStrike" dirty="0">
                          <a:solidFill>
                            <a:srgbClr val="000000"/>
                          </a:solidFill>
                          <a:effectLst/>
                          <a:latin typeface="Arial" panose="020B0604020202020204" pitchFamily="34" charset="0"/>
                        </a:rPr>
                        <a:t>3</a:t>
                      </a:r>
                      <a:r>
                        <a:rPr lang="en-US" sz="1000" b="1" i="0" u="none" strike="noStrike" baseline="30000" dirty="0">
                          <a:solidFill>
                            <a:srgbClr val="000000"/>
                          </a:solidFill>
                          <a:effectLst/>
                          <a:latin typeface="Arial" panose="020B0604020202020204" pitchFamily="34" charset="0"/>
                        </a:rPr>
                        <a:t>rd</a:t>
                      </a:r>
                      <a:r>
                        <a:rPr lang="en-US" sz="1000" b="1" i="0" u="none" strike="noStrike" dirty="0">
                          <a:solidFill>
                            <a:srgbClr val="000000"/>
                          </a:solidFill>
                          <a:effectLst/>
                          <a:latin typeface="Arial" panose="020B0604020202020204" pitchFamily="34" charset="0"/>
                        </a:rPr>
                        <a:t> / 4</a:t>
                      </a:r>
                      <a:r>
                        <a:rPr lang="en-US" sz="1000" b="1" i="0" u="none" strike="noStrike" baseline="30000" dirty="0">
                          <a:solidFill>
                            <a:srgbClr val="000000"/>
                          </a:solidFill>
                          <a:effectLst/>
                          <a:latin typeface="Arial" panose="020B0604020202020204" pitchFamily="34" charset="0"/>
                        </a:rPr>
                        <a:t>th</a:t>
                      </a:r>
                      <a:r>
                        <a:rPr lang="en-US" sz="1000" b="1" i="0" u="none" strike="noStrike" dirty="0">
                          <a:solidFill>
                            <a:srgbClr val="000000"/>
                          </a:solidFill>
                          <a:effectLst/>
                          <a:latin typeface="Arial" panose="020B0604020202020204" pitchFamily="34" charset="0"/>
                        </a:rPr>
                        <a:t> QTR / FY 20</a:t>
                      </a:r>
                    </a:p>
                  </a:txBody>
                  <a:tcPr marL="7622" marR="7622" marT="76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pPr algn="ctr" fontAlgn="b"/>
                      <a:endParaRPr lang="en-US" sz="1000" b="1" i="0" u="none" strike="noStrike" dirty="0">
                        <a:solidFill>
                          <a:srgbClr val="000000"/>
                        </a:solidFill>
                        <a:effectLst/>
                        <a:latin typeface="Arial" panose="020B0604020202020204" pitchFamily="34" charset="0"/>
                      </a:endParaRPr>
                    </a:p>
                  </a:txBody>
                  <a:tcPr marL="7622" marR="7622" marT="76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en-US"/>
                    </a:p>
                  </a:txBody>
                  <a:tcPr/>
                </a:tc>
                <a:tc hMerge="1">
                  <a:txBody>
                    <a:bodyPr/>
                    <a:lstStyle/>
                    <a:p>
                      <a:pPr algn="ctr" fontAlgn="b"/>
                      <a:endParaRPr lang="en-US" sz="1000" b="1" i="0" u="none" strike="noStrike" dirty="0">
                        <a:solidFill>
                          <a:srgbClr val="000000"/>
                        </a:solidFill>
                        <a:effectLst/>
                        <a:latin typeface="Arial" panose="020B0604020202020204" pitchFamily="34" charset="0"/>
                      </a:endParaRPr>
                    </a:p>
                  </a:txBody>
                  <a:tcPr marL="7622" marR="7622" marT="76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1211181">
                <a:tc vMerge="1">
                  <a:txBody>
                    <a:bodyPr/>
                    <a:lstStyle/>
                    <a:p>
                      <a:endParaRPr lang="en-US"/>
                    </a:p>
                  </a:txBody>
                  <a:tcPr>
                    <a:lnT w="6350" cap="flat" cmpd="sng" algn="ctr">
                      <a:solidFill>
                        <a:srgbClr val="000000"/>
                      </a:solidFill>
                      <a:prstDash val="solid"/>
                      <a:round/>
                      <a:headEnd type="none" w="med" len="med"/>
                      <a:tailEnd type="none" w="med" len="med"/>
                    </a:lnT>
                  </a:tcPr>
                </a:tc>
                <a:tc>
                  <a:txBody>
                    <a:bodyPr/>
                    <a:lstStyle/>
                    <a:p>
                      <a:pPr lvl="0" algn="ctr" fontAlgn="b"/>
                      <a:r>
                        <a:rPr lang="en-US" sz="1200" b="1" i="0" u="none" strike="noStrike" dirty="0">
                          <a:solidFill>
                            <a:srgbClr val="000000"/>
                          </a:solidFill>
                          <a:effectLst/>
                          <a:latin typeface="Arial" panose="020B0604020202020204" pitchFamily="34" charset="0"/>
                        </a:rPr>
                        <a:t>End of Stay at home order</a:t>
                      </a:r>
                    </a:p>
                  </a:txBody>
                  <a:tcPr marL="7622" marR="7622" marT="7622" marB="0" vert="vert27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200" b="1" i="0" u="none" strike="noStrike" dirty="0">
                          <a:solidFill>
                            <a:srgbClr val="000000"/>
                          </a:solidFill>
                          <a:effectLst/>
                          <a:latin typeface="Arial" panose="020B0604020202020204" pitchFamily="34" charset="0"/>
                        </a:rPr>
                        <a:t>STAFFEX </a:t>
                      </a: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200" b="1" i="0" u="none" strike="noStrike" dirty="0">
                          <a:solidFill>
                            <a:srgbClr val="000000"/>
                          </a:solidFill>
                          <a:effectLst/>
                          <a:latin typeface="Arial" panose="020B0604020202020204" pitchFamily="34" charset="0"/>
                        </a:rPr>
                        <a:t>CPX / DG2A/B</a:t>
                      </a: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200" b="1" i="0" u="none" strike="noStrike" dirty="0">
                          <a:solidFill>
                            <a:srgbClr val="000000"/>
                          </a:solidFill>
                          <a:effectLst/>
                          <a:latin typeface="Arial" panose="020B0604020202020204" pitchFamily="34" charset="0"/>
                        </a:rPr>
                        <a:t>Crew Gunnery</a:t>
                      </a: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200" b="1" i="0" u="none" strike="noStrike" dirty="0">
                          <a:solidFill>
                            <a:srgbClr val="000000"/>
                          </a:solidFill>
                          <a:effectLst/>
                          <a:latin typeface="Arial" panose="020B0604020202020204" pitchFamily="34" charset="0"/>
                        </a:rPr>
                        <a:t>End</a:t>
                      </a:r>
                      <a:r>
                        <a:rPr lang="en-US" sz="1200" b="1" i="0" u="none" strike="noStrike" baseline="0" dirty="0">
                          <a:solidFill>
                            <a:srgbClr val="000000"/>
                          </a:solidFill>
                          <a:effectLst/>
                          <a:latin typeface="Arial" panose="020B0604020202020204" pitchFamily="34" charset="0"/>
                        </a:rPr>
                        <a:t> of 3</a:t>
                      </a:r>
                      <a:r>
                        <a:rPr lang="en-US" sz="1200" b="1" i="0" u="none" strike="noStrike" baseline="30000" dirty="0">
                          <a:solidFill>
                            <a:srgbClr val="000000"/>
                          </a:solidFill>
                          <a:effectLst/>
                          <a:latin typeface="Arial" panose="020B0604020202020204" pitchFamily="34" charset="0"/>
                        </a:rPr>
                        <a:t>rd</a:t>
                      </a:r>
                      <a:r>
                        <a:rPr lang="en-US" sz="1200" b="1" i="0" u="none" strike="noStrike" baseline="0" dirty="0">
                          <a:solidFill>
                            <a:srgbClr val="000000"/>
                          </a:solidFill>
                          <a:effectLst/>
                          <a:latin typeface="Arial" panose="020B0604020202020204" pitchFamily="34" charset="0"/>
                        </a:rPr>
                        <a:t> QTR FY 20</a:t>
                      </a:r>
                      <a:endParaRPr lang="en-US" sz="1200" b="1" i="0" u="none" strike="noStrike" dirty="0">
                        <a:solidFill>
                          <a:srgbClr val="000000"/>
                        </a:solidFill>
                        <a:effectLst/>
                        <a:latin typeface="Arial" panose="020B0604020202020204" pitchFamily="34" charset="0"/>
                      </a:endParaRP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200" b="1" i="0" u="none" strike="noStrike" dirty="0">
                          <a:solidFill>
                            <a:srgbClr val="000000"/>
                          </a:solidFill>
                          <a:effectLst/>
                          <a:latin typeface="Arial" panose="020B0604020202020204" pitchFamily="34" charset="0"/>
                        </a:rPr>
                        <a:t>PLT LFX</a:t>
                      </a: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1"/>
                  </a:ext>
                </a:extLst>
              </a:tr>
              <a:tr h="621453">
                <a:tc>
                  <a:txBody>
                    <a:bodyPr/>
                    <a:lstStyle/>
                    <a:p>
                      <a:pPr algn="ctr" fontAlgn="ctr"/>
                      <a:r>
                        <a:rPr lang="en-US" sz="1000" b="1" i="0" u="none" strike="noStrike" dirty="0">
                          <a:solidFill>
                            <a:srgbClr val="000000"/>
                          </a:solidFill>
                          <a:effectLst/>
                          <a:latin typeface="Arial" panose="020B0604020202020204" pitchFamily="34" charset="0"/>
                        </a:rPr>
                        <a:t>(07-BN-1028) </a:t>
                      </a:r>
                      <a:r>
                        <a:rPr lang="en-US" sz="1000" b="0" i="0" u="none" strike="noStrike" dirty="0">
                          <a:solidFill>
                            <a:srgbClr val="000000"/>
                          </a:solidFill>
                          <a:effectLst/>
                          <a:latin typeface="Arial" panose="020B0604020202020204" pitchFamily="34" charset="0"/>
                        </a:rPr>
                        <a:t>Conduct an Area Defense</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621453">
                <a:tc>
                  <a:txBody>
                    <a:bodyPr/>
                    <a:lstStyle/>
                    <a:p>
                      <a:pPr algn="ctr" fontAlgn="ctr"/>
                      <a:r>
                        <a:rPr lang="en-US" sz="1000" b="1" i="0" u="none" strike="noStrike" dirty="0">
                          <a:solidFill>
                            <a:srgbClr val="000000"/>
                          </a:solidFill>
                          <a:effectLst/>
                          <a:latin typeface="Arial" panose="020B0604020202020204" pitchFamily="34" charset="0"/>
                        </a:rPr>
                        <a:t>(07-BN-1072) </a:t>
                      </a:r>
                      <a:r>
                        <a:rPr lang="en-US" sz="1000" b="0" i="0" u="none" strike="noStrike" dirty="0">
                          <a:solidFill>
                            <a:srgbClr val="000000"/>
                          </a:solidFill>
                          <a:effectLst/>
                          <a:latin typeface="Arial" panose="020B0604020202020204" pitchFamily="34" charset="0"/>
                        </a:rPr>
                        <a:t>Conduct a Movement to Contact</a:t>
                      </a:r>
                      <a:endParaRPr lang="en-US" sz="1000" b="1" i="0" u="none" strike="noStrike" dirty="0">
                        <a:solidFill>
                          <a:srgbClr val="000000"/>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pitchFamily="34" charset="0"/>
                          <a:ea typeface="+mn-ea"/>
                          <a:cs typeface="+mn-cs"/>
                        </a:rPr>
                        <a:t>T-</a:t>
                      </a:r>
                      <a:endPar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621453">
                <a:tc>
                  <a:txBody>
                    <a:bodyPr/>
                    <a:lstStyle/>
                    <a:p>
                      <a:pPr algn="ctr" fontAlgn="ctr"/>
                      <a:r>
                        <a:rPr lang="en-US" sz="1000" b="1" i="0" u="none" strike="noStrike" dirty="0">
                          <a:solidFill>
                            <a:srgbClr val="000000"/>
                          </a:solidFill>
                          <a:effectLst/>
                          <a:latin typeface="Arial" panose="020B0604020202020204" pitchFamily="34" charset="0"/>
                        </a:rPr>
                        <a:t>(07-BN-1092) </a:t>
                      </a:r>
                      <a:r>
                        <a:rPr lang="en-US" sz="1000" b="0" i="0" u="none" strike="noStrike" dirty="0">
                          <a:solidFill>
                            <a:srgbClr val="000000"/>
                          </a:solidFill>
                          <a:effectLst/>
                          <a:latin typeface="Arial" panose="020B0604020202020204" pitchFamily="34" charset="0"/>
                        </a:rPr>
                        <a:t>Conduct an Attack</a:t>
                      </a:r>
                      <a:endParaRPr lang="en-US" sz="1000" b="1" i="0" u="none" strike="noStrike" dirty="0">
                        <a:solidFill>
                          <a:srgbClr val="000000"/>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621453">
                <a:tc>
                  <a:txBody>
                    <a:bodyPr/>
                    <a:lstStyle/>
                    <a:p>
                      <a:pPr algn="ctr" fontAlgn="ctr"/>
                      <a:r>
                        <a:rPr lang="en-US" sz="1000" b="1" i="0" u="none" strike="noStrike" dirty="0">
                          <a:solidFill>
                            <a:srgbClr val="000000"/>
                          </a:solidFill>
                          <a:effectLst/>
                          <a:latin typeface="Arial" panose="020B0604020202020204" pitchFamily="34" charset="0"/>
                        </a:rPr>
                        <a:t>(07-BN-1272) </a:t>
                      </a:r>
                      <a:r>
                        <a:rPr lang="en-US" sz="1000" b="0" i="0" u="none" strike="noStrike" dirty="0">
                          <a:solidFill>
                            <a:srgbClr val="000000"/>
                          </a:solidFill>
                          <a:effectLst/>
                          <a:latin typeface="Arial" panose="020B0604020202020204" pitchFamily="34" charset="0"/>
                        </a:rPr>
                        <a:t>Conduct Area Security</a:t>
                      </a:r>
                      <a:endParaRPr lang="en-US" sz="1000" b="1" i="0" u="none" strike="noStrike" dirty="0">
                        <a:solidFill>
                          <a:srgbClr val="000000"/>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pitchFamily="34" charset="0"/>
                          <a:ea typeface="+mn-ea"/>
                          <a:cs typeface="+mn-cs"/>
                        </a:rPr>
                        <a:t>T-</a:t>
                      </a:r>
                      <a:endPar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621453">
                <a:tc>
                  <a:txBody>
                    <a:bodyPr/>
                    <a:lstStyle/>
                    <a:p>
                      <a:pPr algn="ctr" fontAlgn="ctr"/>
                      <a:r>
                        <a:rPr lang="en-US" sz="1000" b="1" i="0" u="none" strike="noStrike" dirty="0">
                          <a:solidFill>
                            <a:srgbClr val="000000"/>
                          </a:solidFill>
                          <a:effectLst/>
                          <a:latin typeface="Arial" panose="020B0604020202020204" pitchFamily="34" charset="0"/>
                        </a:rPr>
                        <a:t>(55-BN-4800) </a:t>
                      </a:r>
                      <a:r>
                        <a:rPr lang="en-US" sz="1000" b="0" i="0" u="none" strike="noStrike" dirty="0">
                          <a:solidFill>
                            <a:srgbClr val="000000"/>
                          </a:solidFill>
                          <a:effectLst/>
                          <a:latin typeface="Arial" panose="020B0604020202020204" pitchFamily="34" charset="0"/>
                        </a:rPr>
                        <a:t>Conduct Expeditionary Deployment Operations</a:t>
                      </a:r>
                      <a:endParaRPr lang="en-US" sz="1000" b="1" i="0" u="none" strike="noStrike" dirty="0">
                        <a:solidFill>
                          <a:srgbClr val="000000"/>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mn-ea"/>
                          <a:cs typeface="+mn-cs"/>
                        </a:rPr>
                        <a:t>T</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4MAY20</a:t>
            </a:r>
          </a:p>
        </p:txBody>
      </p:sp>
    </p:spTree>
    <p:extLst>
      <p:ext uri="{BB962C8B-B14F-4D97-AF65-F5344CB8AC3E}">
        <p14:creationId xmlns:p14="http://schemas.microsoft.com/office/powerpoint/2010/main" val="4223166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a:spcBef>
                <a:spcPct val="50000"/>
              </a:spcBef>
            </a:pPr>
            <a:r>
              <a:rPr lang="en-US" sz="2800" b="1" dirty="0">
                <a:solidFill>
                  <a:prstClr val="black"/>
                </a:solidFill>
                <a:latin typeface=" Arial"/>
              </a:rPr>
              <a:t>Training Review</a:t>
            </a:r>
          </a:p>
        </p:txBody>
      </p:sp>
      <p:sp>
        <p:nvSpPr>
          <p:cNvPr id="6" name="Rectangle 2"/>
          <p:cNvSpPr>
            <a:spLocks noChangeArrowheads="1"/>
          </p:cNvSpPr>
          <p:nvPr/>
        </p:nvSpPr>
        <p:spPr bwMode="auto">
          <a:xfrm>
            <a:off x="1143000" y="2090794"/>
            <a:ext cx="6858000" cy="1892826"/>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Burt’s Knights</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T+0 – T+6 </a:t>
            </a:r>
            <a:r>
              <a:rPr lang="en-US" sz="3600" b="1" dirty="0">
                <a:solidFill>
                  <a:prstClr val="black"/>
                </a:solidFill>
                <a:latin typeface="Arial" charset="0"/>
                <a:cs typeface="Times New Roman" pitchFamily="18" charset="0"/>
              </a:rPr>
              <a:t>Review)</a:t>
            </a:r>
          </a:p>
          <a:p>
            <a:pPr algn="ctr"/>
            <a:endParaRPr lang="en-US" sz="3600" b="1" dirty="0">
              <a:solidFill>
                <a:prstClr val="black"/>
              </a:solidFill>
              <a:latin typeface="Arial" charset="0"/>
            </a:endParaRPr>
          </a:p>
        </p:txBody>
      </p:sp>
      <p:sp>
        <p:nvSpPr>
          <p:cNvPr id="7" name="Rectangle 6"/>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4MAY20</a:t>
            </a:r>
          </a:p>
        </p:txBody>
      </p:sp>
    </p:spTree>
    <p:extLst>
      <p:ext uri="{BB962C8B-B14F-4D97-AF65-F5344CB8AC3E}">
        <p14:creationId xmlns:p14="http://schemas.microsoft.com/office/powerpoint/2010/main" val="4958378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294967295"/>
          </p:nvPr>
        </p:nvSpPr>
        <p:spPr>
          <a:xfrm>
            <a:off x="8727739" y="6116414"/>
            <a:ext cx="419100" cy="298254"/>
          </a:xfrm>
          <a:prstGeom prst="rect">
            <a:avLst/>
          </a:prstGeom>
        </p:spPr>
        <p:txBody>
          <a:bodyPr/>
          <a:lstStyle/>
          <a:p>
            <a:pPr>
              <a:defRPr/>
            </a:pPr>
            <a:fld id="{EC01E3E4-D9EA-42C2-A2DC-8B1FC8B681FB}" type="slidenum">
              <a:rPr lang="en-US" sz="1100" smtClean="0">
                <a:solidFill>
                  <a:schemeClr val="bg1"/>
                </a:solidFill>
              </a:rPr>
              <a:pPr>
                <a:defRPr/>
              </a:pPr>
              <a:t>13</a:t>
            </a:fld>
            <a:endParaRPr lang="en-US" sz="1100" dirty="0">
              <a:solidFill>
                <a:schemeClr val="bg1"/>
              </a:solidFill>
            </a:endParaRPr>
          </a:p>
        </p:txBody>
      </p:sp>
      <p:sp>
        <p:nvSpPr>
          <p:cNvPr id="5" name="Text Box 3"/>
          <p:cNvSpPr txBox="1">
            <a:spLocks noChangeArrowheads="1"/>
          </p:cNvSpPr>
          <p:nvPr/>
        </p:nvSpPr>
        <p:spPr bwMode="auto">
          <a:xfrm>
            <a:off x="1143000" y="107241"/>
            <a:ext cx="6858000" cy="415498"/>
          </a:xfrm>
          <a:prstGeom prst="rect">
            <a:avLst/>
          </a:prstGeom>
          <a:noFill/>
          <a:ln w="9525">
            <a:noFill/>
            <a:miter lim="800000"/>
            <a:headEnd/>
            <a:tailEnd/>
          </a:ln>
          <a:effectLst/>
        </p:spPr>
        <p:txBody>
          <a:bodyPr>
            <a:spAutoFit/>
          </a:bodyPr>
          <a:lstStyle/>
          <a:p>
            <a:pPr algn="ctr" defTabSz="342900"/>
            <a:r>
              <a:rPr lang="en-US" sz="2100" b="1" dirty="0">
                <a:solidFill>
                  <a:prstClr val="black"/>
                </a:solidFill>
                <a:cs typeface="Arial" panose="020B0604020202020204" pitchFamily="34" charset="0"/>
              </a:rPr>
              <a:t>T+0 (TW 34)</a:t>
            </a:r>
          </a:p>
        </p:txBody>
      </p:sp>
      <p:sp>
        <p:nvSpPr>
          <p:cNvPr id="57" name="Rectangle 56"/>
          <p:cNvSpPr/>
          <p:nvPr/>
        </p:nvSpPr>
        <p:spPr>
          <a:xfrm>
            <a:off x="2060753" y="996816"/>
            <a:ext cx="990599" cy="1380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600" i="1" dirty="0">
              <a:solidFill>
                <a:schemeClr val="tx1"/>
              </a:solidFill>
              <a:latin typeface="Arial" panose="020B0604020202020204" pitchFamily="34" charset="0"/>
              <a:cs typeface="Arial" panose="020B0604020202020204" pitchFamily="34" charset="0"/>
            </a:endParaRPr>
          </a:p>
        </p:txBody>
      </p:sp>
      <p:sp>
        <p:nvSpPr>
          <p:cNvPr id="58" name="Rectangle 57"/>
          <p:cNvSpPr/>
          <p:nvPr/>
        </p:nvSpPr>
        <p:spPr>
          <a:xfrm>
            <a:off x="3051353" y="996816"/>
            <a:ext cx="990597"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59" name="Rectangle 58"/>
          <p:cNvSpPr/>
          <p:nvPr/>
        </p:nvSpPr>
        <p:spPr>
          <a:xfrm>
            <a:off x="4041938" y="996816"/>
            <a:ext cx="990616"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5032540" y="996816"/>
            <a:ext cx="990614"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600" i="1" dirty="0">
              <a:solidFill>
                <a:schemeClr val="tx1"/>
              </a:solidFill>
              <a:latin typeface="Arial" panose="020B0604020202020204" pitchFamily="34" charset="0"/>
              <a:cs typeface="Arial" panose="020B0604020202020204" pitchFamily="34" charset="0"/>
            </a:endParaRPr>
          </a:p>
        </p:txBody>
      </p:sp>
      <p:sp>
        <p:nvSpPr>
          <p:cNvPr id="62" name="Rectangle 61"/>
          <p:cNvSpPr/>
          <p:nvPr/>
        </p:nvSpPr>
        <p:spPr>
          <a:xfrm>
            <a:off x="7013749" y="996816"/>
            <a:ext cx="990605" cy="1385508"/>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3" name="Rectangle 62"/>
          <p:cNvSpPr/>
          <p:nvPr/>
        </p:nvSpPr>
        <p:spPr>
          <a:xfrm>
            <a:off x="8004353" y="996816"/>
            <a:ext cx="990601" cy="1371600"/>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4" name="Rectangle 63"/>
          <p:cNvSpPr/>
          <p:nvPr/>
        </p:nvSpPr>
        <p:spPr>
          <a:xfrm>
            <a:off x="2060754" y="2368416"/>
            <a:ext cx="99057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5" name="Rectangle 64"/>
          <p:cNvSpPr/>
          <p:nvPr/>
        </p:nvSpPr>
        <p:spPr>
          <a:xfrm>
            <a:off x="3071026" y="2771357"/>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6" name="Rectangle 65"/>
          <p:cNvSpPr/>
          <p:nvPr/>
        </p:nvSpPr>
        <p:spPr>
          <a:xfrm>
            <a:off x="4041936" y="2368416"/>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8" name="Rectangle 67"/>
          <p:cNvSpPr/>
          <p:nvPr/>
        </p:nvSpPr>
        <p:spPr>
          <a:xfrm>
            <a:off x="6023138" y="2368416"/>
            <a:ext cx="990616" cy="2670002"/>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9" name="Rectangle 68"/>
          <p:cNvSpPr/>
          <p:nvPr/>
        </p:nvSpPr>
        <p:spPr>
          <a:xfrm>
            <a:off x="7013748" y="2368416"/>
            <a:ext cx="990606" cy="2663535"/>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0" name="Rectangle 69"/>
          <p:cNvSpPr/>
          <p:nvPr/>
        </p:nvSpPr>
        <p:spPr>
          <a:xfrm>
            <a:off x="8004352" y="2368416"/>
            <a:ext cx="990602" cy="2670002"/>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1" name="Rectangle 70"/>
          <p:cNvSpPr/>
          <p:nvPr/>
        </p:nvSpPr>
        <p:spPr>
          <a:xfrm>
            <a:off x="2060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MONDAY</a:t>
            </a:r>
          </a:p>
        </p:txBody>
      </p:sp>
      <p:sp>
        <p:nvSpPr>
          <p:cNvPr id="72" name="Rectangle 71"/>
          <p:cNvSpPr/>
          <p:nvPr/>
        </p:nvSpPr>
        <p:spPr>
          <a:xfrm>
            <a:off x="2060754" y="6920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18 May </a:t>
            </a:r>
          </a:p>
        </p:txBody>
      </p:sp>
      <p:sp>
        <p:nvSpPr>
          <p:cNvPr id="73" name="Rectangle 72"/>
          <p:cNvSpPr/>
          <p:nvPr/>
        </p:nvSpPr>
        <p:spPr>
          <a:xfrm>
            <a:off x="1603554" y="996816"/>
            <a:ext cx="457200" cy="13716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BDE</a:t>
            </a:r>
          </a:p>
        </p:txBody>
      </p:sp>
      <p:sp>
        <p:nvSpPr>
          <p:cNvPr id="74" name="Rectangle 73"/>
          <p:cNvSpPr/>
          <p:nvPr/>
        </p:nvSpPr>
        <p:spPr>
          <a:xfrm>
            <a:off x="1603554" y="2368417"/>
            <a:ext cx="457200" cy="267000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BN</a:t>
            </a:r>
          </a:p>
        </p:txBody>
      </p:sp>
      <p:sp>
        <p:nvSpPr>
          <p:cNvPr id="75" name="Rectangle 74"/>
          <p:cNvSpPr/>
          <p:nvPr/>
        </p:nvSpPr>
        <p:spPr>
          <a:xfrm>
            <a:off x="1598802" y="5033372"/>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HHC</a:t>
            </a:r>
          </a:p>
        </p:txBody>
      </p:sp>
      <p:sp>
        <p:nvSpPr>
          <p:cNvPr id="76" name="Rectangle 75"/>
          <p:cNvSpPr/>
          <p:nvPr/>
        </p:nvSpPr>
        <p:spPr>
          <a:xfrm>
            <a:off x="221409" y="990628"/>
            <a:ext cx="1380744" cy="403846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u="sng" dirty="0">
                <a:solidFill>
                  <a:schemeClr val="tx1"/>
                </a:solidFill>
                <a:latin typeface="Arial" panose="020B0604020202020204" pitchFamily="34" charset="0"/>
                <a:cs typeface="Arial" panose="020B0604020202020204" pitchFamily="34" charset="0"/>
              </a:rPr>
              <a:t>Notes</a:t>
            </a:r>
            <a:r>
              <a:rPr lang="en-US" sz="800" b="1" dirty="0">
                <a:solidFill>
                  <a:schemeClr val="tx1"/>
                </a:solidFill>
                <a:latin typeface="Arial" panose="020B0604020202020204" pitchFamily="34" charset="0"/>
                <a:cs typeface="Arial" panose="020B0604020202020204" pitchFamily="34" charset="0"/>
              </a:rPr>
              <a:t>:</a:t>
            </a:r>
          </a:p>
          <a:p>
            <a:r>
              <a:rPr lang="en-US" sz="800" b="1" dirty="0">
                <a:solidFill>
                  <a:schemeClr val="tx1"/>
                </a:solidFill>
                <a:latin typeface="Arial" panose="020B0604020202020204" pitchFamily="34" charset="0"/>
                <a:cs typeface="Arial" panose="020B0604020202020204" pitchFamily="34" charset="0"/>
              </a:rPr>
              <a:t>Week 3/4 of Battle Rhythm </a:t>
            </a:r>
          </a:p>
          <a:p>
            <a:endParaRPr lang="en-US" sz="800" b="1"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a:p>
            <a:r>
              <a:rPr lang="en-US" sz="800" b="1" u="sng" dirty="0">
                <a:solidFill>
                  <a:schemeClr val="tx1"/>
                </a:solidFill>
                <a:latin typeface="Arial" panose="020B0604020202020204" pitchFamily="34" charset="0"/>
                <a:cs typeface="Arial" panose="020B0604020202020204" pitchFamily="34" charset="0"/>
              </a:rPr>
              <a:t>Focus Areas within the Commander’s Priorities</a:t>
            </a:r>
            <a:r>
              <a:rPr lang="en-US" sz="800" b="1" dirty="0">
                <a:solidFill>
                  <a:schemeClr val="tx1"/>
                </a:solidFill>
                <a:latin typeface="Arial" panose="020B0604020202020204" pitchFamily="34" charset="0"/>
                <a:cs typeface="Arial" panose="020B0604020202020204" pitchFamily="34" charset="0"/>
              </a:rPr>
              <a:t>:</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Command Maintenance Focus (Week 3):</a:t>
            </a:r>
          </a:p>
          <a:p>
            <a:r>
              <a:rPr lang="en-US" sz="800" dirty="0">
                <a:solidFill>
                  <a:schemeClr val="tx1"/>
                </a:solidFill>
                <a:latin typeface="Arial" panose="020B0604020202020204" pitchFamily="34" charset="0"/>
                <a:cs typeface="Arial" panose="020B0604020202020204" pitchFamily="34" charset="0"/>
              </a:rPr>
              <a:t>-Tentage / Containers / Deployment Equipment</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BN Training Focus:</a:t>
            </a:r>
          </a:p>
          <a:p>
            <a:r>
              <a:rPr lang="en-US" sz="800" b="1" dirty="0">
                <a:solidFill>
                  <a:schemeClr val="tx1"/>
                </a:solidFill>
                <a:latin typeface="Arial" panose="020B0604020202020204" pitchFamily="34" charset="0"/>
                <a:cs typeface="Arial" panose="020B0604020202020204" pitchFamily="34" charset="0"/>
              </a:rPr>
              <a:t>-</a:t>
            </a:r>
            <a:r>
              <a:rPr lang="en-US" sz="800" dirty="0">
                <a:solidFill>
                  <a:schemeClr val="tx1"/>
                </a:solidFill>
                <a:latin typeface="Arial" panose="020B0604020202020204" pitchFamily="34" charset="0"/>
                <a:cs typeface="Arial" panose="020B0604020202020204" pitchFamily="34" charset="0"/>
              </a:rPr>
              <a:t>STAFFEX</a:t>
            </a:r>
          </a:p>
          <a:p>
            <a:r>
              <a:rPr lang="en-US" sz="800" dirty="0">
                <a:solidFill>
                  <a:schemeClr val="tx1"/>
                </a:solidFill>
                <a:latin typeface="Arial" panose="020B0604020202020204" pitchFamily="34" charset="0"/>
                <a:cs typeface="Arial" panose="020B0604020202020204" pitchFamily="34" charset="0"/>
              </a:rPr>
              <a:t>-Small Arms Density</a:t>
            </a:r>
          </a:p>
          <a:p>
            <a:r>
              <a:rPr lang="en-US" sz="800" dirty="0">
                <a:solidFill>
                  <a:schemeClr val="tx1"/>
                </a:solidFill>
                <a:latin typeface="Arial" panose="020B0604020202020204" pitchFamily="34" charset="0"/>
                <a:cs typeface="Arial" panose="020B0604020202020204" pitchFamily="34" charset="0"/>
              </a:rPr>
              <a:t> </a:t>
            </a:r>
          </a:p>
          <a:p>
            <a:endParaRPr lang="en-US" sz="800"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p:txBody>
      </p:sp>
      <p:sp>
        <p:nvSpPr>
          <p:cNvPr id="77" name="Rectangle 76"/>
          <p:cNvSpPr/>
          <p:nvPr/>
        </p:nvSpPr>
        <p:spPr>
          <a:xfrm>
            <a:off x="3051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TUESDAY</a:t>
            </a:r>
          </a:p>
        </p:txBody>
      </p:sp>
      <p:sp>
        <p:nvSpPr>
          <p:cNvPr id="78" name="Rectangle 77"/>
          <p:cNvSpPr/>
          <p:nvPr/>
        </p:nvSpPr>
        <p:spPr>
          <a:xfrm>
            <a:off x="3051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19 May</a:t>
            </a:r>
          </a:p>
        </p:txBody>
      </p:sp>
      <p:sp>
        <p:nvSpPr>
          <p:cNvPr id="79" name="Rectangle 78"/>
          <p:cNvSpPr/>
          <p:nvPr/>
        </p:nvSpPr>
        <p:spPr>
          <a:xfrm>
            <a:off x="40419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WEDNESDAY</a:t>
            </a:r>
          </a:p>
        </p:txBody>
      </p:sp>
      <p:sp>
        <p:nvSpPr>
          <p:cNvPr id="80" name="Rectangle 79"/>
          <p:cNvSpPr/>
          <p:nvPr/>
        </p:nvSpPr>
        <p:spPr>
          <a:xfrm>
            <a:off x="40419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20 May </a:t>
            </a:r>
          </a:p>
        </p:txBody>
      </p:sp>
      <p:sp>
        <p:nvSpPr>
          <p:cNvPr id="81" name="Rectangle 80"/>
          <p:cNvSpPr/>
          <p:nvPr/>
        </p:nvSpPr>
        <p:spPr>
          <a:xfrm>
            <a:off x="5032555"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THURSDAY</a:t>
            </a:r>
          </a:p>
        </p:txBody>
      </p:sp>
      <p:sp>
        <p:nvSpPr>
          <p:cNvPr id="82" name="Rectangle 81"/>
          <p:cNvSpPr/>
          <p:nvPr/>
        </p:nvSpPr>
        <p:spPr>
          <a:xfrm>
            <a:off x="5032554"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21 May </a:t>
            </a:r>
          </a:p>
        </p:txBody>
      </p:sp>
      <p:sp>
        <p:nvSpPr>
          <p:cNvPr id="83" name="Rectangle 82"/>
          <p:cNvSpPr/>
          <p:nvPr/>
        </p:nvSpPr>
        <p:spPr>
          <a:xfrm>
            <a:off x="60231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FRIDAY</a:t>
            </a:r>
          </a:p>
        </p:txBody>
      </p:sp>
      <p:sp>
        <p:nvSpPr>
          <p:cNvPr id="84" name="Rectangle 83"/>
          <p:cNvSpPr/>
          <p:nvPr/>
        </p:nvSpPr>
        <p:spPr>
          <a:xfrm>
            <a:off x="60231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22 May </a:t>
            </a:r>
          </a:p>
        </p:txBody>
      </p:sp>
      <p:sp>
        <p:nvSpPr>
          <p:cNvPr id="85" name="Rectangle 84"/>
          <p:cNvSpPr/>
          <p:nvPr/>
        </p:nvSpPr>
        <p:spPr>
          <a:xfrm>
            <a:off x="7013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SATURDAY</a:t>
            </a:r>
          </a:p>
        </p:txBody>
      </p:sp>
      <p:sp>
        <p:nvSpPr>
          <p:cNvPr id="86" name="Rectangle 85"/>
          <p:cNvSpPr/>
          <p:nvPr/>
        </p:nvSpPr>
        <p:spPr>
          <a:xfrm>
            <a:off x="70137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23 May</a:t>
            </a:r>
          </a:p>
        </p:txBody>
      </p:sp>
      <p:sp>
        <p:nvSpPr>
          <p:cNvPr id="87" name="Rectangle 86"/>
          <p:cNvSpPr/>
          <p:nvPr/>
        </p:nvSpPr>
        <p:spPr>
          <a:xfrm>
            <a:off x="8004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SUNDAY</a:t>
            </a:r>
          </a:p>
        </p:txBody>
      </p:sp>
      <p:sp>
        <p:nvSpPr>
          <p:cNvPr id="88" name="Rectangle 87"/>
          <p:cNvSpPr/>
          <p:nvPr/>
        </p:nvSpPr>
        <p:spPr>
          <a:xfrm>
            <a:off x="8004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24 May</a:t>
            </a:r>
          </a:p>
        </p:txBody>
      </p:sp>
      <p:sp>
        <p:nvSpPr>
          <p:cNvPr id="89" name="Rectangle 88"/>
          <p:cNvSpPr/>
          <p:nvPr/>
        </p:nvSpPr>
        <p:spPr>
          <a:xfrm>
            <a:off x="1598802" y="52707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A Co</a:t>
            </a:r>
          </a:p>
        </p:txBody>
      </p:sp>
      <p:sp>
        <p:nvSpPr>
          <p:cNvPr id="90" name="Rectangle 89"/>
          <p:cNvSpPr/>
          <p:nvPr/>
        </p:nvSpPr>
        <p:spPr>
          <a:xfrm>
            <a:off x="1598802" y="54993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B Co</a:t>
            </a:r>
          </a:p>
        </p:txBody>
      </p:sp>
      <p:sp>
        <p:nvSpPr>
          <p:cNvPr id="91" name="Rectangle 90"/>
          <p:cNvSpPr/>
          <p:nvPr/>
        </p:nvSpPr>
        <p:spPr>
          <a:xfrm>
            <a:off x="2046766" y="57383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2" name="Rectangle 91"/>
          <p:cNvSpPr/>
          <p:nvPr/>
        </p:nvSpPr>
        <p:spPr>
          <a:xfrm>
            <a:off x="3046601" y="57383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3" name="Rectangle 92"/>
          <p:cNvSpPr/>
          <p:nvPr/>
        </p:nvSpPr>
        <p:spPr>
          <a:xfrm>
            <a:off x="4037044" y="57383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4" name="Rectangle 93"/>
          <p:cNvSpPr/>
          <p:nvPr/>
        </p:nvSpPr>
        <p:spPr>
          <a:xfrm>
            <a:off x="5027666" y="57383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5" name="Rectangle 94"/>
          <p:cNvSpPr/>
          <p:nvPr/>
        </p:nvSpPr>
        <p:spPr>
          <a:xfrm>
            <a:off x="6018306" y="57383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6" name="Rectangle 95"/>
          <p:cNvSpPr/>
          <p:nvPr/>
        </p:nvSpPr>
        <p:spPr>
          <a:xfrm>
            <a:off x="1598802" y="57383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 Co</a:t>
            </a:r>
          </a:p>
        </p:txBody>
      </p:sp>
      <p:sp>
        <p:nvSpPr>
          <p:cNvPr id="97" name="Rectangle 96"/>
          <p:cNvSpPr/>
          <p:nvPr/>
        </p:nvSpPr>
        <p:spPr>
          <a:xfrm>
            <a:off x="2046766" y="59669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8" name="Rectangle 97"/>
          <p:cNvSpPr/>
          <p:nvPr/>
        </p:nvSpPr>
        <p:spPr>
          <a:xfrm>
            <a:off x="3046601" y="59669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9" name="Rectangle 98"/>
          <p:cNvSpPr/>
          <p:nvPr/>
        </p:nvSpPr>
        <p:spPr>
          <a:xfrm>
            <a:off x="4037044" y="59669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0" name="Rectangle 99"/>
          <p:cNvSpPr/>
          <p:nvPr/>
        </p:nvSpPr>
        <p:spPr>
          <a:xfrm>
            <a:off x="5027666" y="59669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1" name="Rectangle 100"/>
          <p:cNvSpPr/>
          <p:nvPr/>
        </p:nvSpPr>
        <p:spPr>
          <a:xfrm>
            <a:off x="6018306" y="59669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2" name="Rectangle 101"/>
          <p:cNvSpPr/>
          <p:nvPr/>
        </p:nvSpPr>
        <p:spPr>
          <a:xfrm>
            <a:off x="1598802" y="59669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G Co</a:t>
            </a:r>
          </a:p>
        </p:txBody>
      </p:sp>
      <p:sp>
        <p:nvSpPr>
          <p:cNvPr id="104" name="TextBox 103"/>
          <p:cNvSpPr txBox="1"/>
          <p:nvPr/>
        </p:nvSpPr>
        <p:spPr>
          <a:xfrm>
            <a:off x="231439" y="6208746"/>
            <a:ext cx="24881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Legend:  </a:t>
            </a:r>
            <a:r>
              <a:rPr lang="en-US" sz="800" b="1" dirty="0">
                <a:solidFill>
                  <a:srgbClr val="00B050"/>
                </a:solidFill>
                <a:latin typeface="Arial" panose="020B0604020202020204" pitchFamily="34" charset="0"/>
                <a:cs typeface="Arial" panose="020B0604020202020204" pitchFamily="34" charset="0"/>
              </a:rPr>
              <a:t>Added</a:t>
            </a:r>
            <a:r>
              <a:rPr lang="en-US" sz="800" b="1" dirty="0">
                <a:latin typeface="Arial" panose="020B0604020202020204" pitchFamily="34" charset="0"/>
                <a:cs typeface="Arial" panose="020B0604020202020204" pitchFamily="34" charset="0"/>
              </a:rPr>
              <a:t>  </a:t>
            </a:r>
            <a:r>
              <a:rPr lang="en-US" sz="800" b="1" strike="sngStrike" dirty="0">
                <a:solidFill>
                  <a:srgbClr val="FF0000"/>
                </a:solidFill>
                <a:latin typeface="Arial" panose="020B0604020202020204" pitchFamily="34" charset="0"/>
                <a:cs typeface="Arial" panose="020B0604020202020204" pitchFamily="34" charset="0"/>
              </a:rPr>
              <a:t>Removed</a:t>
            </a:r>
            <a:r>
              <a:rPr lang="en-US" sz="800" b="1" dirty="0">
                <a:latin typeface="Arial" panose="020B0604020202020204" pitchFamily="34" charset="0"/>
                <a:cs typeface="Arial" panose="020B0604020202020204" pitchFamily="34" charset="0"/>
              </a:rPr>
              <a:t>  </a:t>
            </a:r>
            <a:r>
              <a:rPr lang="en-US" sz="800" b="1" dirty="0">
                <a:solidFill>
                  <a:srgbClr val="0070C0"/>
                </a:solidFill>
                <a:latin typeface="Arial" panose="020B0604020202020204" pitchFamily="34" charset="0"/>
                <a:cs typeface="Arial" panose="020B0604020202020204" pitchFamily="34" charset="0"/>
              </a:rPr>
              <a:t>Changed  </a:t>
            </a:r>
            <a:r>
              <a:rPr lang="en-US" sz="800" b="1" dirty="0">
                <a:latin typeface="Arial" panose="020B0604020202020204" pitchFamily="34" charset="0"/>
                <a:cs typeface="Arial" panose="020B0604020202020204" pitchFamily="34" charset="0"/>
              </a:rPr>
              <a:t>Tentative</a:t>
            </a:r>
            <a:endParaRPr lang="en-US" sz="800" b="1" dirty="0">
              <a:solidFill>
                <a:srgbClr val="0070C0"/>
              </a:solidFill>
              <a:latin typeface="Arial" panose="020B0604020202020204" pitchFamily="34" charset="0"/>
              <a:cs typeface="Arial" panose="020B0604020202020204" pitchFamily="34" charset="0"/>
            </a:endParaRPr>
          </a:p>
        </p:txBody>
      </p:sp>
      <p:sp>
        <p:nvSpPr>
          <p:cNvPr id="105" name="Rectangle 104"/>
          <p:cNvSpPr/>
          <p:nvPr/>
        </p:nvSpPr>
        <p:spPr>
          <a:xfrm>
            <a:off x="2087535" y="6236734"/>
            <a:ext cx="541492" cy="16192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Rectangle 105"/>
          <p:cNvSpPr/>
          <p:nvPr/>
        </p:nvSpPr>
        <p:spPr>
          <a:xfrm>
            <a:off x="4582797" y="6243460"/>
            <a:ext cx="621792" cy="161925"/>
          </a:xfrm>
          <a:prstGeom prst="rect">
            <a:avLst/>
          </a:prstGeom>
          <a:solidFill>
            <a:srgbClr val="C00000"/>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RANGES</a:t>
            </a:r>
          </a:p>
        </p:txBody>
      </p:sp>
      <p:sp>
        <p:nvSpPr>
          <p:cNvPr id="107" name="Rectangle 106"/>
          <p:cNvSpPr/>
          <p:nvPr/>
        </p:nvSpPr>
        <p:spPr>
          <a:xfrm>
            <a:off x="221875" y="5035812"/>
            <a:ext cx="1381163" cy="11689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900" b="1" dirty="0">
                <a:solidFill>
                  <a:schemeClr val="tx1"/>
                </a:solidFill>
                <a:latin typeface="Arial" panose="020B0604020202020204" pitchFamily="34" charset="0"/>
                <a:cs typeface="Arial" panose="020B0604020202020204" pitchFamily="34" charset="0"/>
              </a:rPr>
              <a:t>CDR’s Priorities: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Vehicle, Weapon, and Equipment Services</a:t>
            </a:r>
            <a:endParaRPr lang="en-US" sz="8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Training and Operational Obligations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Organizational Inspection Program</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Deployment and Personnel Readiness</a:t>
            </a:r>
          </a:p>
        </p:txBody>
      </p:sp>
      <p:sp>
        <p:nvSpPr>
          <p:cNvPr id="109" name="Rectangle 108"/>
          <p:cNvSpPr/>
          <p:nvPr/>
        </p:nvSpPr>
        <p:spPr>
          <a:xfrm>
            <a:off x="2056553" y="52700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0" name="Rectangle 109"/>
          <p:cNvSpPr/>
          <p:nvPr/>
        </p:nvSpPr>
        <p:spPr>
          <a:xfrm>
            <a:off x="3047999" y="52700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1" name="Rectangle 110"/>
          <p:cNvSpPr/>
          <p:nvPr/>
        </p:nvSpPr>
        <p:spPr>
          <a:xfrm>
            <a:off x="4038442" y="52700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2" name="Rectangle 111"/>
          <p:cNvSpPr/>
          <p:nvPr/>
        </p:nvSpPr>
        <p:spPr>
          <a:xfrm>
            <a:off x="5029064" y="52700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3" name="Rectangle 112"/>
          <p:cNvSpPr/>
          <p:nvPr/>
        </p:nvSpPr>
        <p:spPr>
          <a:xfrm>
            <a:off x="6019704" y="52700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4" name="Rectangle 113"/>
          <p:cNvSpPr/>
          <p:nvPr/>
        </p:nvSpPr>
        <p:spPr>
          <a:xfrm>
            <a:off x="2056553" y="54986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5" name="Rectangle 114"/>
          <p:cNvSpPr/>
          <p:nvPr/>
        </p:nvSpPr>
        <p:spPr>
          <a:xfrm>
            <a:off x="3047999" y="54986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6" name="Rectangle 115"/>
          <p:cNvSpPr/>
          <p:nvPr/>
        </p:nvSpPr>
        <p:spPr>
          <a:xfrm>
            <a:off x="4038442" y="54986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7" name="Rectangle 116"/>
          <p:cNvSpPr/>
          <p:nvPr/>
        </p:nvSpPr>
        <p:spPr>
          <a:xfrm>
            <a:off x="5029064" y="54986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8" name="Rectangle 117"/>
          <p:cNvSpPr/>
          <p:nvPr/>
        </p:nvSpPr>
        <p:spPr>
          <a:xfrm>
            <a:off x="6019704" y="54986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9" name="Rectangle 118"/>
          <p:cNvSpPr/>
          <p:nvPr/>
        </p:nvSpPr>
        <p:spPr>
          <a:xfrm>
            <a:off x="2057951" y="5036511"/>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0" name="Rectangle 119"/>
          <p:cNvSpPr/>
          <p:nvPr/>
        </p:nvSpPr>
        <p:spPr>
          <a:xfrm>
            <a:off x="3049397" y="5036511"/>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1" name="Rectangle 120"/>
          <p:cNvSpPr/>
          <p:nvPr/>
        </p:nvSpPr>
        <p:spPr>
          <a:xfrm>
            <a:off x="4039840" y="5036511"/>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2" name="Rectangle 121"/>
          <p:cNvSpPr/>
          <p:nvPr/>
        </p:nvSpPr>
        <p:spPr>
          <a:xfrm>
            <a:off x="5030462" y="5036511"/>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3" name="Rectangle 122"/>
          <p:cNvSpPr/>
          <p:nvPr/>
        </p:nvSpPr>
        <p:spPr>
          <a:xfrm>
            <a:off x="6021102" y="5036511"/>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4" name="Rectangle 123"/>
          <p:cNvSpPr/>
          <p:nvPr/>
        </p:nvSpPr>
        <p:spPr>
          <a:xfrm>
            <a:off x="7011662" y="5037909"/>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5" name="Rectangle 124"/>
          <p:cNvSpPr/>
          <p:nvPr/>
        </p:nvSpPr>
        <p:spPr>
          <a:xfrm>
            <a:off x="7993913" y="5037909"/>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6" name="Rectangle 125"/>
          <p:cNvSpPr/>
          <p:nvPr/>
        </p:nvSpPr>
        <p:spPr>
          <a:xfrm>
            <a:off x="7010264" y="52714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7" name="Rectangle 126"/>
          <p:cNvSpPr/>
          <p:nvPr/>
        </p:nvSpPr>
        <p:spPr>
          <a:xfrm>
            <a:off x="7010264" y="55000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8" name="Rectangle 127"/>
          <p:cNvSpPr/>
          <p:nvPr/>
        </p:nvSpPr>
        <p:spPr>
          <a:xfrm>
            <a:off x="8000904" y="52714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9" name="Rectangle 128"/>
          <p:cNvSpPr/>
          <p:nvPr/>
        </p:nvSpPr>
        <p:spPr>
          <a:xfrm>
            <a:off x="8000904" y="55000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0" name="Rectangle 129"/>
          <p:cNvSpPr/>
          <p:nvPr/>
        </p:nvSpPr>
        <p:spPr>
          <a:xfrm>
            <a:off x="7011663" y="5742584"/>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1" name="Rectangle 130"/>
          <p:cNvSpPr/>
          <p:nvPr/>
        </p:nvSpPr>
        <p:spPr>
          <a:xfrm>
            <a:off x="7011663" y="5971184"/>
            <a:ext cx="99073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2" name="Rectangle 131"/>
          <p:cNvSpPr/>
          <p:nvPr/>
        </p:nvSpPr>
        <p:spPr>
          <a:xfrm>
            <a:off x="7993914" y="5742584"/>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3" name="Rectangle 132"/>
          <p:cNvSpPr/>
          <p:nvPr/>
        </p:nvSpPr>
        <p:spPr>
          <a:xfrm>
            <a:off x="7993914" y="5971184"/>
            <a:ext cx="99069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41" name="Rectangle 140"/>
          <p:cNvSpPr/>
          <p:nvPr/>
        </p:nvSpPr>
        <p:spPr>
          <a:xfrm>
            <a:off x="2046766" y="994775"/>
            <a:ext cx="6931152" cy="136164"/>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bg1"/>
                </a:solidFill>
                <a:latin typeface="Arial" panose="020B0604020202020204" pitchFamily="34" charset="0"/>
                <a:cs typeface="Arial" panose="020B0604020202020204" pitchFamily="34" charset="0"/>
              </a:rPr>
              <a:t>COVID – 19 Response </a:t>
            </a:r>
          </a:p>
        </p:txBody>
      </p:sp>
      <p:sp>
        <p:nvSpPr>
          <p:cNvPr id="172" name="Rectangle 171"/>
          <p:cNvSpPr/>
          <p:nvPr/>
        </p:nvSpPr>
        <p:spPr>
          <a:xfrm>
            <a:off x="2071192" y="2387628"/>
            <a:ext cx="6906725" cy="154430"/>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bg1"/>
                </a:solidFill>
                <a:latin typeface="Arial" panose="020B0604020202020204" pitchFamily="34" charset="0"/>
                <a:cs typeface="Arial" panose="020B0604020202020204" pitchFamily="34" charset="0"/>
              </a:rPr>
              <a:t>COVID – 19 Response </a:t>
            </a:r>
          </a:p>
        </p:txBody>
      </p:sp>
      <p:sp>
        <p:nvSpPr>
          <p:cNvPr id="179" name="Rectangle 178"/>
          <p:cNvSpPr/>
          <p:nvPr/>
        </p:nvSpPr>
        <p:spPr>
          <a:xfrm>
            <a:off x="3053035" y="2521751"/>
            <a:ext cx="976753" cy="304566"/>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Training Meeting</a:t>
            </a:r>
          </a:p>
        </p:txBody>
      </p:sp>
      <p:sp>
        <p:nvSpPr>
          <p:cNvPr id="180" name="Rectangle 179"/>
          <p:cNvSpPr/>
          <p:nvPr/>
        </p:nvSpPr>
        <p:spPr>
          <a:xfrm>
            <a:off x="2061686" y="2514938"/>
            <a:ext cx="976753" cy="304566"/>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Sync</a:t>
            </a:r>
          </a:p>
        </p:txBody>
      </p:sp>
      <p:sp>
        <p:nvSpPr>
          <p:cNvPr id="186" name="Rectangle 185"/>
          <p:cNvSpPr/>
          <p:nvPr/>
        </p:nvSpPr>
        <p:spPr>
          <a:xfrm>
            <a:off x="3753279" y="6234593"/>
            <a:ext cx="789292" cy="173885"/>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meeting</a:t>
            </a:r>
          </a:p>
        </p:txBody>
      </p:sp>
      <p:sp>
        <p:nvSpPr>
          <p:cNvPr id="187" name="Rectangle 186"/>
          <p:cNvSpPr/>
          <p:nvPr/>
        </p:nvSpPr>
        <p:spPr>
          <a:xfrm>
            <a:off x="2860953" y="6234593"/>
            <a:ext cx="753757" cy="175725"/>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BN Meeting</a:t>
            </a:r>
          </a:p>
        </p:txBody>
      </p:sp>
      <p:sp>
        <p:nvSpPr>
          <p:cNvPr id="108" name="Rectangle 107"/>
          <p:cNvSpPr/>
          <p:nvPr/>
        </p:nvSpPr>
        <p:spPr>
          <a:xfrm>
            <a:off x="5330415" y="6243460"/>
            <a:ext cx="753757" cy="17572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Training</a:t>
            </a:r>
          </a:p>
        </p:txBody>
      </p:sp>
      <p:sp>
        <p:nvSpPr>
          <p:cNvPr id="134" name="Rectangle 133"/>
          <p:cNvSpPr/>
          <p:nvPr/>
        </p:nvSpPr>
        <p:spPr>
          <a:xfrm>
            <a:off x="6209947" y="6243459"/>
            <a:ext cx="753757" cy="175725"/>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Training</a:t>
            </a:r>
          </a:p>
        </p:txBody>
      </p:sp>
      <p:sp>
        <p:nvSpPr>
          <p:cNvPr id="135" name="Rectangle 134"/>
          <p:cNvSpPr/>
          <p:nvPr/>
        </p:nvSpPr>
        <p:spPr>
          <a:xfrm>
            <a:off x="7046120" y="6230958"/>
            <a:ext cx="753757" cy="215444"/>
          </a:xfrm>
          <a:prstGeom prst="rect">
            <a:avLst/>
          </a:prstGeom>
          <a:solidFill>
            <a:schemeClr val="accent6">
              <a:lumMod val="50000"/>
            </a:schemeClr>
          </a:solidFill>
          <a:ln>
            <a:solidFill>
              <a:schemeClr val="tx1"/>
            </a:solidFill>
          </a:ln>
        </p:spPr>
        <p:txBody>
          <a:bodyPr wrap="square">
            <a:spAutoFit/>
          </a:bodyPr>
          <a:lstStyle/>
          <a:p>
            <a:pPr algn="ctr"/>
            <a:r>
              <a:rPr lang="en-US" sz="800" dirty="0">
                <a:solidFill>
                  <a:schemeClr val="bg1"/>
                </a:solidFill>
                <a:latin typeface="Arial" panose="020B0604020202020204" pitchFamily="34" charset="0"/>
                <a:cs typeface="Arial" panose="020B0604020202020204" pitchFamily="34" charset="0"/>
              </a:rPr>
              <a:t>Services</a:t>
            </a:r>
          </a:p>
        </p:txBody>
      </p:sp>
      <p:sp>
        <p:nvSpPr>
          <p:cNvPr id="139" name="Rectangle 138"/>
          <p:cNvSpPr/>
          <p:nvPr/>
        </p:nvSpPr>
        <p:spPr>
          <a:xfrm>
            <a:off x="4037775" y="2519175"/>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TRSM</a:t>
            </a:r>
          </a:p>
        </p:txBody>
      </p:sp>
      <p:sp>
        <p:nvSpPr>
          <p:cNvPr id="140" name="Rectangle 139"/>
          <p:cNvSpPr/>
          <p:nvPr/>
        </p:nvSpPr>
        <p:spPr>
          <a:xfrm>
            <a:off x="4037775" y="2824420"/>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SoTW due to BN</a:t>
            </a:r>
          </a:p>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Able</a:t>
            </a:r>
          </a:p>
        </p:txBody>
      </p:sp>
      <p:sp>
        <p:nvSpPr>
          <p:cNvPr id="142" name="Rectangle 141"/>
          <p:cNvSpPr/>
          <p:nvPr/>
        </p:nvSpPr>
        <p:spPr>
          <a:xfrm>
            <a:off x="2061686" y="2829467"/>
            <a:ext cx="976753" cy="304566"/>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Command Maint.</a:t>
            </a:r>
          </a:p>
        </p:txBody>
      </p:sp>
      <p:sp>
        <p:nvSpPr>
          <p:cNvPr id="144" name="Rectangle 143"/>
          <p:cNvSpPr/>
          <p:nvPr/>
        </p:nvSpPr>
        <p:spPr>
          <a:xfrm>
            <a:off x="5037503" y="4094508"/>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SITREP due to BDE</a:t>
            </a:r>
          </a:p>
        </p:txBody>
      </p:sp>
      <p:sp>
        <p:nvSpPr>
          <p:cNvPr id="145" name="Rectangle 144"/>
          <p:cNvSpPr/>
          <p:nvPr/>
        </p:nvSpPr>
        <p:spPr>
          <a:xfrm>
            <a:off x="5037503" y="3127941"/>
            <a:ext cx="975798"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 Range ( Cobra)</a:t>
            </a:r>
          </a:p>
        </p:txBody>
      </p:sp>
      <p:sp>
        <p:nvSpPr>
          <p:cNvPr id="146" name="Rectangle 145"/>
          <p:cNvSpPr/>
          <p:nvPr/>
        </p:nvSpPr>
        <p:spPr>
          <a:xfrm>
            <a:off x="3053035" y="2825924"/>
            <a:ext cx="982468"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 Range ( Able)</a:t>
            </a:r>
          </a:p>
        </p:txBody>
      </p:sp>
      <p:sp>
        <p:nvSpPr>
          <p:cNvPr id="147" name="Rectangle 146"/>
          <p:cNvSpPr/>
          <p:nvPr/>
        </p:nvSpPr>
        <p:spPr>
          <a:xfrm>
            <a:off x="2061686" y="3143996"/>
            <a:ext cx="984144"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 Range </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(Highlander)</a:t>
            </a:r>
          </a:p>
        </p:txBody>
      </p:sp>
      <p:sp>
        <p:nvSpPr>
          <p:cNvPr id="148" name="Rectangle 147"/>
          <p:cNvSpPr/>
          <p:nvPr/>
        </p:nvSpPr>
        <p:spPr>
          <a:xfrm>
            <a:off x="5037503" y="3451919"/>
            <a:ext cx="1945787"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MG Range ( Highlander)</a:t>
            </a:r>
          </a:p>
        </p:txBody>
      </p:sp>
      <p:sp>
        <p:nvSpPr>
          <p:cNvPr id="149" name="Rectangle 148"/>
          <p:cNvSpPr/>
          <p:nvPr/>
        </p:nvSpPr>
        <p:spPr>
          <a:xfrm>
            <a:off x="6027972" y="1131477"/>
            <a:ext cx="990614" cy="124281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150" name="Rectangle 149"/>
          <p:cNvSpPr/>
          <p:nvPr/>
        </p:nvSpPr>
        <p:spPr>
          <a:xfrm>
            <a:off x="6018306" y="1150977"/>
            <a:ext cx="2959611" cy="309718"/>
          </a:xfrm>
          <a:prstGeom prst="rect">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b="1" dirty="0">
                <a:solidFill>
                  <a:schemeClr val="bg1"/>
                </a:solidFill>
                <a:latin typeface="Arial" panose="020B0604020202020204" pitchFamily="34" charset="0"/>
                <a:cs typeface="Arial" panose="020B0604020202020204" pitchFamily="34" charset="0"/>
              </a:rPr>
              <a:t>DONSA </a:t>
            </a:r>
          </a:p>
          <a:p>
            <a:pPr algn="ctr" fontAlgn="base">
              <a:spcBef>
                <a:spcPct val="0"/>
              </a:spcBef>
              <a:spcAft>
                <a:spcPct val="0"/>
              </a:spcAft>
            </a:pPr>
            <a:r>
              <a:rPr lang="en-US" sz="800" b="1" dirty="0">
                <a:solidFill>
                  <a:schemeClr val="bg1"/>
                </a:solidFill>
                <a:latin typeface="Arial" panose="020B0604020202020204" pitchFamily="34" charset="0"/>
                <a:cs typeface="Arial" panose="020B0604020202020204" pitchFamily="34" charset="0"/>
              </a:rPr>
              <a:t>Memorial Day</a:t>
            </a:r>
          </a:p>
        </p:txBody>
      </p:sp>
      <p:sp>
        <p:nvSpPr>
          <p:cNvPr id="152" name="Rectangle 151"/>
          <p:cNvSpPr/>
          <p:nvPr/>
        </p:nvSpPr>
        <p:spPr>
          <a:xfrm>
            <a:off x="5040408" y="5051140"/>
            <a:ext cx="1945787" cy="207091"/>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MG Range </a:t>
            </a:r>
          </a:p>
        </p:txBody>
      </p:sp>
      <p:sp>
        <p:nvSpPr>
          <p:cNvPr id="153" name="Rectangle 152"/>
          <p:cNvSpPr/>
          <p:nvPr/>
        </p:nvSpPr>
        <p:spPr>
          <a:xfrm>
            <a:off x="5028875" y="5710708"/>
            <a:ext cx="974582" cy="24467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 Range </a:t>
            </a:r>
          </a:p>
        </p:txBody>
      </p:sp>
      <p:sp>
        <p:nvSpPr>
          <p:cNvPr id="154" name="Rectangle 153"/>
          <p:cNvSpPr/>
          <p:nvPr/>
        </p:nvSpPr>
        <p:spPr>
          <a:xfrm>
            <a:off x="3053917" y="5275876"/>
            <a:ext cx="969433" cy="21685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 Range</a:t>
            </a:r>
          </a:p>
        </p:txBody>
      </p:sp>
      <p:sp>
        <p:nvSpPr>
          <p:cNvPr id="155" name="Rectangle 154"/>
          <p:cNvSpPr/>
          <p:nvPr/>
        </p:nvSpPr>
        <p:spPr>
          <a:xfrm>
            <a:off x="2066916" y="5042431"/>
            <a:ext cx="984144" cy="23714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 Range </a:t>
            </a:r>
          </a:p>
        </p:txBody>
      </p:sp>
      <p:sp>
        <p:nvSpPr>
          <p:cNvPr id="156" name="Rectangle 155"/>
          <p:cNvSpPr/>
          <p:nvPr/>
        </p:nvSpPr>
        <p:spPr>
          <a:xfrm>
            <a:off x="2061686" y="4103040"/>
            <a:ext cx="990920" cy="311593"/>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G Co COR</a:t>
            </a:r>
          </a:p>
        </p:txBody>
      </p:sp>
      <p:sp>
        <p:nvSpPr>
          <p:cNvPr id="157" name="Rectangle 156"/>
          <p:cNvSpPr/>
          <p:nvPr/>
        </p:nvSpPr>
        <p:spPr>
          <a:xfrm>
            <a:off x="3053606" y="1144274"/>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Land Conference</a:t>
            </a:r>
          </a:p>
        </p:txBody>
      </p:sp>
      <p:sp>
        <p:nvSpPr>
          <p:cNvPr id="136" name="Rectangle 135"/>
          <p:cNvSpPr/>
          <p:nvPr/>
        </p:nvSpPr>
        <p:spPr>
          <a:xfrm>
            <a:off x="4037043" y="5497958"/>
            <a:ext cx="969433" cy="21685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 Range</a:t>
            </a:r>
          </a:p>
        </p:txBody>
      </p:sp>
      <p:sp>
        <p:nvSpPr>
          <p:cNvPr id="138" name="Rectangle 137"/>
          <p:cNvSpPr/>
          <p:nvPr/>
        </p:nvSpPr>
        <p:spPr>
          <a:xfrm>
            <a:off x="4059412" y="3142201"/>
            <a:ext cx="970417"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 Range ( Black Knights)</a:t>
            </a:r>
          </a:p>
        </p:txBody>
      </p:sp>
      <p:sp>
        <p:nvSpPr>
          <p:cNvPr id="137" name="Rectangle 136"/>
          <p:cNvSpPr/>
          <p:nvPr/>
        </p:nvSpPr>
        <p:spPr>
          <a:xfrm>
            <a:off x="2068738" y="1140262"/>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Stay at home order rescinded </a:t>
            </a:r>
          </a:p>
        </p:txBody>
      </p:sp>
      <p:sp>
        <p:nvSpPr>
          <p:cNvPr id="143" name="Rectangle 142"/>
          <p:cNvSpPr/>
          <p:nvPr/>
        </p:nvSpPr>
        <p:spPr>
          <a:xfrm>
            <a:off x="5037503" y="2833906"/>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HHC LPD (Fires)</a:t>
            </a:r>
          </a:p>
        </p:txBody>
      </p:sp>
      <p:sp>
        <p:nvSpPr>
          <p:cNvPr id="158" name="Rectangle 157"/>
          <p:cNvSpPr/>
          <p:nvPr/>
        </p:nvSpPr>
        <p:spPr>
          <a:xfrm>
            <a:off x="5037503" y="2521268"/>
            <a:ext cx="975798"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STAFFEX </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MA</a:t>
            </a:r>
          </a:p>
        </p:txBody>
      </p:sp>
      <p:sp>
        <p:nvSpPr>
          <p:cNvPr id="159" name="Rectangle 158"/>
          <p:cNvSpPr/>
          <p:nvPr/>
        </p:nvSpPr>
        <p:spPr>
          <a:xfrm>
            <a:off x="3053606" y="1449683"/>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OPS Sync</a:t>
            </a:r>
          </a:p>
        </p:txBody>
      </p:sp>
      <p:sp>
        <p:nvSpPr>
          <p:cNvPr id="160" name="Rectangle 159"/>
          <p:cNvSpPr/>
          <p:nvPr/>
        </p:nvSpPr>
        <p:spPr>
          <a:xfrm>
            <a:off x="4039091" y="1148780"/>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CUA</a:t>
            </a:r>
          </a:p>
        </p:txBody>
      </p:sp>
      <p:sp>
        <p:nvSpPr>
          <p:cNvPr id="161" name="Rectangle 160"/>
          <p:cNvSpPr/>
          <p:nvPr/>
        </p:nvSpPr>
        <p:spPr>
          <a:xfrm>
            <a:off x="5037503" y="3770424"/>
            <a:ext cx="975798"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Sensing Session</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PV2-SPC - 2 per CO</a:t>
            </a:r>
          </a:p>
        </p:txBody>
      </p:sp>
      <p:sp>
        <p:nvSpPr>
          <p:cNvPr id="162" name="Rectangle 161"/>
          <p:cNvSpPr/>
          <p:nvPr/>
        </p:nvSpPr>
        <p:spPr>
          <a:xfrm>
            <a:off x="2061686" y="3463677"/>
            <a:ext cx="998528"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Sensing Session</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LTs - 2 per CO</a:t>
            </a:r>
          </a:p>
        </p:txBody>
      </p:sp>
      <p:sp>
        <p:nvSpPr>
          <p:cNvPr id="163" name="Rectangle 162"/>
          <p:cNvSpPr/>
          <p:nvPr/>
        </p:nvSpPr>
        <p:spPr>
          <a:xfrm>
            <a:off x="4038068" y="1447850"/>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Plans Update</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PTDO</a:t>
            </a:r>
          </a:p>
        </p:txBody>
      </p:sp>
      <p:sp>
        <p:nvSpPr>
          <p:cNvPr id="164" name="Rectangle 163"/>
          <p:cNvSpPr/>
          <p:nvPr/>
        </p:nvSpPr>
        <p:spPr>
          <a:xfrm>
            <a:off x="2061686" y="3783358"/>
            <a:ext cx="998528"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STAFFEX Conditions Check</a:t>
            </a:r>
          </a:p>
        </p:txBody>
      </p:sp>
      <p:sp>
        <p:nvSpPr>
          <p:cNvPr id="165" name="Rectangle 164"/>
          <p:cNvSpPr/>
          <p:nvPr/>
        </p:nvSpPr>
        <p:spPr>
          <a:xfrm>
            <a:off x="2070722" y="4416631"/>
            <a:ext cx="2956944"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STAFFEX </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Gather the Tools</a:t>
            </a:r>
          </a:p>
        </p:txBody>
      </p:sp>
      <p:sp>
        <p:nvSpPr>
          <p:cNvPr id="151" name="Rectangle 150"/>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18MAY20</a:t>
            </a:r>
          </a:p>
        </p:txBody>
      </p:sp>
      <p:sp>
        <p:nvSpPr>
          <p:cNvPr id="166" name="Rectangle 165"/>
          <p:cNvSpPr/>
          <p:nvPr/>
        </p:nvSpPr>
        <p:spPr>
          <a:xfrm>
            <a:off x="5047279" y="4402965"/>
            <a:ext cx="967762" cy="306271"/>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Training Meeting Slides Due</a:t>
            </a:r>
          </a:p>
        </p:txBody>
      </p:sp>
      <p:sp>
        <p:nvSpPr>
          <p:cNvPr id="167" name="Rectangle 166"/>
          <p:cNvSpPr/>
          <p:nvPr/>
        </p:nvSpPr>
        <p:spPr>
          <a:xfrm>
            <a:off x="5027802" y="5722675"/>
            <a:ext cx="974582" cy="24467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M4/MMG Range </a:t>
            </a:r>
          </a:p>
        </p:txBody>
      </p:sp>
      <p:sp>
        <p:nvSpPr>
          <p:cNvPr id="168" name="Rectangle 167"/>
          <p:cNvSpPr/>
          <p:nvPr/>
        </p:nvSpPr>
        <p:spPr>
          <a:xfrm>
            <a:off x="6010053" y="5742133"/>
            <a:ext cx="974582" cy="24467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MMG Range </a:t>
            </a:r>
          </a:p>
        </p:txBody>
      </p:sp>
      <p:sp>
        <p:nvSpPr>
          <p:cNvPr id="169" name="Rectangle 168"/>
          <p:cNvSpPr/>
          <p:nvPr/>
        </p:nvSpPr>
        <p:spPr>
          <a:xfrm>
            <a:off x="2059849" y="5956676"/>
            <a:ext cx="6918068" cy="239277"/>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STBY Fuel Retail</a:t>
            </a:r>
          </a:p>
        </p:txBody>
      </p:sp>
    </p:spTree>
    <p:extLst>
      <p:ext uri="{BB962C8B-B14F-4D97-AF65-F5344CB8AC3E}">
        <p14:creationId xmlns:p14="http://schemas.microsoft.com/office/powerpoint/2010/main" val="266185461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294967295"/>
          </p:nvPr>
        </p:nvSpPr>
        <p:spPr>
          <a:xfrm>
            <a:off x="8727739" y="6116414"/>
            <a:ext cx="419100" cy="298254"/>
          </a:xfrm>
          <a:prstGeom prst="rect">
            <a:avLst/>
          </a:prstGeom>
        </p:spPr>
        <p:txBody>
          <a:bodyPr/>
          <a:lstStyle/>
          <a:p>
            <a:pPr>
              <a:defRPr/>
            </a:pPr>
            <a:fld id="{EC01E3E4-D9EA-42C2-A2DC-8B1FC8B681FB}" type="slidenum">
              <a:rPr lang="en-US" sz="1100" smtClean="0">
                <a:solidFill>
                  <a:schemeClr val="bg1"/>
                </a:solidFill>
              </a:rPr>
              <a:pPr>
                <a:defRPr/>
              </a:pPr>
              <a:t>14</a:t>
            </a:fld>
            <a:endParaRPr lang="en-US" sz="1100" dirty="0">
              <a:solidFill>
                <a:schemeClr val="bg1"/>
              </a:solidFill>
            </a:endParaRPr>
          </a:p>
        </p:txBody>
      </p:sp>
      <p:sp>
        <p:nvSpPr>
          <p:cNvPr id="5" name="Text Box 3"/>
          <p:cNvSpPr txBox="1">
            <a:spLocks noChangeArrowheads="1"/>
          </p:cNvSpPr>
          <p:nvPr/>
        </p:nvSpPr>
        <p:spPr bwMode="auto">
          <a:xfrm>
            <a:off x="1143000" y="107241"/>
            <a:ext cx="6858000" cy="415498"/>
          </a:xfrm>
          <a:prstGeom prst="rect">
            <a:avLst/>
          </a:prstGeom>
          <a:noFill/>
          <a:ln w="9525">
            <a:noFill/>
            <a:miter lim="800000"/>
            <a:headEnd/>
            <a:tailEnd/>
          </a:ln>
          <a:effectLst/>
        </p:spPr>
        <p:txBody>
          <a:bodyPr>
            <a:spAutoFit/>
          </a:bodyPr>
          <a:lstStyle/>
          <a:p>
            <a:pPr algn="ctr" defTabSz="342900"/>
            <a:r>
              <a:rPr lang="en-US" sz="2100" b="1" dirty="0">
                <a:solidFill>
                  <a:prstClr val="black"/>
                </a:solidFill>
                <a:cs typeface="Arial" panose="020B0604020202020204" pitchFamily="34" charset="0"/>
              </a:rPr>
              <a:t>T+1 (TW 35)</a:t>
            </a:r>
          </a:p>
        </p:txBody>
      </p:sp>
      <p:sp>
        <p:nvSpPr>
          <p:cNvPr id="57" name="Rectangle 56"/>
          <p:cNvSpPr/>
          <p:nvPr/>
        </p:nvSpPr>
        <p:spPr>
          <a:xfrm>
            <a:off x="2060753" y="996816"/>
            <a:ext cx="990599" cy="1380744"/>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58" name="Rectangle 57"/>
          <p:cNvSpPr/>
          <p:nvPr/>
        </p:nvSpPr>
        <p:spPr>
          <a:xfrm>
            <a:off x="3051353" y="996816"/>
            <a:ext cx="990597"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59" name="Rectangle 58"/>
          <p:cNvSpPr/>
          <p:nvPr/>
        </p:nvSpPr>
        <p:spPr>
          <a:xfrm>
            <a:off x="4041938" y="996816"/>
            <a:ext cx="990616"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5032540" y="996816"/>
            <a:ext cx="990614"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600" i="1" dirty="0">
              <a:solidFill>
                <a:schemeClr val="tx1"/>
              </a:solidFill>
              <a:latin typeface="Arial" panose="020B0604020202020204" pitchFamily="34" charset="0"/>
              <a:cs typeface="Arial" panose="020B0604020202020204" pitchFamily="34" charset="0"/>
            </a:endParaRPr>
          </a:p>
        </p:txBody>
      </p:sp>
      <p:sp>
        <p:nvSpPr>
          <p:cNvPr id="62" name="Rectangle 61"/>
          <p:cNvSpPr/>
          <p:nvPr/>
        </p:nvSpPr>
        <p:spPr>
          <a:xfrm>
            <a:off x="7013749" y="996816"/>
            <a:ext cx="990605" cy="1385508"/>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3" name="Rectangle 62"/>
          <p:cNvSpPr/>
          <p:nvPr/>
        </p:nvSpPr>
        <p:spPr>
          <a:xfrm>
            <a:off x="8004353" y="996816"/>
            <a:ext cx="990601" cy="1371600"/>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4" name="Rectangle 63"/>
          <p:cNvSpPr/>
          <p:nvPr/>
        </p:nvSpPr>
        <p:spPr>
          <a:xfrm>
            <a:off x="2060754" y="2368416"/>
            <a:ext cx="990578" cy="2666864"/>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5" name="Rectangle 64"/>
          <p:cNvSpPr/>
          <p:nvPr/>
        </p:nvSpPr>
        <p:spPr>
          <a:xfrm>
            <a:off x="3071841" y="2370200"/>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6" name="Rectangle 65"/>
          <p:cNvSpPr/>
          <p:nvPr/>
        </p:nvSpPr>
        <p:spPr>
          <a:xfrm>
            <a:off x="4041936" y="2368416"/>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8" name="Rectangle 67"/>
          <p:cNvSpPr/>
          <p:nvPr/>
        </p:nvSpPr>
        <p:spPr>
          <a:xfrm>
            <a:off x="6023138" y="2384423"/>
            <a:ext cx="990616" cy="267000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9" name="Rectangle 68"/>
          <p:cNvSpPr/>
          <p:nvPr/>
        </p:nvSpPr>
        <p:spPr>
          <a:xfrm>
            <a:off x="7013748" y="2368416"/>
            <a:ext cx="990606" cy="2663535"/>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0" name="Rectangle 69"/>
          <p:cNvSpPr/>
          <p:nvPr/>
        </p:nvSpPr>
        <p:spPr>
          <a:xfrm>
            <a:off x="8004352" y="2368416"/>
            <a:ext cx="990602" cy="2670002"/>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1" name="Rectangle 70"/>
          <p:cNvSpPr/>
          <p:nvPr/>
        </p:nvSpPr>
        <p:spPr>
          <a:xfrm>
            <a:off x="2060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MONDAY</a:t>
            </a:r>
          </a:p>
        </p:txBody>
      </p:sp>
      <p:sp>
        <p:nvSpPr>
          <p:cNvPr id="72" name="Rectangle 71"/>
          <p:cNvSpPr/>
          <p:nvPr/>
        </p:nvSpPr>
        <p:spPr>
          <a:xfrm>
            <a:off x="2060754" y="6920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25 May </a:t>
            </a:r>
          </a:p>
        </p:txBody>
      </p:sp>
      <p:sp>
        <p:nvSpPr>
          <p:cNvPr id="73" name="Rectangle 72"/>
          <p:cNvSpPr/>
          <p:nvPr/>
        </p:nvSpPr>
        <p:spPr>
          <a:xfrm>
            <a:off x="1603554" y="996816"/>
            <a:ext cx="457200" cy="13716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BDE</a:t>
            </a:r>
          </a:p>
        </p:txBody>
      </p:sp>
      <p:sp>
        <p:nvSpPr>
          <p:cNvPr id="74" name="Rectangle 73"/>
          <p:cNvSpPr/>
          <p:nvPr/>
        </p:nvSpPr>
        <p:spPr>
          <a:xfrm>
            <a:off x="1603554" y="2368417"/>
            <a:ext cx="457200" cy="267000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BN</a:t>
            </a:r>
          </a:p>
        </p:txBody>
      </p:sp>
      <p:sp>
        <p:nvSpPr>
          <p:cNvPr id="75" name="Rectangle 74"/>
          <p:cNvSpPr/>
          <p:nvPr/>
        </p:nvSpPr>
        <p:spPr>
          <a:xfrm>
            <a:off x="1598802" y="5033372"/>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HHC</a:t>
            </a:r>
          </a:p>
        </p:txBody>
      </p:sp>
      <p:sp>
        <p:nvSpPr>
          <p:cNvPr id="76" name="Rectangle 75"/>
          <p:cNvSpPr/>
          <p:nvPr/>
        </p:nvSpPr>
        <p:spPr>
          <a:xfrm>
            <a:off x="221409" y="990628"/>
            <a:ext cx="1380744" cy="403846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u="sng" dirty="0">
                <a:solidFill>
                  <a:schemeClr val="tx1"/>
                </a:solidFill>
                <a:latin typeface="Arial" panose="020B0604020202020204" pitchFamily="34" charset="0"/>
                <a:cs typeface="Arial" panose="020B0604020202020204" pitchFamily="34" charset="0"/>
              </a:rPr>
              <a:t>Notes</a:t>
            </a:r>
            <a:r>
              <a:rPr lang="en-US" sz="800" b="1" dirty="0">
                <a:solidFill>
                  <a:schemeClr val="tx1"/>
                </a:solidFill>
                <a:latin typeface="Arial" panose="020B0604020202020204" pitchFamily="34" charset="0"/>
                <a:cs typeface="Arial" panose="020B0604020202020204" pitchFamily="34" charset="0"/>
              </a:rPr>
              <a:t>:</a:t>
            </a:r>
          </a:p>
          <a:p>
            <a:r>
              <a:rPr lang="en-US" sz="800" b="1" dirty="0">
                <a:solidFill>
                  <a:schemeClr val="tx1"/>
                </a:solidFill>
                <a:latin typeface="Arial" panose="020B0604020202020204" pitchFamily="34" charset="0"/>
                <a:cs typeface="Arial" panose="020B0604020202020204" pitchFamily="34" charset="0"/>
              </a:rPr>
              <a:t>Week 4/4 of Battle Rhythm </a:t>
            </a:r>
          </a:p>
          <a:p>
            <a:endParaRPr lang="en-US" sz="800" b="1"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a:p>
            <a:r>
              <a:rPr lang="en-US" sz="800" b="1" u="sng" dirty="0">
                <a:solidFill>
                  <a:schemeClr val="tx1"/>
                </a:solidFill>
                <a:latin typeface="Arial" panose="020B0604020202020204" pitchFamily="34" charset="0"/>
                <a:cs typeface="Arial" panose="020B0604020202020204" pitchFamily="34" charset="0"/>
              </a:rPr>
              <a:t>Focus Areas within the Commander’s Priorities</a:t>
            </a:r>
            <a:r>
              <a:rPr lang="en-US" sz="800" b="1" dirty="0">
                <a:solidFill>
                  <a:schemeClr val="tx1"/>
                </a:solidFill>
                <a:latin typeface="Arial" panose="020B0604020202020204" pitchFamily="34" charset="0"/>
                <a:cs typeface="Arial" panose="020B0604020202020204" pitchFamily="34" charset="0"/>
              </a:rPr>
              <a:t>:</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Command Maintenance Focus (Week 4):</a:t>
            </a:r>
          </a:p>
          <a:p>
            <a:r>
              <a:rPr lang="en-US" sz="800" dirty="0">
                <a:solidFill>
                  <a:schemeClr val="tx1"/>
                </a:solidFill>
                <a:latin typeface="Arial" panose="020B0604020202020204" pitchFamily="34" charset="0"/>
                <a:cs typeface="Arial" panose="020B0604020202020204" pitchFamily="34" charset="0"/>
              </a:rPr>
              <a:t>-Tentage / Containers / Deployment Equipment</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BN Training Focus:</a:t>
            </a:r>
          </a:p>
          <a:p>
            <a:r>
              <a:rPr lang="en-US" sz="800" b="1" dirty="0">
                <a:solidFill>
                  <a:schemeClr val="tx1"/>
                </a:solidFill>
                <a:latin typeface="Arial" panose="020B0604020202020204" pitchFamily="34" charset="0"/>
                <a:cs typeface="Arial" panose="020B0604020202020204" pitchFamily="34" charset="0"/>
              </a:rPr>
              <a:t>-Staffex</a:t>
            </a:r>
          </a:p>
          <a:p>
            <a:r>
              <a:rPr lang="en-US" sz="800" dirty="0">
                <a:solidFill>
                  <a:schemeClr val="tx1"/>
                </a:solidFill>
                <a:latin typeface="Arial" panose="020B0604020202020204" pitchFamily="34" charset="0"/>
                <a:cs typeface="Arial" panose="020B0604020202020204" pitchFamily="34" charset="0"/>
              </a:rPr>
              <a:t>-Gunnery TBL II </a:t>
            </a:r>
          </a:p>
          <a:p>
            <a:r>
              <a:rPr lang="en-US" sz="800" dirty="0">
                <a:solidFill>
                  <a:schemeClr val="tx1"/>
                </a:solidFill>
                <a:latin typeface="Arial" panose="020B0604020202020204" pitchFamily="34" charset="0"/>
                <a:cs typeface="Arial" panose="020B0604020202020204" pitchFamily="34" charset="0"/>
              </a:rPr>
              <a:t>-Small Arms Density</a:t>
            </a:r>
          </a:p>
          <a:p>
            <a:r>
              <a:rPr lang="en-US" sz="800" dirty="0">
                <a:solidFill>
                  <a:schemeClr val="tx1"/>
                </a:solidFill>
                <a:latin typeface="Arial" panose="020B0604020202020204" pitchFamily="34" charset="0"/>
                <a:cs typeface="Arial" panose="020B0604020202020204" pitchFamily="34" charset="0"/>
              </a:rPr>
              <a:t>-MTN Terrain Walk RXL</a:t>
            </a:r>
          </a:p>
          <a:p>
            <a:r>
              <a:rPr lang="en-US" sz="800" dirty="0">
                <a:solidFill>
                  <a:schemeClr val="tx1"/>
                </a:solidFill>
                <a:latin typeface="Arial" panose="020B0604020202020204" pitchFamily="34" charset="0"/>
                <a:cs typeface="Arial" panose="020B0604020202020204" pitchFamily="34" charset="0"/>
              </a:rPr>
              <a:t>-Change of Command Inventories </a:t>
            </a:r>
          </a:p>
          <a:p>
            <a:endParaRPr lang="en-US" sz="800" b="1"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p:txBody>
      </p:sp>
      <p:sp>
        <p:nvSpPr>
          <p:cNvPr id="77" name="Rectangle 76"/>
          <p:cNvSpPr/>
          <p:nvPr/>
        </p:nvSpPr>
        <p:spPr>
          <a:xfrm>
            <a:off x="3051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TUESDAY</a:t>
            </a:r>
          </a:p>
        </p:txBody>
      </p:sp>
      <p:sp>
        <p:nvSpPr>
          <p:cNvPr id="78" name="Rectangle 77"/>
          <p:cNvSpPr/>
          <p:nvPr/>
        </p:nvSpPr>
        <p:spPr>
          <a:xfrm>
            <a:off x="3051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26 May</a:t>
            </a:r>
          </a:p>
        </p:txBody>
      </p:sp>
      <p:sp>
        <p:nvSpPr>
          <p:cNvPr id="79" name="Rectangle 78"/>
          <p:cNvSpPr/>
          <p:nvPr/>
        </p:nvSpPr>
        <p:spPr>
          <a:xfrm>
            <a:off x="40419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WEDNESDAY</a:t>
            </a:r>
          </a:p>
        </p:txBody>
      </p:sp>
      <p:sp>
        <p:nvSpPr>
          <p:cNvPr id="80" name="Rectangle 79"/>
          <p:cNvSpPr/>
          <p:nvPr/>
        </p:nvSpPr>
        <p:spPr>
          <a:xfrm>
            <a:off x="40419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27 May </a:t>
            </a:r>
          </a:p>
        </p:txBody>
      </p:sp>
      <p:sp>
        <p:nvSpPr>
          <p:cNvPr id="81" name="Rectangle 80"/>
          <p:cNvSpPr/>
          <p:nvPr/>
        </p:nvSpPr>
        <p:spPr>
          <a:xfrm>
            <a:off x="5032555"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THURSDAY</a:t>
            </a:r>
          </a:p>
        </p:txBody>
      </p:sp>
      <p:sp>
        <p:nvSpPr>
          <p:cNvPr id="82" name="Rectangle 81"/>
          <p:cNvSpPr/>
          <p:nvPr/>
        </p:nvSpPr>
        <p:spPr>
          <a:xfrm>
            <a:off x="5032554"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28 May </a:t>
            </a:r>
          </a:p>
        </p:txBody>
      </p:sp>
      <p:sp>
        <p:nvSpPr>
          <p:cNvPr id="83" name="Rectangle 82"/>
          <p:cNvSpPr/>
          <p:nvPr/>
        </p:nvSpPr>
        <p:spPr>
          <a:xfrm>
            <a:off x="60231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FRIDAY</a:t>
            </a:r>
          </a:p>
        </p:txBody>
      </p:sp>
      <p:sp>
        <p:nvSpPr>
          <p:cNvPr id="84" name="Rectangle 83"/>
          <p:cNvSpPr/>
          <p:nvPr/>
        </p:nvSpPr>
        <p:spPr>
          <a:xfrm>
            <a:off x="60231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29 May </a:t>
            </a:r>
          </a:p>
        </p:txBody>
      </p:sp>
      <p:sp>
        <p:nvSpPr>
          <p:cNvPr id="85" name="Rectangle 84"/>
          <p:cNvSpPr/>
          <p:nvPr/>
        </p:nvSpPr>
        <p:spPr>
          <a:xfrm>
            <a:off x="7013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SATURDAY</a:t>
            </a:r>
          </a:p>
        </p:txBody>
      </p:sp>
      <p:sp>
        <p:nvSpPr>
          <p:cNvPr id="86" name="Rectangle 85"/>
          <p:cNvSpPr/>
          <p:nvPr/>
        </p:nvSpPr>
        <p:spPr>
          <a:xfrm>
            <a:off x="70137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30 May</a:t>
            </a:r>
          </a:p>
        </p:txBody>
      </p:sp>
      <p:sp>
        <p:nvSpPr>
          <p:cNvPr id="87" name="Rectangle 86"/>
          <p:cNvSpPr/>
          <p:nvPr/>
        </p:nvSpPr>
        <p:spPr>
          <a:xfrm>
            <a:off x="8004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SUNDAY</a:t>
            </a:r>
          </a:p>
        </p:txBody>
      </p:sp>
      <p:sp>
        <p:nvSpPr>
          <p:cNvPr id="88" name="Rectangle 87"/>
          <p:cNvSpPr/>
          <p:nvPr/>
        </p:nvSpPr>
        <p:spPr>
          <a:xfrm>
            <a:off x="8004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31 May</a:t>
            </a:r>
          </a:p>
        </p:txBody>
      </p:sp>
      <p:sp>
        <p:nvSpPr>
          <p:cNvPr id="89" name="Rectangle 88"/>
          <p:cNvSpPr/>
          <p:nvPr/>
        </p:nvSpPr>
        <p:spPr>
          <a:xfrm>
            <a:off x="1598802" y="52707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A Co</a:t>
            </a:r>
          </a:p>
        </p:txBody>
      </p:sp>
      <p:sp>
        <p:nvSpPr>
          <p:cNvPr id="90" name="Rectangle 89"/>
          <p:cNvSpPr/>
          <p:nvPr/>
        </p:nvSpPr>
        <p:spPr>
          <a:xfrm>
            <a:off x="1598802" y="54993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B Co</a:t>
            </a:r>
          </a:p>
        </p:txBody>
      </p:sp>
      <p:sp>
        <p:nvSpPr>
          <p:cNvPr id="91" name="Rectangle 90"/>
          <p:cNvSpPr/>
          <p:nvPr/>
        </p:nvSpPr>
        <p:spPr>
          <a:xfrm>
            <a:off x="2046766" y="57383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2" name="Rectangle 91"/>
          <p:cNvSpPr/>
          <p:nvPr/>
        </p:nvSpPr>
        <p:spPr>
          <a:xfrm>
            <a:off x="3046601" y="57383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3" name="Rectangle 92"/>
          <p:cNvSpPr/>
          <p:nvPr/>
        </p:nvSpPr>
        <p:spPr>
          <a:xfrm>
            <a:off x="4037044" y="57383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4" name="Rectangle 93"/>
          <p:cNvSpPr/>
          <p:nvPr/>
        </p:nvSpPr>
        <p:spPr>
          <a:xfrm>
            <a:off x="5027666" y="57383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5" name="Rectangle 94"/>
          <p:cNvSpPr/>
          <p:nvPr/>
        </p:nvSpPr>
        <p:spPr>
          <a:xfrm>
            <a:off x="6018306" y="57383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6" name="Rectangle 95"/>
          <p:cNvSpPr/>
          <p:nvPr/>
        </p:nvSpPr>
        <p:spPr>
          <a:xfrm>
            <a:off x="1598802" y="57383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 Co</a:t>
            </a:r>
          </a:p>
        </p:txBody>
      </p:sp>
      <p:sp>
        <p:nvSpPr>
          <p:cNvPr id="97" name="Rectangle 96"/>
          <p:cNvSpPr/>
          <p:nvPr/>
        </p:nvSpPr>
        <p:spPr>
          <a:xfrm>
            <a:off x="2046766" y="59669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8" name="Rectangle 97"/>
          <p:cNvSpPr/>
          <p:nvPr/>
        </p:nvSpPr>
        <p:spPr>
          <a:xfrm>
            <a:off x="3046601" y="59669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9" name="Rectangle 98"/>
          <p:cNvSpPr/>
          <p:nvPr/>
        </p:nvSpPr>
        <p:spPr>
          <a:xfrm>
            <a:off x="4037044" y="59669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0" name="Rectangle 99"/>
          <p:cNvSpPr/>
          <p:nvPr/>
        </p:nvSpPr>
        <p:spPr>
          <a:xfrm>
            <a:off x="5027666" y="59669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1" name="Rectangle 100"/>
          <p:cNvSpPr/>
          <p:nvPr/>
        </p:nvSpPr>
        <p:spPr>
          <a:xfrm>
            <a:off x="6018306" y="59669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2" name="Rectangle 101"/>
          <p:cNvSpPr/>
          <p:nvPr/>
        </p:nvSpPr>
        <p:spPr>
          <a:xfrm>
            <a:off x="1598802" y="59669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G Co</a:t>
            </a:r>
          </a:p>
        </p:txBody>
      </p:sp>
      <p:sp>
        <p:nvSpPr>
          <p:cNvPr id="104" name="TextBox 103"/>
          <p:cNvSpPr txBox="1"/>
          <p:nvPr/>
        </p:nvSpPr>
        <p:spPr>
          <a:xfrm>
            <a:off x="231439" y="6208746"/>
            <a:ext cx="24881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Legend:  </a:t>
            </a:r>
            <a:r>
              <a:rPr lang="en-US" sz="800" b="1" dirty="0">
                <a:solidFill>
                  <a:srgbClr val="00B050"/>
                </a:solidFill>
                <a:latin typeface="Arial" panose="020B0604020202020204" pitchFamily="34" charset="0"/>
                <a:cs typeface="Arial" panose="020B0604020202020204" pitchFamily="34" charset="0"/>
              </a:rPr>
              <a:t>Added</a:t>
            </a:r>
            <a:r>
              <a:rPr lang="en-US" sz="800" b="1" dirty="0">
                <a:latin typeface="Arial" panose="020B0604020202020204" pitchFamily="34" charset="0"/>
                <a:cs typeface="Arial" panose="020B0604020202020204" pitchFamily="34" charset="0"/>
              </a:rPr>
              <a:t>  </a:t>
            </a:r>
            <a:r>
              <a:rPr lang="en-US" sz="800" b="1" strike="sngStrike" dirty="0">
                <a:solidFill>
                  <a:srgbClr val="FF0000"/>
                </a:solidFill>
                <a:latin typeface="Arial" panose="020B0604020202020204" pitchFamily="34" charset="0"/>
                <a:cs typeface="Arial" panose="020B0604020202020204" pitchFamily="34" charset="0"/>
              </a:rPr>
              <a:t>Removed</a:t>
            </a:r>
            <a:r>
              <a:rPr lang="en-US" sz="800" b="1" dirty="0">
                <a:latin typeface="Arial" panose="020B0604020202020204" pitchFamily="34" charset="0"/>
                <a:cs typeface="Arial" panose="020B0604020202020204" pitchFamily="34" charset="0"/>
              </a:rPr>
              <a:t>  </a:t>
            </a:r>
            <a:r>
              <a:rPr lang="en-US" sz="800" b="1" dirty="0">
                <a:solidFill>
                  <a:srgbClr val="0070C0"/>
                </a:solidFill>
                <a:latin typeface="Arial" panose="020B0604020202020204" pitchFamily="34" charset="0"/>
                <a:cs typeface="Arial" panose="020B0604020202020204" pitchFamily="34" charset="0"/>
              </a:rPr>
              <a:t>Changed  </a:t>
            </a:r>
            <a:r>
              <a:rPr lang="en-US" sz="800" b="1" dirty="0">
                <a:latin typeface="Arial" panose="020B0604020202020204" pitchFamily="34" charset="0"/>
                <a:cs typeface="Arial" panose="020B0604020202020204" pitchFamily="34" charset="0"/>
              </a:rPr>
              <a:t>Tentative</a:t>
            </a:r>
            <a:endParaRPr lang="en-US" sz="800" b="1" dirty="0">
              <a:solidFill>
                <a:srgbClr val="0070C0"/>
              </a:solidFill>
              <a:latin typeface="Arial" panose="020B0604020202020204" pitchFamily="34" charset="0"/>
              <a:cs typeface="Arial" panose="020B0604020202020204" pitchFamily="34" charset="0"/>
            </a:endParaRPr>
          </a:p>
        </p:txBody>
      </p:sp>
      <p:sp>
        <p:nvSpPr>
          <p:cNvPr id="105" name="Rectangle 104"/>
          <p:cNvSpPr/>
          <p:nvPr/>
        </p:nvSpPr>
        <p:spPr>
          <a:xfrm>
            <a:off x="2087535" y="6236734"/>
            <a:ext cx="541492" cy="16192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Rectangle 105"/>
          <p:cNvSpPr/>
          <p:nvPr/>
        </p:nvSpPr>
        <p:spPr>
          <a:xfrm>
            <a:off x="4582797" y="6243460"/>
            <a:ext cx="621792" cy="161925"/>
          </a:xfrm>
          <a:prstGeom prst="rect">
            <a:avLst/>
          </a:prstGeom>
          <a:solidFill>
            <a:srgbClr val="C00000"/>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RANGES</a:t>
            </a:r>
          </a:p>
        </p:txBody>
      </p:sp>
      <p:sp>
        <p:nvSpPr>
          <p:cNvPr id="107" name="Rectangle 106"/>
          <p:cNvSpPr/>
          <p:nvPr/>
        </p:nvSpPr>
        <p:spPr>
          <a:xfrm>
            <a:off x="221875" y="5035812"/>
            <a:ext cx="1381163" cy="11689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900" b="1" dirty="0">
                <a:solidFill>
                  <a:schemeClr val="tx1"/>
                </a:solidFill>
                <a:latin typeface="Arial" panose="020B0604020202020204" pitchFamily="34" charset="0"/>
                <a:cs typeface="Arial" panose="020B0604020202020204" pitchFamily="34" charset="0"/>
              </a:rPr>
              <a:t>CDR’s Priorities: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Vehicle, Weapon, and Equipment Services</a:t>
            </a:r>
            <a:endParaRPr lang="en-US" sz="8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Training and Operational Obligations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Organizational Inspection Program</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Deployment and Personnel Readiness</a:t>
            </a:r>
          </a:p>
        </p:txBody>
      </p:sp>
      <p:sp>
        <p:nvSpPr>
          <p:cNvPr id="109" name="Rectangle 108"/>
          <p:cNvSpPr/>
          <p:nvPr/>
        </p:nvSpPr>
        <p:spPr>
          <a:xfrm>
            <a:off x="2056553" y="52700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0" name="Rectangle 109"/>
          <p:cNvSpPr/>
          <p:nvPr/>
        </p:nvSpPr>
        <p:spPr>
          <a:xfrm>
            <a:off x="3047999" y="52700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1" name="Rectangle 110"/>
          <p:cNvSpPr/>
          <p:nvPr/>
        </p:nvSpPr>
        <p:spPr>
          <a:xfrm>
            <a:off x="4038442" y="52700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2" name="Rectangle 111"/>
          <p:cNvSpPr/>
          <p:nvPr/>
        </p:nvSpPr>
        <p:spPr>
          <a:xfrm>
            <a:off x="5029064" y="52700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3" name="Rectangle 112"/>
          <p:cNvSpPr/>
          <p:nvPr/>
        </p:nvSpPr>
        <p:spPr>
          <a:xfrm>
            <a:off x="6019704" y="52700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4" name="Rectangle 113"/>
          <p:cNvSpPr/>
          <p:nvPr/>
        </p:nvSpPr>
        <p:spPr>
          <a:xfrm>
            <a:off x="2056553" y="54986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5" name="Rectangle 114"/>
          <p:cNvSpPr/>
          <p:nvPr/>
        </p:nvSpPr>
        <p:spPr>
          <a:xfrm>
            <a:off x="3047999" y="54986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6" name="Rectangle 115"/>
          <p:cNvSpPr/>
          <p:nvPr/>
        </p:nvSpPr>
        <p:spPr>
          <a:xfrm>
            <a:off x="4038442" y="54986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7" name="Rectangle 116"/>
          <p:cNvSpPr/>
          <p:nvPr/>
        </p:nvSpPr>
        <p:spPr>
          <a:xfrm>
            <a:off x="5029064" y="54986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8" name="Rectangle 117"/>
          <p:cNvSpPr/>
          <p:nvPr/>
        </p:nvSpPr>
        <p:spPr>
          <a:xfrm>
            <a:off x="6019704" y="54986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9" name="Rectangle 118"/>
          <p:cNvSpPr/>
          <p:nvPr/>
        </p:nvSpPr>
        <p:spPr>
          <a:xfrm>
            <a:off x="2057951" y="5036511"/>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0" name="Rectangle 119"/>
          <p:cNvSpPr/>
          <p:nvPr/>
        </p:nvSpPr>
        <p:spPr>
          <a:xfrm>
            <a:off x="3049397" y="5036511"/>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1" name="Rectangle 120"/>
          <p:cNvSpPr/>
          <p:nvPr/>
        </p:nvSpPr>
        <p:spPr>
          <a:xfrm>
            <a:off x="4039840" y="5036511"/>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2" name="Rectangle 121"/>
          <p:cNvSpPr/>
          <p:nvPr/>
        </p:nvSpPr>
        <p:spPr>
          <a:xfrm>
            <a:off x="5030462" y="5036511"/>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3" name="Rectangle 122"/>
          <p:cNvSpPr/>
          <p:nvPr/>
        </p:nvSpPr>
        <p:spPr>
          <a:xfrm>
            <a:off x="6021102" y="5036511"/>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4" name="Rectangle 123"/>
          <p:cNvSpPr/>
          <p:nvPr/>
        </p:nvSpPr>
        <p:spPr>
          <a:xfrm>
            <a:off x="7011662" y="5037909"/>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5" name="Rectangle 124"/>
          <p:cNvSpPr/>
          <p:nvPr/>
        </p:nvSpPr>
        <p:spPr>
          <a:xfrm>
            <a:off x="7993913" y="5037909"/>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6" name="Rectangle 125"/>
          <p:cNvSpPr/>
          <p:nvPr/>
        </p:nvSpPr>
        <p:spPr>
          <a:xfrm>
            <a:off x="7010264" y="52714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7" name="Rectangle 126"/>
          <p:cNvSpPr/>
          <p:nvPr/>
        </p:nvSpPr>
        <p:spPr>
          <a:xfrm>
            <a:off x="7010264" y="55000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8" name="Rectangle 127"/>
          <p:cNvSpPr/>
          <p:nvPr/>
        </p:nvSpPr>
        <p:spPr>
          <a:xfrm>
            <a:off x="8000904" y="52714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9" name="Rectangle 128"/>
          <p:cNvSpPr/>
          <p:nvPr/>
        </p:nvSpPr>
        <p:spPr>
          <a:xfrm>
            <a:off x="8000904" y="55000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0" name="Rectangle 129"/>
          <p:cNvSpPr/>
          <p:nvPr/>
        </p:nvSpPr>
        <p:spPr>
          <a:xfrm>
            <a:off x="7011663" y="5742584"/>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1" name="Rectangle 130"/>
          <p:cNvSpPr/>
          <p:nvPr/>
        </p:nvSpPr>
        <p:spPr>
          <a:xfrm>
            <a:off x="7011663" y="5971184"/>
            <a:ext cx="99073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2" name="Rectangle 131"/>
          <p:cNvSpPr/>
          <p:nvPr/>
        </p:nvSpPr>
        <p:spPr>
          <a:xfrm>
            <a:off x="7993914" y="5742584"/>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3" name="Rectangle 132"/>
          <p:cNvSpPr/>
          <p:nvPr/>
        </p:nvSpPr>
        <p:spPr>
          <a:xfrm>
            <a:off x="7993914" y="5971184"/>
            <a:ext cx="99069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41" name="Rectangle 140"/>
          <p:cNvSpPr/>
          <p:nvPr/>
        </p:nvSpPr>
        <p:spPr>
          <a:xfrm>
            <a:off x="2046766" y="994775"/>
            <a:ext cx="6931152" cy="136164"/>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bg1"/>
                </a:solidFill>
                <a:latin typeface="Arial" panose="020B0604020202020204" pitchFamily="34" charset="0"/>
                <a:cs typeface="Arial" panose="020B0604020202020204" pitchFamily="34" charset="0"/>
              </a:rPr>
              <a:t>COVID – 19 Response </a:t>
            </a:r>
          </a:p>
        </p:txBody>
      </p:sp>
      <p:sp>
        <p:nvSpPr>
          <p:cNvPr id="180" name="Rectangle 179"/>
          <p:cNvSpPr/>
          <p:nvPr/>
        </p:nvSpPr>
        <p:spPr>
          <a:xfrm>
            <a:off x="3059042" y="4306768"/>
            <a:ext cx="976753" cy="310397"/>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Sync</a:t>
            </a:r>
          </a:p>
        </p:txBody>
      </p:sp>
      <p:sp>
        <p:nvSpPr>
          <p:cNvPr id="186" name="Rectangle 185"/>
          <p:cNvSpPr/>
          <p:nvPr/>
        </p:nvSpPr>
        <p:spPr>
          <a:xfrm>
            <a:off x="3753279" y="6234593"/>
            <a:ext cx="789292" cy="173885"/>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meeting</a:t>
            </a:r>
          </a:p>
        </p:txBody>
      </p:sp>
      <p:sp>
        <p:nvSpPr>
          <p:cNvPr id="187" name="Rectangle 186"/>
          <p:cNvSpPr/>
          <p:nvPr/>
        </p:nvSpPr>
        <p:spPr>
          <a:xfrm>
            <a:off x="2860953" y="6234593"/>
            <a:ext cx="753757" cy="175725"/>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BN Meeting</a:t>
            </a:r>
          </a:p>
        </p:txBody>
      </p:sp>
      <p:sp>
        <p:nvSpPr>
          <p:cNvPr id="108" name="Rectangle 107"/>
          <p:cNvSpPr/>
          <p:nvPr/>
        </p:nvSpPr>
        <p:spPr>
          <a:xfrm>
            <a:off x="5330415" y="6243460"/>
            <a:ext cx="753757" cy="17572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Training</a:t>
            </a:r>
          </a:p>
        </p:txBody>
      </p:sp>
      <p:sp>
        <p:nvSpPr>
          <p:cNvPr id="134" name="Rectangle 133"/>
          <p:cNvSpPr/>
          <p:nvPr/>
        </p:nvSpPr>
        <p:spPr>
          <a:xfrm>
            <a:off x="6209947" y="6243459"/>
            <a:ext cx="753757" cy="175725"/>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Training</a:t>
            </a:r>
          </a:p>
        </p:txBody>
      </p:sp>
      <p:sp>
        <p:nvSpPr>
          <p:cNvPr id="135" name="Rectangle 134"/>
          <p:cNvSpPr/>
          <p:nvPr/>
        </p:nvSpPr>
        <p:spPr>
          <a:xfrm>
            <a:off x="7046120" y="6230958"/>
            <a:ext cx="753757" cy="215444"/>
          </a:xfrm>
          <a:prstGeom prst="rect">
            <a:avLst/>
          </a:prstGeom>
          <a:solidFill>
            <a:schemeClr val="accent6">
              <a:lumMod val="50000"/>
            </a:schemeClr>
          </a:solidFill>
          <a:ln>
            <a:solidFill>
              <a:schemeClr val="tx1"/>
            </a:solidFill>
          </a:ln>
        </p:spPr>
        <p:txBody>
          <a:bodyPr wrap="square">
            <a:spAutoFit/>
          </a:bodyPr>
          <a:lstStyle/>
          <a:p>
            <a:pPr algn="ctr"/>
            <a:r>
              <a:rPr lang="en-US" sz="800" dirty="0">
                <a:solidFill>
                  <a:schemeClr val="bg1"/>
                </a:solidFill>
                <a:latin typeface="Arial" panose="020B0604020202020204" pitchFamily="34" charset="0"/>
                <a:cs typeface="Arial" panose="020B0604020202020204" pitchFamily="34" charset="0"/>
              </a:rPr>
              <a:t>Services</a:t>
            </a:r>
          </a:p>
        </p:txBody>
      </p:sp>
      <p:sp>
        <p:nvSpPr>
          <p:cNvPr id="139" name="Rectangle 138"/>
          <p:cNvSpPr/>
          <p:nvPr/>
        </p:nvSpPr>
        <p:spPr>
          <a:xfrm>
            <a:off x="4050432" y="3974166"/>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TRSM</a:t>
            </a:r>
          </a:p>
        </p:txBody>
      </p:sp>
      <p:sp>
        <p:nvSpPr>
          <p:cNvPr id="142" name="Rectangle 141"/>
          <p:cNvSpPr/>
          <p:nvPr/>
        </p:nvSpPr>
        <p:spPr>
          <a:xfrm>
            <a:off x="3050926" y="4651350"/>
            <a:ext cx="984438" cy="314322"/>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Command Maint.</a:t>
            </a:r>
          </a:p>
        </p:txBody>
      </p:sp>
      <p:sp>
        <p:nvSpPr>
          <p:cNvPr id="149" name="Rectangle 148"/>
          <p:cNvSpPr/>
          <p:nvPr/>
        </p:nvSpPr>
        <p:spPr>
          <a:xfrm>
            <a:off x="6027972" y="1131477"/>
            <a:ext cx="990614" cy="124281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150" name="Rectangle 149"/>
          <p:cNvSpPr/>
          <p:nvPr/>
        </p:nvSpPr>
        <p:spPr>
          <a:xfrm>
            <a:off x="2055090" y="1150977"/>
            <a:ext cx="991441" cy="309718"/>
          </a:xfrm>
          <a:prstGeom prst="rect">
            <a:avLst/>
          </a:prstGeom>
          <a:solidFill>
            <a:srgbClr val="00B05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b="1" dirty="0">
                <a:solidFill>
                  <a:schemeClr val="bg1"/>
                </a:solidFill>
                <a:latin typeface="Arial" panose="020B0604020202020204" pitchFamily="34" charset="0"/>
                <a:cs typeface="Arial" panose="020B0604020202020204" pitchFamily="34" charset="0"/>
              </a:rPr>
              <a:t>DONSA </a:t>
            </a:r>
          </a:p>
          <a:p>
            <a:pPr algn="ctr" fontAlgn="base">
              <a:spcBef>
                <a:spcPct val="0"/>
              </a:spcBef>
              <a:spcAft>
                <a:spcPct val="0"/>
              </a:spcAft>
            </a:pPr>
            <a:r>
              <a:rPr lang="en-US" sz="800" b="1" dirty="0">
                <a:solidFill>
                  <a:schemeClr val="bg1"/>
                </a:solidFill>
                <a:latin typeface="Arial" panose="020B0604020202020204" pitchFamily="34" charset="0"/>
                <a:cs typeface="Arial" panose="020B0604020202020204" pitchFamily="34" charset="0"/>
              </a:rPr>
              <a:t>Memorial Day</a:t>
            </a:r>
          </a:p>
        </p:txBody>
      </p:sp>
      <p:sp>
        <p:nvSpPr>
          <p:cNvPr id="138" name="Rectangle 137"/>
          <p:cNvSpPr/>
          <p:nvPr/>
        </p:nvSpPr>
        <p:spPr>
          <a:xfrm>
            <a:off x="3060877" y="3057684"/>
            <a:ext cx="3937255" cy="131346"/>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EST Density – EST #1</a:t>
            </a:r>
          </a:p>
        </p:txBody>
      </p:sp>
      <p:sp>
        <p:nvSpPr>
          <p:cNvPr id="143" name="Rectangle 142"/>
          <p:cNvSpPr/>
          <p:nvPr/>
        </p:nvSpPr>
        <p:spPr>
          <a:xfrm>
            <a:off x="3060877" y="3208568"/>
            <a:ext cx="1943318" cy="13716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EST Density – EST #3</a:t>
            </a:r>
          </a:p>
        </p:txBody>
      </p:sp>
      <p:sp>
        <p:nvSpPr>
          <p:cNvPr id="152" name="Rectangle 151"/>
          <p:cNvSpPr/>
          <p:nvPr/>
        </p:nvSpPr>
        <p:spPr>
          <a:xfrm>
            <a:off x="3059122" y="3995266"/>
            <a:ext cx="972967"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M17 Range</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(Cobra)</a:t>
            </a:r>
          </a:p>
        </p:txBody>
      </p:sp>
      <p:sp>
        <p:nvSpPr>
          <p:cNvPr id="153" name="Rectangle 152"/>
          <p:cNvSpPr/>
          <p:nvPr/>
        </p:nvSpPr>
        <p:spPr>
          <a:xfrm>
            <a:off x="4048597" y="3656931"/>
            <a:ext cx="972413"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M17 Range</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(Highlander)</a:t>
            </a:r>
          </a:p>
        </p:txBody>
      </p:sp>
      <p:sp>
        <p:nvSpPr>
          <p:cNvPr id="154" name="Rectangle 153"/>
          <p:cNvSpPr/>
          <p:nvPr/>
        </p:nvSpPr>
        <p:spPr>
          <a:xfrm>
            <a:off x="5032289" y="3663488"/>
            <a:ext cx="992307"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M17 Range</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(Able)</a:t>
            </a:r>
          </a:p>
        </p:txBody>
      </p:sp>
      <p:sp>
        <p:nvSpPr>
          <p:cNvPr id="157" name="Rectangle 156"/>
          <p:cNvSpPr/>
          <p:nvPr/>
        </p:nvSpPr>
        <p:spPr>
          <a:xfrm>
            <a:off x="3060877" y="3365266"/>
            <a:ext cx="3936657" cy="13716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GST Training</a:t>
            </a:r>
          </a:p>
        </p:txBody>
      </p:sp>
      <p:sp>
        <p:nvSpPr>
          <p:cNvPr id="158" name="Rectangle 157"/>
          <p:cNvSpPr/>
          <p:nvPr/>
        </p:nvSpPr>
        <p:spPr>
          <a:xfrm>
            <a:off x="3060877" y="3521966"/>
            <a:ext cx="5929831" cy="126934"/>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TBL 2 BATS / AGTS</a:t>
            </a:r>
          </a:p>
        </p:txBody>
      </p:sp>
      <p:sp>
        <p:nvSpPr>
          <p:cNvPr id="159" name="Rectangle 158"/>
          <p:cNvSpPr/>
          <p:nvPr/>
        </p:nvSpPr>
        <p:spPr>
          <a:xfrm>
            <a:off x="6033306" y="1141003"/>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OCT Academy</a:t>
            </a:r>
          </a:p>
        </p:txBody>
      </p:sp>
      <p:sp>
        <p:nvSpPr>
          <p:cNvPr id="160" name="Rectangle 159"/>
          <p:cNvSpPr/>
          <p:nvPr/>
        </p:nvSpPr>
        <p:spPr>
          <a:xfrm>
            <a:off x="3060877" y="2651027"/>
            <a:ext cx="3965337" cy="13488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STAFFEX</a:t>
            </a:r>
          </a:p>
        </p:txBody>
      </p:sp>
      <p:sp>
        <p:nvSpPr>
          <p:cNvPr id="161" name="Rectangle 160"/>
          <p:cNvSpPr/>
          <p:nvPr/>
        </p:nvSpPr>
        <p:spPr>
          <a:xfrm>
            <a:off x="3051525" y="3678157"/>
            <a:ext cx="967762" cy="306271"/>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Training Meeting</a:t>
            </a:r>
          </a:p>
        </p:txBody>
      </p:sp>
      <p:sp>
        <p:nvSpPr>
          <p:cNvPr id="162" name="Rectangle 161"/>
          <p:cNvSpPr/>
          <p:nvPr/>
        </p:nvSpPr>
        <p:spPr>
          <a:xfrm>
            <a:off x="3062828" y="5744101"/>
            <a:ext cx="967226" cy="234074"/>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M17 Range</a:t>
            </a:r>
          </a:p>
        </p:txBody>
      </p:sp>
      <p:sp>
        <p:nvSpPr>
          <p:cNvPr id="163" name="Rectangle 162"/>
          <p:cNvSpPr/>
          <p:nvPr/>
        </p:nvSpPr>
        <p:spPr>
          <a:xfrm>
            <a:off x="4049479" y="5035812"/>
            <a:ext cx="973992" cy="2238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M17 Range</a:t>
            </a:r>
          </a:p>
        </p:txBody>
      </p:sp>
      <p:sp>
        <p:nvSpPr>
          <p:cNvPr id="140" name="Rectangle 139"/>
          <p:cNvSpPr/>
          <p:nvPr/>
        </p:nvSpPr>
        <p:spPr>
          <a:xfrm>
            <a:off x="5033892" y="5263880"/>
            <a:ext cx="966701" cy="12201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M17 Range</a:t>
            </a:r>
          </a:p>
        </p:txBody>
      </p:sp>
      <p:sp>
        <p:nvSpPr>
          <p:cNvPr id="144" name="Rectangle 143"/>
          <p:cNvSpPr/>
          <p:nvPr/>
        </p:nvSpPr>
        <p:spPr>
          <a:xfrm>
            <a:off x="3054769" y="5255232"/>
            <a:ext cx="980595" cy="130667"/>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Command Maint.</a:t>
            </a:r>
          </a:p>
        </p:txBody>
      </p:sp>
      <p:sp>
        <p:nvSpPr>
          <p:cNvPr id="145" name="Rectangle 144"/>
          <p:cNvSpPr/>
          <p:nvPr/>
        </p:nvSpPr>
        <p:spPr>
          <a:xfrm>
            <a:off x="4051682" y="5259630"/>
            <a:ext cx="975402" cy="12626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M17 EST</a:t>
            </a:r>
          </a:p>
        </p:txBody>
      </p:sp>
      <p:sp>
        <p:nvSpPr>
          <p:cNvPr id="136" name="Rectangle 135"/>
          <p:cNvSpPr/>
          <p:nvPr/>
        </p:nvSpPr>
        <p:spPr>
          <a:xfrm>
            <a:off x="6024806" y="4288722"/>
            <a:ext cx="975610" cy="304566"/>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a:r>
              <a:rPr lang="en-US" sz="800" dirty="0">
                <a:solidFill>
                  <a:schemeClr val="bg1"/>
                </a:solidFill>
                <a:latin typeface="Arial" panose="020B0604020202020204" pitchFamily="34" charset="0"/>
                <a:cs typeface="Arial" panose="020B0604020202020204" pitchFamily="34" charset="0"/>
              </a:rPr>
              <a:t>Maint. Terrain walk RXL</a:t>
            </a:r>
          </a:p>
        </p:txBody>
      </p:sp>
      <p:sp>
        <p:nvSpPr>
          <p:cNvPr id="137" name="Rectangle 136"/>
          <p:cNvSpPr/>
          <p:nvPr/>
        </p:nvSpPr>
        <p:spPr>
          <a:xfrm>
            <a:off x="6031118" y="4598643"/>
            <a:ext cx="967762" cy="306271"/>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Command and Staff</a:t>
            </a:r>
          </a:p>
        </p:txBody>
      </p:sp>
      <p:sp>
        <p:nvSpPr>
          <p:cNvPr id="147" name="Rectangle 146"/>
          <p:cNvSpPr/>
          <p:nvPr/>
        </p:nvSpPr>
        <p:spPr>
          <a:xfrm>
            <a:off x="6024618" y="3679103"/>
            <a:ext cx="975798"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Sensing Session</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SGT-- 2 per CO</a:t>
            </a:r>
          </a:p>
        </p:txBody>
      </p:sp>
      <p:sp>
        <p:nvSpPr>
          <p:cNvPr id="151" name="Rectangle 150"/>
          <p:cNvSpPr/>
          <p:nvPr/>
        </p:nvSpPr>
        <p:spPr>
          <a:xfrm>
            <a:off x="3054076" y="1152926"/>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OPS Sync</a:t>
            </a:r>
          </a:p>
        </p:txBody>
      </p:sp>
      <p:sp>
        <p:nvSpPr>
          <p:cNvPr id="155" name="Rectangle 154"/>
          <p:cNvSpPr/>
          <p:nvPr/>
        </p:nvSpPr>
        <p:spPr>
          <a:xfrm>
            <a:off x="4039091" y="1148780"/>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CUA</a:t>
            </a:r>
          </a:p>
        </p:txBody>
      </p:sp>
      <p:sp>
        <p:nvSpPr>
          <p:cNvPr id="148" name="Rectangle 147"/>
          <p:cNvSpPr/>
          <p:nvPr/>
        </p:nvSpPr>
        <p:spPr>
          <a:xfrm>
            <a:off x="6025471" y="3961917"/>
            <a:ext cx="967762" cy="306271"/>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Maint. Terrain Walk RXL</a:t>
            </a:r>
          </a:p>
        </p:txBody>
      </p:sp>
      <p:sp>
        <p:nvSpPr>
          <p:cNvPr id="156" name="Rectangle 155"/>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18MAY20</a:t>
            </a:r>
          </a:p>
        </p:txBody>
      </p:sp>
      <p:sp>
        <p:nvSpPr>
          <p:cNvPr id="146" name="Rectangle 145"/>
          <p:cNvSpPr/>
          <p:nvPr/>
        </p:nvSpPr>
        <p:spPr>
          <a:xfrm>
            <a:off x="3052606" y="5400487"/>
            <a:ext cx="3944929" cy="105354"/>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C.O.C Inventories </a:t>
            </a:r>
          </a:p>
        </p:txBody>
      </p:sp>
      <p:sp>
        <p:nvSpPr>
          <p:cNvPr id="165" name="Rectangle 164"/>
          <p:cNvSpPr/>
          <p:nvPr/>
        </p:nvSpPr>
        <p:spPr>
          <a:xfrm>
            <a:off x="3060877" y="2389299"/>
            <a:ext cx="3965337" cy="24219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Gunnery</a:t>
            </a:r>
          </a:p>
        </p:txBody>
      </p:sp>
      <p:sp>
        <p:nvSpPr>
          <p:cNvPr id="166" name="Rectangle 165"/>
          <p:cNvSpPr/>
          <p:nvPr/>
        </p:nvSpPr>
        <p:spPr>
          <a:xfrm>
            <a:off x="3060876" y="2805445"/>
            <a:ext cx="3957709" cy="24794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Scout TBL III with 1-16th IN</a:t>
            </a:r>
          </a:p>
        </p:txBody>
      </p:sp>
      <p:sp>
        <p:nvSpPr>
          <p:cNvPr id="167" name="Rectangle 166"/>
          <p:cNvSpPr/>
          <p:nvPr/>
        </p:nvSpPr>
        <p:spPr>
          <a:xfrm>
            <a:off x="3047574" y="2055819"/>
            <a:ext cx="3956628"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1-16 GT III</a:t>
            </a:r>
          </a:p>
        </p:txBody>
      </p:sp>
      <p:sp>
        <p:nvSpPr>
          <p:cNvPr id="168" name="Rectangle 167"/>
          <p:cNvSpPr/>
          <p:nvPr/>
        </p:nvSpPr>
        <p:spPr>
          <a:xfrm>
            <a:off x="6035645" y="5731359"/>
            <a:ext cx="974582" cy="24467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SQD Competition </a:t>
            </a:r>
          </a:p>
        </p:txBody>
      </p:sp>
      <p:sp>
        <p:nvSpPr>
          <p:cNvPr id="169" name="Rectangle 168"/>
          <p:cNvSpPr/>
          <p:nvPr/>
        </p:nvSpPr>
        <p:spPr>
          <a:xfrm>
            <a:off x="4049833" y="5731359"/>
            <a:ext cx="974582" cy="24467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GST Prep </a:t>
            </a:r>
          </a:p>
        </p:txBody>
      </p:sp>
      <p:sp>
        <p:nvSpPr>
          <p:cNvPr id="170" name="Rectangle 169"/>
          <p:cNvSpPr/>
          <p:nvPr/>
        </p:nvSpPr>
        <p:spPr>
          <a:xfrm>
            <a:off x="5028882" y="5731359"/>
            <a:ext cx="974582" cy="24467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GST Prep</a:t>
            </a:r>
          </a:p>
        </p:txBody>
      </p:sp>
    </p:spTree>
    <p:extLst>
      <p:ext uri="{BB962C8B-B14F-4D97-AF65-F5344CB8AC3E}">
        <p14:creationId xmlns:p14="http://schemas.microsoft.com/office/powerpoint/2010/main" val="19970308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27739" y="6116414"/>
            <a:ext cx="419100" cy="298254"/>
          </a:xfrm>
        </p:spPr>
        <p:txBody>
          <a:bodyPr/>
          <a:lstStyle/>
          <a:p>
            <a:pPr>
              <a:defRPr/>
            </a:pPr>
            <a:fld id="{EC01E3E4-D9EA-42C2-A2DC-8B1FC8B681FB}" type="slidenum">
              <a:rPr lang="en-US" sz="1100" smtClean="0">
                <a:solidFill>
                  <a:schemeClr val="bg1"/>
                </a:solidFill>
              </a:rPr>
              <a:pPr>
                <a:defRPr/>
              </a:pPr>
              <a:t>15</a:t>
            </a:fld>
            <a:endParaRPr lang="en-US" sz="1100" dirty="0">
              <a:solidFill>
                <a:schemeClr val="bg1"/>
              </a:solidFill>
            </a:endParaRPr>
          </a:p>
        </p:txBody>
      </p:sp>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a:spcBef>
                <a:spcPct val="50000"/>
              </a:spcBef>
            </a:pPr>
            <a:r>
              <a:rPr lang="en-US" sz="2800" b="1" dirty="0">
                <a:solidFill>
                  <a:prstClr val="black"/>
                </a:solidFill>
                <a:latin typeface=" Arial"/>
              </a:rPr>
              <a:t>T+2 (TW 36)</a:t>
            </a:r>
          </a:p>
        </p:txBody>
      </p:sp>
      <p:sp>
        <p:nvSpPr>
          <p:cNvPr id="57" name="Rectangle 56"/>
          <p:cNvSpPr/>
          <p:nvPr/>
        </p:nvSpPr>
        <p:spPr>
          <a:xfrm>
            <a:off x="2060753" y="996816"/>
            <a:ext cx="990599" cy="1380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58" name="Rectangle 57"/>
          <p:cNvSpPr/>
          <p:nvPr/>
        </p:nvSpPr>
        <p:spPr>
          <a:xfrm>
            <a:off x="3051353" y="996816"/>
            <a:ext cx="990597"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59" name="Rectangle 58"/>
          <p:cNvSpPr/>
          <p:nvPr/>
        </p:nvSpPr>
        <p:spPr>
          <a:xfrm>
            <a:off x="4041938" y="996816"/>
            <a:ext cx="990616"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5032540" y="996816"/>
            <a:ext cx="990614"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600" i="1" dirty="0">
              <a:solidFill>
                <a:schemeClr val="tx1"/>
              </a:solidFill>
              <a:latin typeface="Arial" panose="020B0604020202020204" pitchFamily="34" charset="0"/>
              <a:cs typeface="Arial" panose="020B0604020202020204" pitchFamily="34" charset="0"/>
            </a:endParaRPr>
          </a:p>
        </p:txBody>
      </p:sp>
      <p:sp>
        <p:nvSpPr>
          <p:cNvPr id="62" name="Rectangle 61"/>
          <p:cNvSpPr/>
          <p:nvPr/>
        </p:nvSpPr>
        <p:spPr>
          <a:xfrm>
            <a:off x="7013749" y="996816"/>
            <a:ext cx="990605" cy="1385508"/>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3" name="Rectangle 62"/>
          <p:cNvSpPr/>
          <p:nvPr/>
        </p:nvSpPr>
        <p:spPr>
          <a:xfrm>
            <a:off x="8004353" y="996816"/>
            <a:ext cx="990601" cy="1371600"/>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4" name="Rectangle 63"/>
          <p:cNvSpPr/>
          <p:nvPr/>
        </p:nvSpPr>
        <p:spPr>
          <a:xfrm>
            <a:off x="2060754" y="2368416"/>
            <a:ext cx="99057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5" name="Rectangle 64"/>
          <p:cNvSpPr/>
          <p:nvPr/>
        </p:nvSpPr>
        <p:spPr>
          <a:xfrm>
            <a:off x="3071026" y="2502539"/>
            <a:ext cx="990618" cy="293568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6" name="Rectangle 65"/>
          <p:cNvSpPr/>
          <p:nvPr/>
        </p:nvSpPr>
        <p:spPr>
          <a:xfrm>
            <a:off x="4041936" y="2368416"/>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8" name="Rectangle 67"/>
          <p:cNvSpPr/>
          <p:nvPr/>
        </p:nvSpPr>
        <p:spPr>
          <a:xfrm>
            <a:off x="6023138" y="2368416"/>
            <a:ext cx="990616" cy="267000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9" name="Rectangle 68"/>
          <p:cNvSpPr/>
          <p:nvPr/>
        </p:nvSpPr>
        <p:spPr>
          <a:xfrm>
            <a:off x="7013748" y="2368416"/>
            <a:ext cx="990606" cy="2663535"/>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0" name="Rectangle 69"/>
          <p:cNvSpPr/>
          <p:nvPr/>
        </p:nvSpPr>
        <p:spPr>
          <a:xfrm>
            <a:off x="8004352" y="2368416"/>
            <a:ext cx="990602" cy="2670002"/>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1" name="Rectangle 70"/>
          <p:cNvSpPr/>
          <p:nvPr/>
        </p:nvSpPr>
        <p:spPr>
          <a:xfrm>
            <a:off x="2060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MONDAY</a:t>
            </a:r>
          </a:p>
        </p:txBody>
      </p:sp>
      <p:sp>
        <p:nvSpPr>
          <p:cNvPr id="72" name="Rectangle 71"/>
          <p:cNvSpPr/>
          <p:nvPr/>
        </p:nvSpPr>
        <p:spPr>
          <a:xfrm>
            <a:off x="2060754" y="6920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 June</a:t>
            </a:r>
          </a:p>
        </p:txBody>
      </p:sp>
      <p:sp>
        <p:nvSpPr>
          <p:cNvPr id="73" name="Rectangle 72"/>
          <p:cNvSpPr/>
          <p:nvPr/>
        </p:nvSpPr>
        <p:spPr>
          <a:xfrm>
            <a:off x="1603554" y="996816"/>
            <a:ext cx="457200" cy="13716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BDE</a:t>
            </a:r>
          </a:p>
        </p:txBody>
      </p:sp>
      <p:sp>
        <p:nvSpPr>
          <p:cNvPr id="74" name="Rectangle 73"/>
          <p:cNvSpPr/>
          <p:nvPr/>
        </p:nvSpPr>
        <p:spPr>
          <a:xfrm>
            <a:off x="1603554" y="2368417"/>
            <a:ext cx="457200" cy="267000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BN</a:t>
            </a:r>
          </a:p>
        </p:txBody>
      </p:sp>
      <p:sp>
        <p:nvSpPr>
          <p:cNvPr id="75" name="Rectangle 74"/>
          <p:cNvSpPr/>
          <p:nvPr/>
        </p:nvSpPr>
        <p:spPr>
          <a:xfrm>
            <a:off x="1598802" y="5033372"/>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HHC</a:t>
            </a:r>
          </a:p>
        </p:txBody>
      </p:sp>
      <p:sp>
        <p:nvSpPr>
          <p:cNvPr id="76" name="Rectangle 75"/>
          <p:cNvSpPr/>
          <p:nvPr/>
        </p:nvSpPr>
        <p:spPr>
          <a:xfrm>
            <a:off x="221409" y="990628"/>
            <a:ext cx="1380744" cy="403846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u="sng" dirty="0">
                <a:solidFill>
                  <a:schemeClr val="tx1"/>
                </a:solidFill>
                <a:latin typeface="Arial" panose="020B0604020202020204" pitchFamily="34" charset="0"/>
                <a:cs typeface="Arial" panose="020B0604020202020204" pitchFamily="34" charset="0"/>
              </a:rPr>
              <a:t>Notes</a:t>
            </a:r>
            <a:r>
              <a:rPr lang="en-US" sz="800" b="1" dirty="0">
                <a:solidFill>
                  <a:schemeClr val="tx1"/>
                </a:solidFill>
                <a:latin typeface="Arial" panose="020B0604020202020204" pitchFamily="34" charset="0"/>
                <a:cs typeface="Arial" panose="020B0604020202020204" pitchFamily="34" charset="0"/>
              </a:rPr>
              <a:t>:</a:t>
            </a:r>
          </a:p>
          <a:p>
            <a:r>
              <a:rPr lang="en-US" sz="800" b="1" dirty="0">
                <a:solidFill>
                  <a:schemeClr val="tx1"/>
                </a:solidFill>
                <a:latin typeface="Arial" panose="020B0604020202020204" pitchFamily="34" charset="0"/>
                <a:cs typeface="Arial" panose="020B0604020202020204" pitchFamily="34" charset="0"/>
              </a:rPr>
              <a:t>Week 1/4 of Battle Rhythm </a:t>
            </a:r>
          </a:p>
          <a:p>
            <a:endParaRPr lang="en-US" sz="800" b="1"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a:p>
            <a:r>
              <a:rPr lang="en-US" sz="800" b="1" u="sng" dirty="0">
                <a:solidFill>
                  <a:schemeClr val="tx1"/>
                </a:solidFill>
                <a:latin typeface="Arial" panose="020B0604020202020204" pitchFamily="34" charset="0"/>
                <a:cs typeface="Arial" panose="020B0604020202020204" pitchFamily="34" charset="0"/>
              </a:rPr>
              <a:t>Focus Areas within the Commander’s Priorities</a:t>
            </a:r>
            <a:r>
              <a:rPr lang="en-US" sz="800" b="1" dirty="0">
                <a:solidFill>
                  <a:schemeClr val="tx1"/>
                </a:solidFill>
                <a:latin typeface="Arial" panose="020B0604020202020204" pitchFamily="34" charset="0"/>
                <a:cs typeface="Arial" panose="020B0604020202020204" pitchFamily="34" charset="0"/>
              </a:rPr>
              <a:t>:</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Command Maintenance Focus (Week 1):</a:t>
            </a:r>
          </a:p>
          <a:p>
            <a:r>
              <a:rPr lang="en-US" sz="800" dirty="0">
                <a:solidFill>
                  <a:schemeClr val="tx1"/>
                </a:solidFill>
                <a:latin typeface="Arial" panose="020B0604020202020204" pitchFamily="34" charset="0"/>
                <a:cs typeface="Arial" panose="020B0604020202020204" pitchFamily="34" charset="0"/>
              </a:rPr>
              <a:t>-Communications </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BN Training Focus:</a:t>
            </a:r>
          </a:p>
          <a:p>
            <a:r>
              <a:rPr lang="en-US" sz="800" dirty="0">
                <a:solidFill>
                  <a:schemeClr val="tx1"/>
                </a:solidFill>
                <a:latin typeface="Arial" panose="020B0604020202020204" pitchFamily="34" charset="0"/>
                <a:cs typeface="Arial" panose="020B0604020202020204" pitchFamily="34" charset="0"/>
              </a:rPr>
              <a:t>-M17 /M4 Range Density </a:t>
            </a:r>
          </a:p>
          <a:p>
            <a:r>
              <a:rPr lang="en-US" sz="800" dirty="0">
                <a:solidFill>
                  <a:schemeClr val="tx1"/>
                </a:solidFill>
                <a:latin typeface="Arial" panose="020B0604020202020204" pitchFamily="34" charset="0"/>
                <a:cs typeface="Arial" panose="020B0604020202020204" pitchFamily="34" charset="0"/>
              </a:rPr>
              <a:t>-TBL 2 / M1+M2                 -GST/VCE</a:t>
            </a:r>
          </a:p>
          <a:p>
            <a:r>
              <a:rPr lang="en-US" sz="800" dirty="0">
                <a:solidFill>
                  <a:schemeClr val="tx1"/>
                </a:solidFill>
                <a:latin typeface="Arial" panose="020B0604020202020204" pitchFamily="34" charset="0"/>
                <a:cs typeface="Arial" panose="020B0604020202020204" pitchFamily="34" charset="0"/>
              </a:rPr>
              <a:t>-BDE Maint. Terrain Walk </a:t>
            </a:r>
          </a:p>
          <a:p>
            <a:endParaRPr lang="en-US" sz="800"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p:txBody>
      </p:sp>
      <p:sp>
        <p:nvSpPr>
          <p:cNvPr id="77" name="Rectangle 76"/>
          <p:cNvSpPr/>
          <p:nvPr/>
        </p:nvSpPr>
        <p:spPr>
          <a:xfrm>
            <a:off x="3051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TUESDAY</a:t>
            </a:r>
          </a:p>
        </p:txBody>
      </p:sp>
      <p:sp>
        <p:nvSpPr>
          <p:cNvPr id="78" name="Rectangle 77"/>
          <p:cNvSpPr/>
          <p:nvPr/>
        </p:nvSpPr>
        <p:spPr>
          <a:xfrm>
            <a:off x="3051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 June</a:t>
            </a:r>
          </a:p>
        </p:txBody>
      </p:sp>
      <p:sp>
        <p:nvSpPr>
          <p:cNvPr id="79" name="Rectangle 78"/>
          <p:cNvSpPr/>
          <p:nvPr/>
        </p:nvSpPr>
        <p:spPr>
          <a:xfrm>
            <a:off x="40419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WEDNESDAY</a:t>
            </a:r>
          </a:p>
        </p:txBody>
      </p:sp>
      <p:sp>
        <p:nvSpPr>
          <p:cNvPr id="80" name="Rectangle 79"/>
          <p:cNvSpPr/>
          <p:nvPr/>
        </p:nvSpPr>
        <p:spPr>
          <a:xfrm>
            <a:off x="40419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3 June</a:t>
            </a:r>
          </a:p>
        </p:txBody>
      </p:sp>
      <p:sp>
        <p:nvSpPr>
          <p:cNvPr id="81" name="Rectangle 80"/>
          <p:cNvSpPr/>
          <p:nvPr/>
        </p:nvSpPr>
        <p:spPr>
          <a:xfrm>
            <a:off x="5032555"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THURSDAY</a:t>
            </a:r>
          </a:p>
        </p:txBody>
      </p:sp>
      <p:sp>
        <p:nvSpPr>
          <p:cNvPr id="82" name="Rectangle 81"/>
          <p:cNvSpPr/>
          <p:nvPr/>
        </p:nvSpPr>
        <p:spPr>
          <a:xfrm>
            <a:off x="5032554"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4 June</a:t>
            </a:r>
          </a:p>
        </p:txBody>
      </p:sp>
      <p:sp>
        <p:nvSpPr>
          <p:cNvPr id="83" name="Rectangle 82"/>
          <p:cNvSpPr/>
          <p:nvPr/>
        </p:nvSpPr>
        <p:spPr>
          <a:xfrm>
            <a:off x="60231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FRIDAY</a:t>
            </a:r>
          </a:p>
        </p:txBody>
      </p:sp>
      <p:sp>
        <p:nvSpPr>
          <p:cNvPr id="84" name="Rectangle 83"/>
          <p:cNvSpPr/>
          <p:nvPr/>
        </p:nvSpPr>
        <p:spPr>
          <a:xfrm>
            <a:off x="60231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5 June</a:t>
            </a:r>
          </a:p>
        </p:txBody>
      </p:sp>
      <p:sp>
        <p:nvSpPr>
          <p:cNvPr id="85" name="Rectangle 84"/>
          <p:cNvSpPr/>
          <p:nvPr/>
        </p:nvSpPr>
        <p:spPr>
          <a:xfrm>
            <a:off x="7013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SATURDAY</a:t>
            </a:r>
          </a:p>
        </p:txBody>
      </p:sp>
      <p:sp>
        <p:nvSpPr>
          <p:cNvPr id="86" name="Rectangle 85"/>
          <p:cNvSpPr/>
          <p:nvPr/>
        </p:nvSpPr>
        <p:spPr>
          <a:xfrm>
            <a:off x="70137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6 June</a:t>
            </a:r>
          </a:p>
        </p:txBody>
      </p:sp>
      <p:sp>
        <p:nvSpPr>
          <p:cNvPr id="87" name="Rectangle 86"/>
          <p:cNvSpPr/>
          <p:nvPr/>
        </p:nvSpPr>
        <p:spPr>
          <a:xfrm>
            <a:off x="8004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SUNDAY</a:t>
            </a:r>
          </a:p>
        </p:txBody>
      </p:sp>
      <p:sp>
        <p:nvSpPr>
          <p:cNvPr id="88" name="Rectangle 87"/>
          <p:cNvSpPr/>
          <p:nvPr/>
        </p:nvSpPr>
        <p:spPr>
          <a:xfrm>
            <a:off x="8004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7 June</a:t>
            </a:r>
          </a:p>
        </p:txBody>
      </p:sp>
      <p:sp>
        <p:nvSpPr>
          <p:cNvPr id="89" name="Rectangle 88"/>
          <p:cNvSpPr/>
          <p:nvPr/>
        </p:nvSpPr>
        <p:spPr>
          <a:xfrm>
            <a:off x="1598802" y="52707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A Co</a:t>
            </a:r>
          </a:p>
        </p:txBody>
      </p:sp>
      <p:sp>
        <p:nvSpPr>
          <p:cNvPr id="90" name="Rectangle 89"/>
          <p:cNvSpPr/>
          <p:nvPr/>
        </p:nvSpPr>
        <p:spPr>
          <a:xfrm>
            <a:off x="1598802" y="54993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B Co</a:t>
            </a:r>
          </a:p>
        </p:txBody>
      </p:sp>
      <p:sp>
        <p:nvSpPr>
          <p:cNvPr id="91" name="Rectangle 90"/>
          <p:cNvSpPr/>
          <p:nvPr/>
        </p:nvSpPr>
        <p:spPr>
          <a:xfrm>
            <a:off x="2046766" y="57383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2" name="Rectangle 91"/>
          <p:cNvSpPr/>
          <p:nvPr/>
        </p:nvSpPr>
        <p:spPr>
          <a:xfrm>
            <a:off x="3046601" y="57383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3" name="Rectangle 92"/>
          <p:cNvSpPr/>
          <p:nvPr/>
        </p:nvSpPr>
        <p:spPr>
          <a:xfrm>
            <a:off x="4037044" y="57383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4" name="Rectangle 93"/>
          <p:cNvSpPr/>
          <p:nvPr/>
        </p:nvSpPr>
        <p:spPr>
          <a:xfrm>
            <a:off x="5027666" y="57383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5" name="Rectangle 94"/>
          <p:cNvSpPr/>
          <p:nvPr/>
        </p:nvSpPr>
        <p:spPr>
          <a:xfrm>
            <a:off x="6018306" y="57383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6" name="Rectangle 95"/>
          <p:cNvSpPr/>
          <p:nvPr/>
        </p:nvSpPr>
        <p:spPr>
          <a:xfrm>
            <a:off x="1598802" y="57383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 Co</a:t>
            </a:r>
          </a:p>
        </p:txBody>
      </p:sp>
      <p:sp>
        <p:nvSpPr>
          <p:cNvPr id="97" name="Rectangle 96"/>
          <p:cNvSpPr/>
          <p:nvPr/>
        </p:nvSpPr>
        <p:spPr>
          <a:xfrm>
            <a:off x="2046766" y="59669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8" name="Rectangle 97"/>
          <p:cNvSpPr/>
          <p:nvPr/>
        </p:nvSpPr>
        <p:spPr>
          <a:xfrm>
            <a:off x="3046601" y="59669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9" name="Rectangle 98"/>
          <p:cNvSpPr/>
          <p:nvPr/>
        </p:nvSpPr>
        <p:spPr>
          <a:xfrm>
            <a:off x="4037044" y="59669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0" name="Rectangle 99"/>
          <p:cNvSpPr/>
          <p:nvPr/>
        </p:nvSpPr>
        <p:spPr>
          <a:xfrm>
            <a:off x="5027666" y="59669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1" name="Rectangle 100"/>
          <p:cNvSpPr/>
          <p:nvPr/>
        </p:nvSpPr>
        <p:spPr>
          <a:xfrm>
            <a:off x="6018306" y="59669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2" name="Rectangle 101"/>
          <p:cNvSpPr/>
          <p:nvPr/>
        </p:nvSpPr>
        <p:spPr>
          <a:xfrm>
            <a:off x="1598802" y="59669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G Co</a:t>
            </a:r>
          </a:p>
        </p:txBody>
      </p:sp>
      <p:sp>
        <p:nvSpPr>
          <p:cNvPr id="104" name="TextBox 103"/>
          <p:cNvSpPr txBox="1"/>
          <p:nvPr/>
        </p:nvSpPr>
        <p:spPr>
          <a:xfrm>
            <a:off x="231439" y="6208746"/>
            <a:ext cx="24881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Legend:  </a:t>
            </a:r>
            <a:r>
              <a:rPr lang="en-US" sz="800" b="1" dirty="0">
                <a:solidFill>
                  <a:srgbClr val="00B050"/>
                </a:solidFill>
                <a:latin typeface="Arial" panose="020B0604020202020204" pitchFamily="34" charset="0"/>
                <a:cs typeface="Arial" panose="020B0604020202020204" pitchFamily="34" charset="0"/>
              </a:rPr>
              <a:t>Added</a:t>
            </a:r>
            <a:r>
              <a:rPr lang="en-US" sz="800" b="1" dirty="0">
                <a:latin typeface="Arial" panose="020B0604020202020204" pitchFamily="34" charset="0"/>
                <a:cs typeface="Arial" panose="020B0604020202020204" pitchFamily="34" charset="0"/>
              </a:rPr>
              <a:t>  </a:t>
            </a:r>
            <a:r>
              <a:rPr lang="en-US" sz="800" b="1" strike="sngStrike" dirty="0">
                <a:solidFill>
                  <a:srgbClr val="FF0000"/>
                </a:solidFill>
                <a:latin typeface="Arial" panose="020B0604020202020204" pitchFamily="34" charset="0"/>
                <a:cs typeface="Arial" panose="020B0604020202020204" pitchFamily="34" charset="0"/>
              </a:rPr>
              <a:t>Removed</a:t>
            </a:r>
            <a:r>
              <a:rPr lang="en-US" sz="800" b="1" dirty="0">
                <a:latin typeface="Arial" panose="020B0604020202020204" pitchFamily="34" charset="0"/>
                <a:cs typeface="Arial" panose="020B0604020202020204" pitchFamily="34" charset="0"/>
              </a:rPr>
              <a:t>  </a:t>
            </a:r>
            <a:r>
              <a:rPr lang="en-US" sz="800" b="1" dirty="0">
                <a:solidFill>
                  <a:srgbClr val="0070C0"/>
                </a:solidFill>
                <a:latin typeface="Arial" panose="020B0604020202020204" pitchFamily="34" charset="0"/>
                <a:cs typeface="Arial" panose="020B0604020202020204" pitchFamily="34" charset="0"/>
              </a:rPr>
              <a:t>Changed  </a:t>
            </a:r>
            <a:r>
              <a:rPr lang="en-US" sz="800" b="1" dirty="0">
                <a:latin typeface="Arial" panose="020B0604020202020204" pitchFamily="34" charset="0"/>
                <a:cs typeface="Arial" panose="020B0604020202020204" pitchFamily="34" charset="0"/>
              </a:rPr>
              <a:t>Tentative</a:t>
            </a:r>
            <a:endParaRPr lang="en-US" sz="800" b="1" dirty="0">
              <a:solidFill>
                <a:srgbClr val="0070C0"/>
              </a:solidFill>
              <a:latin typeface="Arial" panose="020B0604020202020204" pitchFamily="34" charset="0"/>
              <a:cs typeface="Arial" panose="020B0604020202020204" pitchFamily="34" charset="0"/>
            </a:endParaRPr>
          </a:p>
        </p:txBody>
      </p:sp>
      <p:sp>
        <p:nvSpPr>
          <p:cNvPr id="105" name="Rectangle 104"/>
          <p:cNvSpPr/>
          <p:nvPr/>
        </p:nvSpPr>
        <p:spPr>
          <a:xfrm>
            <a:off x="2087535" y="6236734"/>
            <a:ext cx="541492" cy="16192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Rectangle 105"/>
          <p:cNvSpPr/>
          <p:nvPr/>
        </p:nvSpPr>
        <p:spPr>
          <a:xfrm>
            <a:off x="4582797" y="6243460"/>
            <a:ext cx="621792" cy="161925"/>
          </a:xfrm>
          <a:prstGeom prst="rect">
            <a:avLst/>
          </a:prstGeom>
          <a:solidFill>
            <a:srgbClr val="C00000"/>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RANGES</a:t>
            </a:r>
          </a:p>
        </p:txBody>
      </p:sp>
      <p:sp>
        <p:nvSpPr>
          <p:cNvPr id="107" name="Rectangle 106"/>
          <p:cNvSpPr/>
          <p:nvPr/>
        </p:nvSpPr>
        <p:spPr>
          <a:xfrm>
            <a:off x="221875" y="5035812"/>
            <a:ext cx="1381163" cy="11689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900" b="1" dirty="0">
                <a:solidFill>
                  <a:schemeClr val="tx1"/>
                </a:solidFill>
                <a:latin typeface="Arial" panose="020B0604020202020204" pitchFamily="34" charset="0"/>
                <a:cs typeface="Arial" panose="020B0604020202020204" pitchFamily="34" charset="0"/>
              </a:rPr>
              <a:t>CDR’s Priorities: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Vehicle, Weapon, and Equipment Services</a:t>
            </a:r>
            <a:endParaRPr lang="en-US" sz="8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Training and Operational Obligations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Organizational Inspection Program</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Deployment and Personnel Readiness</a:t>
            </a:r>
          </a:p>
        </p:txBody>
      </p:sp>
      <p:sp>
        <p:nvSpPr>
          <p:cNvPr id="109" name="Rectangle 108"/>
          <p:cNvSpPr/>
          <p:nvPr/>
        </p:nvSpPr>
        <p:spPr>
          <a:xfrm>
            <a:off x="2056553" y="52700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0" name="Rectangle 109"/>
          <p:cNvSpPr/>
          <p:nvPr/>
        </p:nvSpPr>
        <p:spPr>
          <a:xfrm>
            <a:off x="3047999" y="52700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1" name="Rectangle 110"/>
          <p:cNvSpPr/>
          <p:nvPr/>
        </p:nvSpPr>
        <p:spPr>
          <a:xfrm>
            <a:off x="4038442" y="52700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2" name="Rectangle 111"/>
          <p:cNvSpPr/>
          <p:nvPr/>
        </p:nvSpPr>
        <p:spPr>
          <a:xfrm>
            <a:off x="5029064" y="52700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3" name="Rectangle 112"/>
          <p:cNvSpPr/>
          <p:nvPr/>
        </p:nvSpPr>
        <p:spPr>
          <a:xfrm>
            <a:off x="6019704" y="52700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4" name="Rectangle 113"/>
          <p:cNvSpPr/>
          <p:nvPr/>
        </p:nvSpPr>
        <p:spPr>
          <a:xfrm>
            <a:off x="2056553" y="54986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5" name="Rectangle 114"/>
          <p:cNvSpPr/>
          <p:nvPr/>
        </p:nvSpPr>
        <p:spPr>
          <a:xfrm>
            <a:off x="3047999" y="54986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6" name="Rectangle 115"/>
          <p:cNvSpPr/>
          <p:nvPr/>
        </p:nvSpPr>
        <p:spPr>
          <a:xfrm>
            <a:off x="4038442" y="54986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7" name="Rectangle 116"/>
          <p:cNvSpPr/>
          <p:nvPr/>
        </p:nvSpPr>
        <p:spPr>
          <a:xfrm>
            <a:off x="5029064" y="54986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8" name="Rectangle 117"/>
          <p:cNvSpPr/>
          <p:nvPr/>
        </p:nvSpPr>
        <p:spPr>
          <a:xfrm>
            <a:off x="6019704" y="54986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9" name="Rectangle 118"/>
          <p:cNvSpPr/>
          <p:nvPr/>
        </p:nvSpPr>
        <p:spPr>
          <a:xfrm>
            <a:off x="2057951" y="5036511"/>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0" name="Rectangle 119"/>
          <p:cNvSpPr/>
          <p:nvPr/>
        </p:nvSpPr>
        <p:spPr>
          <a:xfrm>
            <a:off x="3049397" y="5036511"/>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1" name="Rectangle 120"/>
          <p:cNvSpPr/>
          <p:nvPr/>
        </p:nvSpPr>
        <p:spPr>
          <a:xfrm>
            <a:off x="4039840" y="5036511"/>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2" name="Rectangle 121"/>
          <p:cNvSpPr/>
          <p:nvPr/>
        </p:nvSpPr>
        <p:spPr>
          <a:xfrm>
            <a:off x="5030462" y="5036511"/>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3" name="Rectangle 122"/>
          <p:cNvSpPr/>
          <p:nvPr/>
        </p:nvSpPr>
        <p:spPr>
          <a:xfrm>
            <a:off x="6021102" y="5036511"/>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4" name="Rectangle 123"/>
          <p:cNvSpPr/>
          <p:nvPr/>
        </p:nvSpPr>
        <p:spPr>
          <a:xfrm>
            <a:off x="7011662" y="5037909"/>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5" name="Rectangle 124"/>
          <p:cNvSpPr/>
          <p:nvPr/>
        </p:nvSpPr>
        <p:spPr>
          <a:xfrm>
            <a:off x="7993913" y="5037909"/>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6" name="Rectangle 125"/>
          <p:cNvSpPr/>
          <p:nvPr/>
        </p:nvSpPr>
        <p:spPr>
          <a:xfrm>
            <a:off x="7010264" y="52714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7" name="Rectangle 126"/>
          <p:cNvSpPr/>
          <p:nvPr/>
        </p:nvSpPr>
        <p:spPr>
          <a:xfrm>
            <a:off x="7010264" y="55000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8" name="Rectangle 127"/>
          <p:cNvSpPr/>
          <p:nvPr/>
        </p:nvSpPr>
        <p:spPr>
          <a:xfrm>
            <a:off x="8000904" y="52714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9" name="Rectangle 128"/>
          <p:cNvSpPr/>
          <p:nvPr/>
        </p:nvSpPr>
        <p:spPr>
          <a:xfrm>
            <a:off x="8000904" y="55000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0" name="Rectangle 129"/>
          <p:cNvSpPr/>
          <p:nvPr/>
        </p:nvSpPr>
        <p:spPr>
          <a:xfrm>
            <a:off x="7011663" y="5742584"/>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1" name="Rectangle 130"/>
          <p:cNvSpPr/>
          <p:nvPr/>
        </p:nvSpPr>
        <p:spPr>
          <a:xfrm>
            <a:off x="7011663" y="5971184"/>
            <a:ext cx="99073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2" name="Rectangle 131"/>
          <p:cNvSpPr/>
          <p:nvPr/>
        </p:nvSpPr>
        <p:spPr>
          <a:xfrm>
            <a:off x="7993914" y="5742584"/>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3" name="Rectangle 132"/>
          <p:cNvSpPr/>
          <p:nvPr/>
        </p:nvSpPr>
        <p:spPr>
          <a:xfrm>
            <a:off x="7993914" y="5971184"/>
            <a:ext cx="99069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41" name="Rectangle 140"/>
          <p:cNvSpPr/>
          <p:nvPr/>
        </p:nvSpPr>
        <p:spPr>
          <a:xfrm>
            <a:off x="2046766" y="994775"/>
            <a:ext cx="6931152" cy="136164"/>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bg1"/>
                </a:solidFill>
                <a:latin typeface="Arial" panose="020B0604020202020204" pitchFamily="34" charset="0"/>
                <a:cs typeface="Arial" panose="020B0604020202020204" pitchFamily="34" charset="0"/>
              </a:rPr>
              <a:t>COVID – 19 Response </a:t>
            </a:r>
          </a:p>
        </p:txBody>
      </p:sp>
      <p:sp>
        <p:nvSpPr>
          <p:cNvPr id="180" name="Rectangle 179"/>
          <p:cNvSpPr/>
          <p:nvPr/>
        </p:nvSpPr>
        <p:spPr>
          <a:xfrm>
            <a:off x="2074830" y="3292024"/>
            <a:ext cx="976753" cy="310397"/>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Sync</a:t>
            </a:r>
          </a:p>
        </p:txBody>
      </p:sp>
      <p:sp>
        <p:nvSpPr>
          <p:cNvPr id="186" name="Rectangle 185"/>
          <p:cNvSpPr/>
          <p:nvPr/>
        </p:nvSpPr>
        <p:spPr>
          <a:xfrm>
            <a:off x="3753279" y="6234593"/>
            <a:ext cx="789292" cy="173885"/>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meeting</a:t>
            </a:r>
          </a:p>
        </p:txBody>
      </p:sp>
      <p:sp>
        <p:nvSpPr>
          <p:cNvPr id="187" name="Rectangle 186"/>
          <p:cNvSpPr/>
          <p:nvPr/>
        </p:nvSpPr>
        <p:spPr>
          <a:xfrm>
            <a:off x="2860953" y="6234593"/>
            <a:ext cx="753757" cy="175725"/>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BN Meeting</a:t>
            </a:r>
          </a:p>
        </p:txBody>
      </p:sp>
      <p:sp>
        <p:nvSpPr>
          <p:cNvPr id="108" name="Rectangle 107"/>
          <p:cNvSpPr/>
          <p:nvPr/>
        </p:nvSpPr>
        <p:spPr>
          <a:xfrm>
            <a:off x="5330415" y="6243460"/>
            <a:ext cx="753757" cy="17572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Training</a:t>
            </a:r>
          </a:p>
        </p:txBody>
      </p:sp>
      <p:sp>
        <p:nvSpPr>
          <p:cNvPr id="134" name="Rectangle 133"/>
          <p:cNvSpPr/>
          <p:nvPr/>
        </p:nvSpPr>
        <p:spPr>
          <a:xfrm>
            <a:off x="6209947" y="6243459"/>
            <a:ext cx="753757" cy="175725"/>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Training</a:t>
            </a:r>
          </a:p>
        </p:txBody>
      </p:sp>
      <p:sp>
        <p:nvSpPr>
          <p:cNvPr id="135" name="Rectangle 134"/>
          <p:cNvSpPr/>
          <p:nvPr/>
        </p:nvSpPr>
        <p:spPr>
          <a:xfrm>
            <a:off x="7046120" y="6230958"/>
            <a:ext cx="753757" cy="215444"/>
          </a:xfrm>
          <a:prstGeom prst="rect">
            <a:avLst/>
          </a:prstGeom>
          <a:solidFill>
            <a:schemeClr val="accent6">
              <a:lumMod val="50000"/>
            </a:schemeClr>
          </a:solidFill>
          <a:ln>
            <a:solidFill>
              <a:schemeClr val="tx1"/>
            </a:solidFill>
          </a:ln>
        </p:spPr>
        <p:txBody>
          <a:bodyPr wrap="square">
            <a:spAutoFit/>
          </a:bodyPr>
          <a:lstStyle/>
          <a:p>
            <a:pPr algn="ctr"/>
            <a:r>
              <a:rPr lang="en-US" sz="800" dirty="0">
                <a:solidFill>
                  <a:schemeClr val="bg1"/>
                </a:solidFill>
                <a:latin typeface="Arial" panose="020B0604020202020204" pitchFamily="34" charset="0"/>
                <a:cs typeface="Arial" panose="020B0604020202020204" pitchFamily="34" charset="0"/>
              </a:rPr>
              <a:t>Services</a:t>
            </a:r>
          </a:p>
        </p:txBody>
      </p:sp>
      <p:sp>
        <p:nvSpPr>
          <p:cNvPr id="139" name="Rectangle 138"/>
          <p:cNvSpPr/>
          <p:nvPr/>
        </p:nvSpPr>
        <p:spPr>
          <a:xfrm>
            <a:off x="4056545" y="3292703"/>
            <a:ext cx="965320" cy="298519"/>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TRSM</a:t>
            </a:r>
          </a:p>
        </p:txBody>
      </p:sp>
      <p:sp>
        <p:nvSpPr>
          <p:cNvPr id="140" name="Rectangle 139"/>
          <p:cNvSpPr/>
          <p:nvPr/>
        </p:nvSpPr>
        <p:spPr>
          <a:xfrm>
            <a:off x="5048329" y="3285224"/>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SoTW due to BN</a:t>
            </a:r>
          </a:p>
        </p:txBody>
      </p:sp>
      <p:sp>
        <p:nvSpPr>
          <p:cNvPr id="142" name="Rectangle 141"/>
          <p:cNvSpPr/>
          <p:nvPr/>
        </p:nvSpPr>
        <p:spPr>
          <a:xfrm>
            <a:off x="2081900" y="3582039"/>
            <a:ext cx="984438" cy="314322"/>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Command Maint.</a:t>
            </a:r>
          </a:p>
        </p:txBody>
      </p:sp>
      <p:sp>
        <p:nvSpPr>
          <p:cNvPr id="144" name="Rectangle 143"/>
          <p:cNvSpPr/>
          <p:nvPr/>
        </p:nvSpPr>
        <p:spPr>
          <a:xfrm>
            <a:off x="6040083" y="3287800"/>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SITREP due to BDE</a:t>
            </a:r>
          </a:p>
        </p:txBody>
      </p:sp>
      <p:sp>
        <p:nvSpPr>
          <p:cNvPr id="149" name="Rectangle 148"/>
          <p:cNvSpPr/>
          <p:nvPr/>
        </p:nvSpPr>
        <p:spPr>
          <a:xfrm>
            <a:off x="6027972" y="1131477"/>
            <a:ext cx="990614" cy="124281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152" name="Rectangle 151"/>
          <p:cNvSpPr/>
          <p:nvPr/>
        </p:nvSpPr>
        <p:spPr>
          <a:xfrm>
            <a:off x="4052786" y="3592366"/>
            <a:ext cx="978005"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BN Board</a:t>
            </a:r>
          </a:p>
        </p:txBody>
      </p:sp>
      <p:sp>
        <p:nvSpPr>
          <p:cNvPr id="158" name="Rectangle 157"/>
          <p:cNvSpPr/>
          <p:nvPr/>
        </p:nvSpPr>
        <p:spPr>
          <a:xfrm>
            <a:off x="2062357" y="2527554"/>
            <a:ext cx="6920407" cy="148014"/>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TBL 2 BATS / AGTS</a:t>
            </a:r>
          </a:p>
        </p:txBody>
      </p:sp>
      <p:sp>
        <p:nvSpPr>
          <p:cNvPr id="103" name="Rectangle 102"/>
          <p:cNvSpPr/>
          <p:nvPr/>
        </p:nvSpPr>
        <p:spPr>
          <a:xfrm>
            <a:off x="5045189" y="3591795"/>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USR Brief (</a:t>
            </a:r>
            <a:r>
              <a:rPr lang="en-US" sz="800" dirty="0" err="1">
                <a:solidFill>
                  <a:schemeClr val="bg1"/>
                </a:solidFill>
                <a:latin typeface="Arial" panose="020B0604020202020204" pitchFamily="34" charset="0"/>
                <a:cs typeface="Arial" panose="020B0604020202020204" pitchFamily="34" charset="0"/>
              </a:rPr>
              <a:t>est</a:t>
            </a:r>
            <a:r>
              <a:rPr lang="en-US" sz="800" dirty="0">
                <a:solidFill>
                  <a:schemeClr val="bg1"/>
                </a:solidFill>
                <a:latin typeface="Arial" panose="020B0604020202020204" pitchFamily="34" charset="0"/>
                <a:cs typeface="Arial" panose="020B0604020202020204" pitchFamily="34" charset="0"/>
              </a:rPr>
              <a:t>)</a:t>
            </a:r>
          </a:p>
        </p:txBody>
      </p:sp>
      <p:sp>
        <p:nvSpPr>
          <p:cNvPr id="136" name="Rectangle 135"/>
          <p:cNvSpPr/>
          <p:nvPr/>
        </p:nvSpPr>
        <p:spPr>
          <a:xfrm>
            <a:off x="3060199" y="3286656"/>
            <a:ext cx="976753" cy="304566"/>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Training Meeting</a:t>
            </a:r>
          </a:p>
        </p:txBody>
      </p:sp>
      <p:sp>
        <p:nvSpPr>
          <p:cNvPr id="156" name="Rectangle 155"/>
          <p:cNvSpPr/>
          <p:nvPr/>
        </p:nvSpPr>
        <p:spPr>
          <a:xfrm>
            <a:off x="4048506" y="3915236"/>
            <a:ext cx="980455"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Bradley GST</a:t>
            </a:r>
          </a:p>
        </p:txBody>
      </p:sp>
      <p:sp>
        <p:nvSpPr>
          <p:cNvPr id="161" name="Rectangle 160"/>
          <p:cNvSpPr/>
          <p:nvPr/>
        </p:nvSpPr>
        <p:spPr>
          <a:xfrm>
            <a:off x="5035742" y="3915236"/>
            <a:ext cx="975869"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Tank GST</a:t>
            </a:r>
          </a:p>
        </p:txBody>
      </p:sp>
      <p:sp>
        <p:nvSpPr>
          <p:cNvPr id="162" name="Rectangle 161"/>
          <p:cNvSpPr/>
          <p:nvPr/>
        </p:nvSpPr>
        <p:spPr>
          <a:xfrm>
            <a:off x="4051246" y="4220420"/>
            <a:ext cx="977715"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Tank VCE</a:t>
            </a:r>
          </a:p>
        </p:txBody>
      </p:sp>
      <p:sp>
        <p:nvSpPr>
          <p:cNvPr id="163" name="Rectangle 162"/>
          <p:cNvSpPr/>
          <p:nvPr/>
        </p:nvSpPr>
        <p:spPr>
          <a:xfrm>
            <a:off x="5035742" y="4220420"/>
            <a:ext cx="966634"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Bradley VCE</a:t>
            </a:r>
          </a:p>
        </p:txBody>
      </p:sp>
      <p:sp>
        <p:nvSpPr>
          <p:cNvPr id="164" name="Rectangle 163"/>
          <p:cNvSpPr/>
          <p:nvPr/>
        </p:nvSpPr>
        <p:spPr>
          <a:xfrm>
            <a:off x="3060930" y="2964988"/>
            <a:ext cx="975471" cy="31209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M17 Range</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(Highlander)</a:t>
            </a:r>
          </a:p>
        </p:txBody>
      </p:sp>
      <p:sp>
        <p:nvSpPr>
          <p:cNvPr id="167" name="Rectangle 166"/>
          <p:cNvSpPr/>
          <p:nvPr/>
        </p:nvSpPr>
        <p:spPr>
          <a:xfrm>
            <a:off x="6033047" y="2958007"/>
            <a:ext cx="975869"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M4 Range</a:t>
            </a:r>
          </a:p>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(Gunslinger)</a:t>
            </a:r>
          </a:p>
        </p:txBody>
      </p:sp>
      <p:sp>
        <p:nvSpPr>
          <p:cNvPr id="168" name="Rectangle 167"/>
          <p:cNvSpPr/>
          <p:nvPr/>
        </p:nvSpPr>
        <p:spPr>
          <a:xfrm>
            <a:off x="2067666" y="1140980"/>
            <a:ext cx="495092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1-16 GT III-VI</a:t>
            </a:r>
          </a:p>
        </p:txBody>
      </p:sp>
      <p:sp>
        <p:nvSpPr>
          <p:cNvPr id="138" name="Rectangle 137"/>
          <p:cNvSpPr/>
          <p:nvPr/>
        </p:nvSpPr>
        <p:spPr>
          <a:xfrm>
            <a:off x="2068114" y="2951097"/>
            <a:ext cx="975747" cy="32377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A Co COC</a:t>
            </a:r>
          </a:p>
        </p:txBody>
      </p:sp>
      <p:sp>
        <p:nvSpPr>
          <p:cNvPr id="150" name="Rectangle 149"/>
          <p:cNvSpPr/>
          <p:nvPr/>
        </p:nvSpPr>
        <p:spPr>
          <a:xfrm>
            <a:off x="3038528" y="5271846"/>
            <a:ext cx="1974492" cy="20009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Tank VCE</a:t>
            </a:r>
          </a:p>
        </p:txBody>
      </p:sp>
      <p:sp>
        <p:nvSpPr>
          <p:cNvPr id="151" name="Rectangle 150"/>
          <p:cNvSpPr/>
          <p:nvPr/>
        </p:nvSpPr>
        <p:spPr>
          <a:xfrm>
            <a:off x="5023609" y="5273254"/>
            <a:ext cx="1987298" cy="21763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Tank GST</a:t>
            </a:r>
          </a:p>
        </p:txBody>
      </p:sp>
      <p:sp>
        <p:nvSpPr>
          <p:cNvPr id="153" name="Rectangle 152"/>
          <p:cNvSpPr/>
          <p:nvPr/>
        </p:nvSpPr>
        <p:spPr>
          <a:xfrm>
            <a:off x="2061325" y="5282249"/>
            <a:ext cx="989433" cy="210901"/>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Command Maint.</a:t>
            </a:r>
          </a:p>
        </p:txBody>
      </p:sp>
      <p:sp>
        <p:nvSpPr>
          <p:cNvPr id="137" name="Rectangle 136"/>
          <p:cNvSpPr/>
          <p:nvPr/>
        </p:nvSpPr>
        <p:spPr>
          <a:xfrm>
            <a:off x="3073825" y="3602533"/>
            <a:ext cx="975610" cy="293362"/>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Maint. Terrain Walk.</a:t>
            </a:r>
          </a:p>
        </p:txBody>
      </p:sp>
      <p:sp>
        <p:nvSpPr>
          <p:cNvPr id="145" name="Rectangle 144"/>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18MAY20</a:t>
            </a:r>
          </a:p>
        </p:txBody>
      </p:sp>
      <p:sp>
        <p:nvSpPr>
          <p:cNvPr id="143" name="Rectangle 142"/>
          <p:cNvSpPr/>
          <p:nvPr/>
        </p:nvSpPr>
        <p:spPr>
          <a:xfrm>
            <a:off x="2056617" y="5057149"/>
            <a:ext cx="4944700" cy="197112"/>
          </a:xfrm>
          <a:prstGeom prst="rect">
            <a:avLst/>
          </a:prstGeom>
          <a:solidFill>
            <a:srgbClr val="C000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RANGES</a:t>
            </a:r>
          </a:p>
        </p:txBody>
      </p:sp>
      <p:sp>
        <p:nvSpPr>
          <p:cNvPr id="146" name="Rectangle 145"/>
          <p:cNvSpPr/>
          <p:nvPr/>
        </p:nvSpPr>
        <p:spPr>
          <a:xfrm>
            <a:off x="2060548" y="2683289"/>
            <a:ext cx="4955145" cy="255416"/>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Scout TBL IV-VI with 1-16th IN</a:t>
            </a:r>
          </a:p>
        </p:txBody>
      </p:sp>
      <p:sp>
        <p:nvSpPr>
          <p:cNvPr id="147" name="Rectangle 146"/>
          <p:cNvSpPr/>
          <p:nvPr/>
        </p:nvSpPr>
        <p:spPr>
          <a:xfrm>
            <a:off x="4035609" y="2954656"/>
            <a:ext cx="1963079"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TARP Brief (Distributed) </a:t>
            </a:r>
          </a:p>
        </p:txBody>
      </p:sp>
      <p:sp>
        <p:nvSpPr>
          <p:cNvPr id="148" name="Rectangle 147"/>
          <p:cNvSpPr/>
          <p:nvPr/>
        </p:nvSpPr>
        <p:spPr>
          <a:xfrm>
            <a:off x="2074736" y="2372361"/>
            <a:ext cx="6920407" cy="13716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Gunnery</a:t>
            </a:r>
          </a:p>
        </p:txBody>
      </p:sp>
      <p:sp>
        <p:nvSpPr>
          <p:cNvPr id="154" name="Rectangle 153"/>
          <p:cNvSpPr/>
          <p:nvPr/>
        </p:nvSpPr>
        <p:spPr>
          <a:xfrm>
            <a:off x="2073253" y="5731359"/>
            <a:ext cx="974582" cy="24467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GST Training</a:t>
            </a:r>
          </a:p>
        </p:txBody>
      </p:sp>
      <p:sp>
        <p:nvSpPr>
          <p:cNvPr id="155" name="Rectangle 154"/>
          <p:cNvSpPr/>
          <p:nvPr/>
        </p:nvSpPr>
        <p:spPr>
          <a:xfrm>
            <a:off x="3066165" y="5745219"/>
            <a:ext cx="974582" cy="24467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GST Testing</a:t>
            </a:r>
          </a:p>
        </p:txBody>
      </p:sp>
      <p:sp>
        <p:nvSpPr>
          <p:cNvPr id="157" name="Rectangle 156"/>
          <p:cNvSpPr/>
          <p:nvPr/>
        </p:nvSpPr>
        <p:spPr>
          <a:xfrm>
            <a:off x="4040590" y="5740607"/>
            <a:ext cx="974582" cy="24467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GST Testing</a:t>
            </a:r>
          </a:p>
        </p:txBody>
      </p:sp>
    </p:spTree>
    <p:extLst>
      <p:ext uri="{BB962C8B-B14F-4D97-AF65-F5344CB8AC3E}">
        <p14:creationId xmlns:p14="http://schemas.microsoft.com/office/powerpoint/2010/main" val="166590605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27739" y="6116414"/>
            <a:ext cx="419100" cy="298254"/>
          </a:xfrm>
        </p:spPr>
        <p:txBody>
          <a:bodyPr/>
          <a:lstStyle/>
          <a:p>
            <a:pPr>
              <a:defRPr/>
            </a:pPr>
            <a:fld id="{EC01E3E4-D9EA-42C2-A2DC-8B1FC8B681FB}" type="slidenum">
              <a:rPr lang="en-US" sz="1100" smtClean="0">
                <a:solidFill>
                  <a:schemeClr val="bg1"/>
                </a:solidFill>
              </a:rPr>
              <a:pPr>
                <a:defRPr/>
              </a:pPr>
              <a:t>16</a:t>
            </a:fld>
            <a:endParaRPr lang="en-US" sz="1100" dirty="0">
              <a:solidFill>
                <a:schemeClr val="bg1"/>
              </a:solidFill>
            </a:endParaRPr>
          </a:p>
        </p:txBody>
      </p:sp>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a:spcBef>
                <a:spcPct val="50000"/>
              </a:spcBef>
            </a:pPr>
            <a:r>
              <a:rPr lang="en-US" sz="2800" b="1" dirty="0">
                <a:solidFill>
                  <a:prstClr val="black"/>
                </a:solidFill>
                <a:latin typeface=" Arial"/>
              </a:rPr>
              <a:t>T+3 (TW 37)</a:t>
            </a:r>
          </a:p>
        </p:txBody>
      </p:sp>
      <p:sp>
        <p:nvSpPr>
          <p:cNvPr id="57" name="Rectangle 56"/>
          <p:cNvSpPr/>
          <p:nvPr/>
        </p:nvSpPr>
        <p:spPr>
          <a:xfrm>
            <a:off x="2060753" y="996816"/>
            <a:ext cx="990599" cy="1380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58" name="Rectangle 57"/>
          <p:cNvSpPr/>
          <p:nvPr/>
        </p:nvSpPr>
        <p:spPr>
          <a:xfrm>
            <a:off x="3051353" y="996816"/>
            <a:ext cx="990597"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59" name="Rectangle 58"/>
          <p:cNvSpPr/>
          <p:nvPr/>
        </p:nvSpPr>
        <p:spPr>
          <a:xfrm>
            <a:off x="4041938" y="996816"/>
            <a:ext cx="990616"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5032540" y="996816"/>
            <a:ext cx="990614"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600" i="1" dirty="0">
              <a:solidFill>
                <a:schemeClr val="tx1"/>
              </a:solidFill>
              <a:latin typeface="Arial" panose="020B0604020202020204" pitchFamily="34" charset="0"/>
              <a:cs typeface="Arial" panose="020B0604020202020204" pitchFamily="34" charset="0"/>
            </a:endParaRPr>
          </a:p>
        </p:txBody>
      </p:sp>
      <p:sp>
        <p:nvSpPr>
          <p:cNvPr id="62" name="Rectangle 61"/>
          <p:cNvSpPr/>
          <p:nvPr/>
        </p:nvSpPr>
        <p:spPr>
          <a:xfrm>
            <a:off x="7013749" y="996816"/>
            <a:ext cx="990605" cy="1385508"/>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3" name="Rectangle 62"/>
          <p:cNvSpPr/>
          <p:nvPr/>
        </p:nvSpPr>
        <p:spPr>
          <a:xfrm>
            <a:off x="8004353" y="996816"/>
            <a:ext cx="990601" cy="1371600"/>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4" name="Rectangle 63"/>
          <p:cNvSpPr/>
          <p:nvPr/>
        </p:nvSpPr>
        <p:spPr>
          <a:xfrm>
            <a:off x="2060754" y="2368416"/>
            <a:ext cx="99057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5" name="Rectangle 64"/>
          <p:cNvSpPr/>
          <p:nvPr/>
        </p:nvSpPr>
        <p:spPr>
          <a:xfrm>
            <a:off x="3071026" y="2382324"/>
            <a:ext cx="990618" cy="305589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6" name="Rectangle 65"/>
          <p:cNvSpPr/>
          <p:nvPr/>
        </p:nvSpPr>
        <p:spPr>
          <a:xfrm>
            <a:off x="4041936" y="2368416"/>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8" name="Rectangle 67"/>
          <p:cNvSpPr/>
          <p:nvPr/>
        </p:nvSpPr>
        <p:spPr>
          <a:xfrm>
            <a:off x="6023138" y="2368416"/>
            <a:ext cx="990616" cy="267000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9" name="Rectangle 68"/>
          <p:cNvSpPr/>
          <p:nvPr/>
        </p:nvSpPr>
        <p:spPr>
          <a:xfrm>
            <a:off x="7013748" y="2368416"/>
            <a:ext cx="990606" cy="2663535"/>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0" name="Rectangle 69"/>
          <p:cNvSpPr/>
          <p:nvPr/>
        </p:nvSpPr>
        <p:spPr>
          <a:xfrm>
            <a:off x="8004352" y="2368416"/>
            <a:ext cx="990602" cy="2670002"/>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1" name="Rectangle 70"/>
          <p:cNvSpPr/>
          <p:nvPr/>
        </p:nvSpPr>
        <p:spPr>
          <a:xfrm>
            <a:off x="2060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MONDAY</a:t>
            </a:r>
          </a:p>
        </p:txBody>
      </p:sp>
      <p:sp>
        <p:nvSpPr>
          <p:cNvPr id="72" name="Rectangle 71"/>
          <p:cNvSpPr/>
          <p:nvPr/>
        </p:nvSpPr>
        <p:spPr>
          <a:xfrm>
            <a:off x="2060754" y="6920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8 June</a:t>
            </a:r>
          </a:p>
        </p:txBody>
      </p:sp>
      <p:sp>
        <p:nvSpPr>
          <p:cNvPr id="73" name="Rectangle 72"/>
          <p:cNvSpPr/>
          <p:nvPr/>
        </p:nvSpPr>
        <p:spPr>
          <a:xfrm>
            <a:off x="1603554" y="996816"/>
            <a:ext cx="457200" cy="13716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BDE</a:t>
            </a:r>
          </a:p>
        </p:txBody>
      </p:sp>
      <p:sp>
        <p:nvSpPr>
          <p:cNvPr id="74" name="Rectangle 73"/>
          <p:cNvSpPr/>
          <p:nvPr/>
        </p:nvSpPr>
        <p:spPr>
          <a:xfrm>
            <a:off x="1603554" y="2368417"/>
            <a:ext cx="457200" cy="267000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BN</a:t>
            </a:r>
          </a:p>
        </p:txBody>
      </p:sp>
      <p:sp>
        <p:nvSpPr>
          <p:cNvPr id="75" name="Rectangle 74"/>
          <p:cNvSpPr/>
          <p:nvPr/>
        </p:nvSpPr>
        <p:spPr>
          <a:xfrm>
            <a:off x="1598802" y="5033372"/>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HHC</a:t>
            </a:r>
          </a:p>
        </p:txBody>
      </p:sp>
      <p:sp>
        <p:nvSpPr>
          <p:cNvPr id="76" name="Rectangle 75"/>
          <p:cNvSpPr/>
          <p:nvPr/>
        </p:nvSpPr>
        <p:spPr>
          <a:xfrm>
            <a:off x="221409" y="990628"/>
            <a:ext cx="1380744" cy="403846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u="sng" dirty="0">
                <a:solidFill>
                  <a:schemeClr val="tx1"/>
                </a:solidFill>
                <a:latin typeface="Arial" panose="020B0604020202020204" pitchFamily="34" charset="0"/>
                <a:cs typeface="Arial" panose="020B0604020202020204" pitchFamily="34" charset="0"/>
              </a:rPr>
              <a:t>Notes</a:t>
            </a:r>
            <a:r>
              <a:rPr lang="en-US" sz="800" b="1" dirty="0">
                <a:solidFill>
                  <a:schemeClr val="tx1"/>
                </a:solidFill>
                <a:latin typeface="Arial" panose="020B0604020202020204" pitchFamily="34" charset="0"/>
                <a:cs typeface="Arial" panose="020B0604020202020204" pitchFamily="34" charset="0"/>
              </a:rPr>
              <a:t>:</a:t>
            </a:r>
          </a:p>
          <a:p>
            <a:r>
              <a:rPr lang="en-US" sz="800" b="1" dirty="0">
                <a:solidFill>
                  <a:schemeClr val="tx1"/>
                </a:solidFill>
                <a:latin typeface="Arial" panose="020B0604020202020204" pitchFamily="34" charset="0"/>
                <a:cs typeface="Arial" panose="020B0604020202020204" pitchFamily="34" charset="0"/>
              </a:rPr>
              <a:t>Week 2/4 of Battle Rhythm </a:t>
            </a:r>
          </a:p>
          <a:p>
            <a:endParaRPr lang="en-US" sz="800" b="1"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a:p>
            <a:r>
              <a:rPr lang="en-US" sz="800" b="1" u="sng" dirty="0">
                <a:solidFill>
                  <a:schemeClr val="tx1"/>
                </a:solidFill>
                <a:latin typeface="Arial" panose="020B0604020202020204" pitchFamily="34" charset="0"/>
                <a:cs typeface="Arial" panose="020B0604020202020204" pitchFamily="34" charset="0"/>
              </a:rPr>
              <a:t>Focus Areas within the Commander’s Priorities</a:t>
            </a:r>
            <a:r>
              <a:rPr lang="en-US" sz="800" b="1" dirty="0">
                <a:solidFill>
                  <a:schemeClr val="tx1"/>
                </a:solidFill>
                <a:latin typeface="Arial" panose="020B0604020202020204" pitchFamily="34" charset="0"/>
                <a:cs typeface="Arial" panose="020B0604020202020204" pitchFamily="34" charset="0"/>
              </a:rPr>
              <a:t>:</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Command Maintenance Focus (Week 2):</a:t>
            </a:r>
          </a:p>
          <a:p>
            <a:r>
              <a:rPr lang="en-US" sz="800" dirty="0">
                <a:solidFill>
                  <a:schemeClr val="tx1"/>
                </a:solidFill>
                <a:latin typeface="Arial" panose="020B0604020202020204" pitchFamily="34" charset="0"/>
                <a:cs typeface="Arial" panose="020B0604020202020204" pitchFamily="34" charset="0"/>
              </a:rPr>
              <a:t>-</a:t>
            </a:r>
            <a:r>
              <a:rPr lang="en-US" sz="800" b="1" dirty="0">
                <a:solidFill>
                  <a:schemeClr val="tx1"/>
                </a:solidFill>
                <a:latin typeface="Arial" panose="020B0604020202020204" pitchFamily="34" charset="0"/>
                <a:cs typeface="Arial" panose="020B0604020202020204" pitchFamily="34" charset="0"/>
              </a:rPr>
              <a:t>CBRN / OCIE</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BN Training Focus:</a:t>
            </a:r>
          </a:p>
          <a:p>
            <a:r>
              <a:rPr lang="en-US" sz="800" dirty="0">
                <a:solidFill>
                  <a:schemeClr val="tx1"/>
                </a:solidFill>
                <a:latin typeface="Arial" panose="020B0604020202020204" pitchFamily="34" charset="0"/>
                <a:cs typeface="Arial" panose="020B0604020202020204" pitchFamily="34" charset="0"/>
              </a:rPr>
              <a:t>TBL III CPC</a:t>
            </a:r>
          </a:p>
          <a:p>
            <a:r>
              <a:rPr lang="en-US" sz="800" dirty="0">
                <a:solidFill>
                  <a:schemeClr val="tx1"/>
                </a:solidFill>
                <a:latin typeface="Arial" panose="020B0604020202020204" pitchFamily="34" charset="0"/>
                <a:cs typeface="Arial" panose="020B0604020202020204" pitchFamily="34" charset="0"/>
              </a:rPr>
              <a:t>HETT Movement 14 June</a:t>
            </a:r>
          </a:p>
          <a:p>
            <a:endParaRPr lang="en-US" sz="800"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p:txBody>
      </p:sp>
      <p:sp>
        <p:nvSpPr>
          <p:cNvPr id="77" name="Rectangle 76"/>
          <p:cNvSpPr/>
          <p:nvPr/>
        </p:nvSpPr>
        <p:spPr>
          <a:xfrm>
            <a:off x="3051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TUESDAY</a:t>
            </a:r>
          </a:p>
        </p:txBody>
      </p:sp>
      <p:sp>
        <p:nvSpPr>
          <p:cNvPr id="78" name="Rectangle 77"/>
          <p:cNvSpPr/>
          <p:nvPr/>
        </p:nvSpPr>
        <p:spPr>
          <a:xfrm>
            <a:off x="3051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9 June</a:t>
            </a:r>
          </a:p>
        </p:txBody>
      </p:sp>
      <p:sp>
        <p:nvSpPr>
          <p:cNvPr id="79" name="Rectangle 78"/>
          <p:cNvSpPr/>
          <p:nvPr/>
        </p:nvSpPr>
        <p:spPr>
          <a:xfrm>
            <a:off x="40419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WEDNESDAY</a:t>
            </a:r>
          </a:p>
        </p:txBody>
      </p:sp>
      <p:sp>
        <p:nvSpPr>
          <p:cNvPr id="80" name="Rectangle 79"/>
          <p:cNvSpPr/>
          <p:nvPr/>
        </p:nvSpPr>
        <p:spPr>
          <a:xfrm>
            <a:off x="40419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10 June</a:t>
            </a:r>
          </a:p>
        </p:txBody>
      </p:sp>
      <p:sp>
        <p:nvSpPr>
          <p:cNvPr id="81" name="Rectangle 80"/>
          <p:cNvSpPr/>
          <p:nvPr/>
        </p:nvSpPr>
        <p:spPr>
          <a:xfrm>
            <a:off x="5032555"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THURSDAY</a:t>
            </a:r>
          </a:p>
        </p:txBody>
      </p:sp>
      <p:sp>
        <p:nvSpPr>
          <p:cNvPr id="82" name="Rectangle 81"/>
          <p:cNvSpPr/>
          <p:nvPr/>
        </p:nvSpPr>
        <p:spPr>
          <a:xfrm>
            <a:off x="5032554"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11 June</a:t>
            </a:r>
          </a:p>
        </p:txBody>
      </p:sp>
      <p:sp>
        <p:nvSpPr>
          <p:cNvPr id="83" name="Rectangle 82"/>
          <p:cNvSpPr/>
          <p:nvPr/>
        </p:nvSpPr>
        <p:spPr>
          <a:xfrm>
            <a:off x="60231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FRIDAY</a:t>
            </a:r>
          </a:p>
        </p:txBody>
      </p:sp>
      <p:sp>
        <p:nvSpPr>
          <p:cNvPr id="84" name="Rectangle 83"/>
          <p:cNvSpPr/>
          <p:nvPr/>
        </p:nvSpPr>
        <p:spPr>
          <a:xfrm>
            <a:off x="60231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12 June</a:t>
            </a:r>
          </a:p>
        </p:txBody>
      </p:sp>
      <p:sp>
        <p:nvSpPr>
          <p:cNvPr id="85" name="Rectangle 84"/>
          <p:cNvSpPr/>
          <p:nvPr/>
        </p:nvSpPr>
        <p:spPr>
          <a:xfrm>
            <a:off x="7013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SATURDAY</a:t>
            </a:r>
          </a:p>
        </p:txBody>
      </p:sp>
      <p:sp>
        <p:nvSpPr>
          <p:cNvPr id="86" name="Rectangle 85"/>
          <p:cNvSpPr/>
          <p:nvPr/>
        </p:nvSpPr>
        <p:spPr>
          <a:xfrm>
            <a:off x="70137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13 June</a:t>
            </a:r>
          </a:p>
        </p:txBody>
      </p:sp>
      <p:sp>
        <p:nvSpPr>
          <p:cNvPr id="87" name="Rectangle 86"/>
          <p:cNvSpPr/>
          <p:nvPr/>
        </p:nvSpPr>
        <p:spPr>
          <a:xfrm>
            <a:off x="8004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SUNDAY</a:t>
            </a:r>
          </a:p>
        </p:txBody>
      </p:sp>
      <p:sp>
        <p:nvSpPr>
          <p:cNvPr id="88" name="Rectangle 87"/>
          <p:cNvSpPr/>
          <p:nvPr/>
        </p:nvSpPr>
        <p:spPr>
          <a:xfrm>
            <a:off x="8004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14 June</a:t>
            </a:r>
          </a:p>
        </p:txBody>
      </p:sp>
      <p:sp>
        <p:nvSpPr>
          <p:cNvPr id="89" name="Rectangle 88"/>
          <p:cNvSpPr/>
          <p:nvPr/>
        </p:nvSpPr>
        <p:spPr>
          <a:xfrm>
            <a:off x="1598802" y="52707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A Co</a:t>
            </a:r>
          </a:p>
        </p:txBody>
      </p:sp>
      <p:sp>
        <p:nvSpPr>
          <p:cNvPr id="90" name="Rectangle 89"/>
          <p:cNvSpPr/>
          <p:nvPr/>
        </p:nvSpPr>
        <p:spPr>
          <a:xfrm>
            <a:off x="1598802" y="54993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B Co</a:t>
            </a:r>
          </a:p>
        </p:txBody>
      </p:sp>
      <p:sp>
        <p:nvSpPr>
          <p:cNvPr id="91" name="Rectangle 90"/>
          <p:cNvSpPr/>
          <p:nvPr/>
        </p:nvSpPr>
        <p:spPr>
          <a:xfrm>
            <a:off x="2046766" y="57383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2" name="Rectangle 91"/>
          <p:cNvSpPr/>
          <p:nvPr/>
        </p:nvSpPr>
        <p:spPr>
          <a:xfrm>
            <a:off x="3046601" y="57383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3" name="Rectangle 92"/>
          <p:cNvSpPr/>
          <p:nvPr/>
        </p:nvSpPr>
        <p:spPr>
          <a:xfrm>
            <a:off x="4037044" y="57383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4" name="Rectangle 93"/>
          <p:cNvSpPr/>
          <p:nvPr/>
        </p:nvSpPr>
        <p:spPr>
          <a:xfrm>
            <a:off x="5027666" y="57383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5" name="Rectangle 94"/>
          <p:cNvSpPr/>
          <p:nvPr/>
        </p:nvSpPr>
        <p:spPr>
          <a:xfrm>
            <a:off x="6018306" y="57383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6" name="Rectangle 95"/>
          <p:cNvSpPr/>
          <p:nvPr/>
        </p:nvSpPr>
        <p:spPr>
          <a:xfrm>
            <a:off x="1598802" y="57383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 Co</a:t>
            </a:r>
          </a:p>
        </p:txBody>
      </p:sp>
      <p:sp>
        <p:nvSpPr>
          <p:cNvPr id="97" name="Rectangle 96"/>
          <p:cNvSpPr/>
          <p:nvPr/>
        </p:nvSpPr>
        <p:spPr>
          <a:xfrm>
            <a:off x="2046766" y="59669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8" name="Rectangle 97"/>
          <p:cNvSpPr/>
          <p:nvPr/>
        </p:nvSpPr>
        <p:spPr>
          <a:xfrm>
            <a:off x="3046601" y="59669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9" name="Rectangle 98"/>
          <p:cNvSpPr/>
          <p:nvPr/>
        </p:nvSpPr>
        <p:spPr>
          <a:xfrm>
            <a:off x="4037044" y="59669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0" name="Rectangle 99"/>
          <p:cNvSpPr/>
          <p:nvPr/>
        </p:nvSpPr>
        <p:spPr>
          <a:xfrm>
            <a:off x="5027666" y="59669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1" name="Rectangle 100"/>
          <p:cNvSpPr/>
          <p:nvPr/>
        </p:nvSpPr>
        <p:spPr>
          <a:xfrm>
            <a:off x="6018306" y="59669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2" name="Rectangle 101"/>
          <p:cNvSpPr/>
          <p:nvPr/>
        </p:nvSpPr>
        <p:spPr>
          <a:xfrm>
            <a:off x="1598802" y="59669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G Co</a:t>
            </a:r>
          </a:p>
        </p:txBody>
      </p:sp>
      <p:sp>
        <p:nvSpPr>
          <p:cNvPr id="104" name="TextBox 103"/>
          <p:cNvSpPr txBox="1"/>
          <p:nvPr/>
        </p:nvSpPr>
        <p:spPr>
          <a:xfrm>
            <a:off x="231439" y="6208746"/>
            <a:ext cx="24881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Legend:  </a:t>
            </a:r>
            <a:r>
              <a:rPr lang="en-US" sz="800" b="1" dirty="0">
                <a:solidFill>
                  <a:srgbClr val="00B050"/>
                </a:solidFill>
                <a:latin typeface="Arial" panose="020B0604020202020204" pitchFamily="34" charset="0"/>
                <a:cs typeface="Arial" panose="020B0604020202020204" pitchFamily="34" charset="0"/>
              </a:rPr>
              <a:t>Added</a:t>
            </a:r>
            <a:r>
              <a:rPr lang="en-US" sz="800" b="1" dirty="0">
                <a:latin typeface="Arial" panose="020B0604020202020204" pitchFamily="34" charset="0"/>
                <a:cs typeface="Arial" panose="020B0604020202020204" pitchFamily="34" charset="0"/>
              </a:rPr>
              <a:t>  </a:t>
            </a:r>
            <a:r>
              <a:rPr lang="en-US" sz="800" b="1" strike="sngStrike" dirty="0">
                <a:solidFill>
                  <a:srgbClr val="FF0000"/>
                </a:solidFill>
                <a:latin typeface="Arial" panose="020B0604020202020204" pitchFamily="34" charset="0"/>
                <a:cs typeface="Arial" panose="020B0604020202020204" pitchFamily="34" charset="0"/>
              </a:rPr>
              <a:t>Removed</a:t>
            </a:r>
            <a:r>
              <a:rPr lang="en-US" sz="800" b="1" dirty="0">
                <a:latin typeface="Arial" panose="020B0604020202020204" pitchFamily="34" charset="0"/>
                <a:cs typeface="Arial" panose="020B0604020202020204" pitchFamily="34" charset="0"/>
              </a:rPr>
              <a:t>  </a:t>
            </a:r>
            <a:r>
              <a:rPr lang="en-US" sz="800" b="1" dirty="0">
                <a:solidFill>
                  <a:srgbClr val="0070C0"/>
                </a:solidFill>
                <a:latin typeface="Arial" panose="020B0604020202020204" pitchFamily="34" charset="0"/>
                <a:cs typeface="Arial" panose="020B0604020202020204" pitchFamily="34" charset="0"/>
              </a:rPr>
              <a:t>Changed  </a:t>
            </a:r>
            <a:r>
              <a:rPr lang="en-US" sz="800" b="1" dirty="0">
                <a:latin typeface="Arial" panose="020B0604020202020204" pitchFamily="34" charset="0"/>
                <a:cs typeface="Arial" panose="020B0604020202020204" pitchFamily="34" charset="0"/>
              </a:rPr>
              <a:t>Tentative</a:t>
            </a:r>
            <a:endParaRPr lang="en-US" sz="800" b="1" dirty="0">
              <a:solidFill>
                <a:srgbClr val="0070C0"/>
              </a:solidFill>
              <a:latin typeface="Arial" panose="020B0604020202020204" pitchFamily="34" charset="0"/>
              <a:cs typeface="Arial" panose="020B0604020202020204" pitchFamily="34" charset="0"/>
            </a:endParaRPr>
          </a:p>
        </p:txBody>
      </p:sp>
      <p:sp>
        <p:nvSpPr>
          <p:cNvPr id="105" name="Rectangle 104"/>
          <p:cNvSpPr/>
          <p:nvPr/>
        </p:nvSpPr>
        <p:spPr>
          <a:xfrm>
            <a:off x="2087535" y="6236734"/>
            <a:ext cx="541492" cy="16192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Rectangle 105"/>
          <p:cNvSpPr/>
          <p:nvPr/>
        </p:nvSpPr>
        <p:spPr>
          <a:xfrm>
            <a:off x="4582797" y="6243460"/>
            <a:ext cx="621792" cy="161925"/>
          </a:xfrm>
          <a:prstGeom prst="rect">
            <a:avLst/>
          </a:prstGeom>
          <a:solidFill>
            <a:srgbClr val="C00000"/>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RANGES</a:t>
            </a:r>
          </a:p>
        </p:txBody>
      </p:sp>
      <p:sp>
        <p:nvSpPr>
          <p:cNvPr id="107" name="Rectangle 106"/>
          <p:cNvSpPr/>
          <p:nvPr/>
        </p:nvSpPr>
        <p:spPr>
          <a:xfrm>
            <a:off x="221875" y="5035812"/>
            <a:ext cx="1381163" cy="11689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900" b="1" dirty="0">
                <a:solidFill>
                  <a:schemeClr val="tx1"/>
                </a:solidFill>
                <a:latin typeface="Arial" panose="020B0604020202020204" pitchFamily="34" charset="0"/>
                <a:cs typeface="Arial" panose="020B0604020202020204" pitchFamily="34" charset="0"/>
              </a:rPr>
              <a:t>CDR’s Priorities: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Vehicle, Weapon, and Equipment Services</a:t>
            </a:r>
            <a:endParaRPr lang="en-US" sz="8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Training and Operational Obligations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Organizational Inspection Program</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Deployment and Personnel Readiness</a:t>
            </a:r>
          </a:p>
        </p:txBody>
      </p:sp>
      <p:sp>
        <p:nvSpPr>
          <p:cNvPr id="109" name="Rectangle 108"/>
          <p:cNvSpPr/>
          <p:nvPr/>
        </p:nvSpPr>
        <p:spPr>
          <a:xfrm>
            <a:off x="2056553" y="52700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0" name="Rectangle 109"/>
          <p:cNvSpPr/>
          <p:nvPr/>
        </p:nvSpPr>
        <p:spPr>
          <a:xfrm>
            <a:off x="3047999" y="52700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1" name="Rectangle 110"/>
          <p:cNvSpPr/>
          <p:nvPr/>
        </p:nvSpPr>
        <p:spPr>
          <a:xfrm>
            <a:off x="4038442" y="52700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2" name="Rectangle 111"/>
          <p:cNvSpPr/>
          <p:nvPr/>
        </p:nvSpPr>
        <p:spPr>
          <a:xfrm>
            <a:off x="5029064" y="52700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3" name="Rectangle 112"/>
          <p:cNvSpPr/>
          <p:nvPr/>
        </p:nvSpPr>
        <p:spPr>
          <a:xfrm>
            <a:off x="6019704" y="52700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4" name="Rectangle 113"/>
          <p:cNvSpPr/>
          <p:nvPr/>
        </p:nvSpPr>
        <p:spPr>
          <a:xfrm>
            <a:off x="2056553" y="54986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5" name="Rectangle 114"/>
          <p:cNvSpPr/>
          <p:nvPr/>
        </p:nvSpPr>
        <p:spPr>
          <a:xfrm>
            <a:off x="3047999" y="54986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6" name="Rectangle 115"/>
          <p:cNvSpPr/>
          <p:nvPr/>
        </p:nvSpPr>
        <p:spPr>
          <a:xfrm>
            <a:off x="4038442" y="54986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7" name="Rectangle 116"/>
          <p:cNvSpPr/>
          <p:nvPr/>
        </p:nvSpPr>
        <p:spPr>
          <a:xfrm>
            <a:off x="5029064" y="54986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8" name="Rectangle 117"/>
          <p:cNvSpPr/>
          <p:nvPr/>
        </p:nvSpPr>
        <p:spPr>
          <a:xfrm>
            <a:off x="6019704" y="54986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9" name="Rectangle 118"/>
          <p:cNvSpPr/>
          <p:nvPr/>
        </p:nvSpPr>
        <p:spPr>
          <a:xfrm>
            <a:off x="2057951" y="5036511"/>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0" name="Rectangle 119"/>
          <p:cNvSpPr/>
          <p:nvPr/>
        </p:nvSpPr>
        <p:spPr>
          <a:xfrm>
            <a:off x="3049397" y="5036511"/>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1" name="Rectangle 120"/>
          <p:cNvSpPr/>
          <p:nvPr/>
        </p:nvSpPr>
        <p:spPr>
          <a:xfrm>
            <a:off x="4039840" y="5036511"/>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2" name="Rectangle 121"/>
          <p:cNvSpPr/>
          <p:nvPr/>
        </p:nvSpPr>
        <p:spPr>
          <a:xfrm>
            <a:off x="5030462" y="5036511"/>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3" name="Rectangle 122"/>
          <p:cNvSpPr/>
          <p:nvPr/>
        </p:nvSpPr>
        <p:spPr>
          <a:xfrm>
            <a:off x="6021102" y="5036511"/>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4" name="Rectangle 123"/>
          <p:cNvSpPr/>
          <p:nvPr/>
        </p:nvSpPr>
        <p:spPr>
          <a:xfrm>
            <a:off x="7011662" y="5037909"/>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5" name="Rectangle 124"/>
          <p:cNvSpPr/>
          <p:nvPr/>
        </p:nvSpPr>
        <p:spPr>
          <a:xfrm>
            <a:off x="7993913" y="5037909"/>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6" name="Rectangle 125"/>
          <p:cNvSpPr/>
          <p:nvPr/>
        </p:nvSpPr>
        <p:spPr>
          <a:xfrm>
            <a:off x="7010264" y="52714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7" name="Rectangle 126"/>
          <p:cNvSpPr/>
          <p:nvPr/>
        </p:nvSpPr>
        <p:spPr>
          <a:xfrm>
            <a:off x="7010264" y="55000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8" name="Rectangle 127"/>
          <p:cNvSpPr/>
          <p:nvPr/>
        </p:nvSpPr>
        <p:spPr>
          <a:xfrm>
            <a:off x="8000904" y="52714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9" name="Rectangle 128"/>
          <p:cNvSpPr/>
          <p:nvPr/>
        </p:nvSpPr>
        <p:spPr>
          <a:xfrm>
            <a:off x="8000904" y="55000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0" name="Rectangle 129"/>
          <p:cNvSpPr/>
          <p:nvPr/>
        </p:nvSpPr>
        <p:spPr>
          <a:xfrm>
            <a:off x="7011663" y="5742584"/>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1" name="Rectangle 130"/>
          <p:cNvSpPr/>
          <p:nvPr/>
        </p:nvSpPr>
        <p:spPr>
          <a:xfrm>
            <a:off x="7011663" y="5971184"/>
            <a:ext cx="99073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2" name="Rectangle 131"/>
          <p:cNvSpPr/>
          <p:nvPr/>
        </p:nvSpPr>
        <p:spPr>
          <a:xfrm>
            <a:off x="7993914" y="5742584"/>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3" name="Rectangle 132"/>
          <p:cNvSpPr/>
          <p:nvPr/>
        </p:nvSpPr>
        <p:spPr>
          <a:xfrm>
            <a:off x="7993914" y="5971184"/>
            <a:ext cx="99069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41" name="Rectangle 140"/>
          <p:cNvSpPr/>
          <p:nvPr/>
        </p:nvSpPr>
        <p:spPr>
          <a:xfrm>
            <a:off x="2046766" y="994775"/>
            <a:ext cx="6931152" cy="136164"/>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bg1"/>
                </a:solidFill>
                <a:latin typeface="Arial" panose="020B0604020202020204" pitchFamily="34" charset="0"/>
                <a:cs typeface="Arial" panose="020B0604020202020204" pitchFamily="34" charset="0"/>
              </a:rPr>
              <a:t>COVID – 19 Response </a:t>
            </a:r>
          </a:p>
        </p:txBody>
      </p:sp>
      <p:sp>
        <p:nvSpPr>
          <p:cNvPr id="180" name="Rectangle 179"/>
          <p:cNvSpPr/>
          <p:nvPr/>
        </p:nvSpPr>
        <p:spPr>
          <a:xfrm>
            <a:off x="3068420" y="2974390"/>
            <a:ext cx="976753" cy="310397"/>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Sync</a:t>
            </a:r>
          </a:p>
        </p:txBody>
      </p:sp>
      <p:sp>
        <p:nvSpPr>
          <p:cNvPr id="186" name="Rectangle 185"/>
          <p:cNvSpPr/>
          <p:nvPr/>
        </p:nvSpPr>
        <p:spPr>
          <a:xfrm>
            <a:off x="3753279" y="6234593"/>
            <a:ext cx="789292" cy="173885"/>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meeting</a:t>
            </a:r>
          </a:p>
        </p:txBody>
      </p:sp>
      <p:sp>
        <p:nvSpPr>
          <p:cNvPr id="187" name="Rectangle 186"/>
          <p:cNvSpPr/>
          <p:nvPr/>
        </p:nvSpPr>
        <p:spPr>
          <a:xfrm>
            <a:off x="2860953" y="6234593"/>
            <a:ext cx="753757" cy="175725"/>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BN Meeting</a:t>
            </a:r>
          </a:p>
        </p:txBody>
      </p:sp>
      <p:sp>
        <p:nvSpPr>
          <p:cNvPr id="108" name="Rectangle 107"/>
          <p:cNvSpPr/>
          <p:nvPr/>
        </p:nvSpPr>
        <p:spPr>
          <a:xfrm>
            <a:off x="5330415" y="6243460"/>
            <a:ext cx="753757" cy="17572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Training</a:t>
            </a:r>
          </a:p>
        </p:txBody>
      </p:sp>
      <p:sp>
        <p:nvSpPr>
          <p:cNvPr id="134" name="Rectangle 133"/>
          <p:cNvSpPr/>
          <p:nvPr/>
        </p:nvSpPr>
        <p:spPr>
          <a:xfrm>
            <a:off x="6209947" y="6243459"/>
            <a:ext cx="753757" cy="175725"/>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Training</a:t>
            </a:r>
          </a:p>
        </p:txBody>
      </p:sp>
      <p:sp>
        <p:nvSpPr>
          <p:cNvPr id="135" name="Rectangle 134"/>
          <p:cNvSpPr/>
          <p:nvPr/>
        </p:nvSpPr>
        <p:spPr>
          <a:xfrm>
            <a:off x="7046120" y="6230958"/>
            <a:ext cx="753757" cy="215444"/>
          </a:xfrm>
          <a:prstGeom prst="rect">
            <a:avLst/>
          </a:prstGeom>
          <a:solidFill>
            <a:schemeClr val="accent6">
              <a:lumMod val="50000"/>
            </a:schemeClr>
          </a:solidFill>
          <a:ln>
            <a:solidFill>
              <a:schemeClr val="tx1"/>
            </a:solidFill>
          </a:ln>
        </p:spPr>
        <p:txBody>
          <a:bodyPr wrap="square">
            <a:spAutoFit/>
          </a:bodyPr>
          <a:lstStyle/>
          <a:p>
            <a:pPr algn="ctr"/>
            <a:r>
              <a:rPr lang="en-US" sz="800" dirty="0">
                <a:solidFill>
                  <a:schemeClr val="bg1"/>
                </a:solidFill>
                <a:latin typeface="Arial" panose="020B0604020202020204" pitchFamily="34" charset="0"/>
                <a:cs typeface="Arial" panose="020B0604020202020204" pitchFamily="34" charset="0"/>
              </a:rPr>
              <a:t>Services</a:t>
            </a:r>
          </a:p>
        </p:txBody>
      </p:sp>
      <p:sp>
        <p:nvSpPr>
          <p:cNvPr id="139" name="Rectangle 138"/>
          <p:cNvSpPr/>
          <p:nvPr/>
        </p:nvSpPr>
        <p:spPr>
          <a:xfrm>
            <a:off x="4050176" y="2975621"/>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TRSM</a:t>
            </a:r>
          </a:p>
        </p:txBody>
      </p:sp>
      <p:sp>
        <p:nvSpPr>
          <p:cNvPr id="142" name="Rectangle 141"/>
          <p:cNvSpPr/>
          <p:nvPr/>
        </p:nvSpPr>
        <p:spPr>
          <a:xfrm>
            <a:off x="2070613" y="2969574"/>
            <a:ext cx="984438" cy="314322"/>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Command Maint.</a:t>
            </a:r>
          </a:p>
        </p:txBody>
      </p:sp>
      <p:sp>
        <p:nvSpPr>
          <p:cNvPr id="149" name="Rectangle 148"/>
          <p:cNvSpPr/>
          <p:nvPr/>
        </p:nvSpPr>
        <p:spPr>
          <a:xfrm>
            <a:off x="6027972" y="1131477"/>
            <a:ext cx="990614" cy="124281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152" name="Rectangle 151"/>
          <p:cNvSpPr/>
          <p:nvPr/>
        </p:nvSpPr>
        <p:spPr>
          <a:xfrm>
            <a:off x="6035629" y="3280313"/>
            <a:ext cx="96056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Gunnery LPD</a:t>
            </a:r>
          </a:p>
        </p:txBody>
      </p:sp>
      <p:sp>
        <p:nvSpPr>
          <p:cNvPr id="155" name="Rectangle 154"/>
          <p:cNvSpPr/>
          <p:nvPr/>
        </p:nvSpPr>
        <p:spPr>
          <a:xfrm>
            <a:off x="4035933" y="2825341"/>
            <a:ext cx="4953162" cy="128016"/>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TBL III CPC</a:t>
            </a:r>
          </a:p>
        </p:txBody>
      </p:sp>
      <p:sp>
        <p:nvSpPr>
          <p:cNvPr id="158" name="Rectangle 157"/>
          <p:cNvSpPr/>
          <p:nvPr/>
        </p:nvSpPr>
        <p:spPr>
          <a:xfrm>
            <a:off x="2087535" y="2672235"/>
            <a:ext cx="6920408" cy="128016"/>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TBL 2 MTC – BATS / AGTS</a:t>
            </a:r>
          </a:p>
        </p:txBody>
      </p:sp>
      <p:sp>
        <p:nvSpPr>
          <p:cNvPr id="159" name="Rectangle 158"/>
          <p:cNvSpPr/>
          <p:nvPr/>
        </p:nvSpPr>
        <p:spPr>
          <a:xfrm>
            <a:off x="6031492" y="3593617"/>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OCT Academy</a:t>
            </a:r>
          </a:p>
        </p:txBody>
      </p:sp>
      <p:sp>
        <p:nvSpPr>
          <p:cNvPr id="160" name="Rectangle 159"/>
          <p:cNvSpPr/>
          <p:nvPr/>
        </p:nvSpPr>
        <p:spPr>
          <a:xfrm>
            <a:off x="2087535" y="2525572"/>
            <a:ext cx="4952517" cy="123636"/>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COMMEX DG-II</a:t>
            </a:r>
          </a:p>
        </p:txBody>
      </p:sp>
      <p:sp>
        <p:nvSpPr>
          <p:cNvPr id="136" name="Rectangle 135"/>
          <p:cNvSpPr/>
          <p:nvPr/>
        </p:nvSpPr>
        <p:spPr>
          <a:xfrm>
            <a:off x="6032997" y="2973021"/>
            <a:ext cx="967762" cy="306271"/>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CMD &amp; Staff</a:t>
            </a:r>
          </a:p>
        </p:txBody>
      </p:sp>
      <p:sp>
        <p:nvSpPr>
          <p:cNvPr id="165" name="Rectangle 164"/>
          <p:cNvSpPr/>
          <p:nvPr/>
        </p:nvSpPr>
        <p:spPr>
          <a:xfrm>
            <a:off x="2045365" y="1133883"/>
            <a:ext cx="6931151" cy="171769"/>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Commex DG-II  </a:t>
            </a:r>
          </a:p>
        </p:txBody>
      </p:sp>
      <p:sp>
        <p:nvSpPr>
          <p:cNvPr id="138" name="Rectangle 137"/>
          <p:cNvSpPr/>
          <p:nvPr/>
        </p:nvSpPr>
        <p:spPr>
          <a:xfrm>
            <a:off x="4032946" y="5312981"/>
            <a:ext cx="1972974" cy="173547"/>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GT III</a:t>
            </a:r>
          </a:p>
        </p:txBody>
      </p:sp>
      <p:sp>
        <p:nvSpPr>
          <p:cNvPr id="103" name="Rectangle 102"/>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18MAY20</a:t>
            </a:r>
          </a:p>
        </p:txBody>
      </p:sp>
      <p:sp>
        <p:nvSpPr>
          <p:cNvPr id="137" name="Rectangle 136"/>
          <p:cNvSpPr/>
          <p:nvPr/>
        </p:nvSpPr>
        <p:spPr>
          <a:xfrm>
            <a:off x="2061141" y="5037854"/>
            <a:ext cx="4952517" cy="123636"/>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COMMEX</a:t>
            </a:r>
          </a:p>
        </p:txBody>
      </p:sp>
      <p:sp>
        <p:nvSpPr>
          <p:cNvPr id="140" name="Rectangle 139"/>
          <p:cNvSpPr/>
          <p:nvPr/>
        </p:nvSpPr>
        <p:spPr>
          <a:xfrm>
            <a:off x="2057428" y="5160306"/>
            <a:ext cx="4952434" cy="116413"/>
          </a:xfrm>
          <a:prstGeom prst="rect">
            <a:avLst/>
          </a:prstGeom>
          <a:solidFill>
            <a:schemeClr val="accent6">
              <a:lumMod val="5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RECOVERY Scouts </a:t>
            </a:r>
          </a:p>
        </p:txBody>
      </p:sp>
      <p:sp>
        <p:nvSpPr>
          <p:cNvPr id="143" name="Rectangle 142"/>
          <p:cNvSpPr/>
          <p:nvPr/>
        </p:nvSpPr>
        <p:spPr>
          <a:xfrm>
            <a:off x="2087535" y="2389380"/>
            <a:ext cx="6920407" cy="13716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Gunnery</a:t>
            </a:r>
          </a:p>
        </p:txBody>
      </p:sp>
      <p:sp>
        <p:nvSpPr>
          <p:cNvPr id="145" name="Rectangle 144"/>
          <p:cNvSpPr/>
          <p:nvPr/>
        </p:nvSpPr>
        <p:spPr>
          <a:xfrm>
            <a:off x="8028640" y="2969574"/>
            <a:ext cx="976753" cy="309718"/>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HETT Movement to </a:t>
            </a:r>
            <a:r>
              <a:rPr lang="en-US" sz="800" dirty="0" err="1">
                <a:solidFill>
                  <a:schemeClr val="bg1"/>
                </a:solidFill>
                <a:latin typeface="Arial" panose="020B0604020202020204" pitchFamily="34" charset="0"/>
                <a:cs typeface="Arial" panose="020B0604020202020204" pitchFamily="34" charset="0"/>
              </a:rPr>
              <a:t>Douthit</a:t>
            </a:r>
            <a:r>
              <a:rPr lang="en-US" sz="800" dirty="0">
                <a:solidFill>
                  <a:schemeClr val="bg1"/>
                </a:solidFill>
                <a:latin typeface="Arial" panose="020B0604020202020204" pitchFamily="34" charset="0"/>
                <a:cs typeface="Arial" panose="020B0604020202020204" pitchFamily="34" charset="0"/>
              </a:rPr>
              <a:t> </a:t>
            </a:r>
          </a:p>
        </p:txBody>
      </p:sp>
      <p:sp>
        <p:nvSpPr>
          <p:cNvPr id="146" name="Rectangle 145"/>
          <p:cNvSpPr/>
          <p:nvPr/>
        </p:nvSpPr>
        <p:spPr>
          <a:xfrm>
            <a:off x="6019601" y="5751728"/>
            <a:ext cx="1967323" cy="193013"/>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BFV GT III</a:t>
            </a:r>
          </a:p>
        </p:txBody>
      </p:sp>
    </p:spTree>
    <p:extLst>
      <p:ext uri="{BB962C8B-B14F-4D97-AF65-F5344CB8AC3E}">
        <p14:creationId xmlns:p14="http://schemas.microsoft.com/office/powerpoint/2010/main" val="115551792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27739" y="6116414"/>
            <a:ext cx="419100" cy="298254"/>
          </a:xfrm>
        </p:spPr>
        <p:txBody>
          <a:bodyPr/>
          <a:lstStyle/>
          <a:p>
            <a:pPr>
              <a:defRPr/>
            </a:pPr>
            <a:fld id="{EC01E3E4-D9EA-42C2-A2DC-8B1FC8B681FB}" type="slidenum">
              <a:rPr lang="en-US" sz="1100" smtClean="0">
                <a:solidFill>
                  <a:schemeClr val="bg1"/>
                </a:solidFill>
              </a:rPr>
              <a:pPr>
                <a:defRPr/>
              </a:pPr>
              <a:t>17</a:t>
            </a:fld>
            <a:endParaRPr lang="en-US" sz="1100" dirty="0">
              <a:solidFill>
                <a:schemeClr val="bg1"/>
              </a:solidFill>
            </a:endParaRPr>
          </a:p>
        </p:txBody>
      </p:sp>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a:spcBef>
                <a:spcPct val="50000"/>
              </a:spcBef>
            </a:pPr>
            <a:r>
              <a:rPr lang="en-US" sz="2800" b="1" dirty="0">
                <a:solidFill>
                  <a:prstClr val="black"/>
                </a:solidFill>
                <a:latin typeface=" Arial"/>
              </a:rPr>
              <a:t>T+4 (TW 38)</a:t>
            </a:r>
          </a:p>
        </p:txBody>
      </p:sp>
      <p:sp>
        <p:nvSpPr>
          <p:cNvPr id="57" name="Rectangle 56"/>
          <p:cNvSpPr/>
          <p:nvPr/>
        </p:nvSpPr>
        <p:spPr>
          <a:xfrm>
            <a:off x="2060753" y="996816"/>
            <a:ext cx="990599" cy="1380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58" name="Rectangle 57"/>
          <p:cNvSpPr/>
          <p:nvPr/>
        </p:nvSpPr>
        <p:spPr>
          <a:xfrm>
            <a:off x="3051353" y="996816"/>
            <a:ext cx="990597"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59" name="Rectangle 58"/>
          <p:cNvSpPr/>
          <p:nvPr/>
        </p:nvSpPr>
        <p:spPr>
          <a:xfrm>
            <a:off x="4041938" y="996816"/>
            <a:ext cx="990616"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5032540" y="996816"/>
            <a:ext cx="990614"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600" i="1" dirty="0">
              <a:solidFill>
                <a:schemeClr val="tx1"/>
              </a:solidFill>
              <a:latin typeface="Arial" panose="020B0604020202020204" pitchFamily="34" charset="0"/>
              <a:cs typeface="Arial" panose="020B0604020202020204" pitchFamily="34" charset="0"/>
            </a:endParaRPr>
          </a:p>
        </p:txBody>
      </p:sp>
      <p:sp>
        <p:nvSpPr>
          <p:cNvPr id="62" name="Rectangle 61"/>
          <p:cNvSpPr/>
          <p:nvPr/>
        </p:nvSpPr>
        <p:spPr>
          <a:xfrm>
            <a:off x="7013749" y="996816"/>
            <a:ext cx="990605" cy="1385508"/>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3" name="Rectangle 62"/>
          <p:cNvSpPr/>
          <p:nvPr/>
        </p:nvSpPr>
        <p:spPr>
          <a:xfrm>
            <a:off x="8004353" y="996816"/>
            <a:ext cx="990601" cy="1371600"/>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4" name="Rectangle 63"/>
          <p:cNvSpPr/>
          <p:nvPr/>
        </p:nvSpPr>
        <p:spPr>
          <a:xfrm>
            <a:off x="2068653" y="2368416"/>
            <a:ext cx="99057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5" name="Rectangle 64"/>
          <p:cNvSpPr/>
          <p:nvPr/>
        </p:nvSpPr>
        <p:spPr>
          <a:xfrm>
            <a:off x="3070655" y="2380699"/>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6" name="Rectangle 65"/>
          <p:cNvSpPr/>
          <p:nvPr/>
        </p:nvSpPr>
        <p:spPr>
          <a:xfrm>
            <a:off x="4041936" y="2368416"/>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8" name="Rectangle 67"/>
          <p:cNvSpPr/>
          <p:nvPr/>
        </p:nvSpPr>
        <p:spPr>
          <a:xfrm>
            <a:off x="6023138" y="2368416"/>
            <a:ext cx="990616" cy="267000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9" name="Rectangle 68"/>
          <p:cNvSpPr/>
          <p:nvPr/>
        </p:nvSpPr>
        <p:spPr>
          <a:xfrm>
            <a:off x="7013748" y="2368416"/>
            <a:ext cx="990606" cy="2663535"/>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0" name="Rectangle 69"/>
          <p:cNvSpPr/>
          <p:nvPr/>
        </p:nvSpPr>
        <p:spPr>
          <a:xfrm>
            <a:off x="8004352" y="2368416"/>
            <a:ext cx="990602" cy="2670002"/>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1" name="Rectangle 70"/>
          <p:cNvSpPr/>
          <p:nvPr/>
        </p:nvSpPr>
        <p:spPr>
          <a:xfrm>
            <a:off x="2060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MONDAY</a:t>
            </a:r>
          </a:p>
        </p:txBody>
      </p:sp>
      <p:sp>
        <p:nvSpPr>
          <p:cNvPr id="72" name="Rectangle 71"/>
          <p:cNvSpPr/>
          <p:nvPr/>
        </p:nvSpPr>
        <p:spPr>
          <a:xfrm>
            <a:off x="2060754" y="6920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15 June</a:t>
            </a:r>
          </a:p>
        </p:txBody>
      </p:sp>
      <p:sp>
        <p:nvSpPr>
          <p:cNvPr id="73" name="Rectangle 72"/>
          <p:cNvSpPr/>
          <p:nvPr/>
        </p:nvSpPr>
        <p:spPr>
          <a:xfrm>
            <a:off x="1603554" y="996816"/>
            <a:ext cx="457200" cy="13716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BDE</a:t>
            </a:r>
          </a:p>
        </p:txBody>
      </p:sp>
      <p:sp>
        <p:nvSpPr>
          <p:cNvPr id="74" name="Rectangle 73"/>
          <p:cNvSpPr/>
          <p:nvPr/>
        </p:nvSpPr>
        <p:spPr>
          <a:xfrm>
            <a:off x="1603554" y="2368417"/>
            <a:ext cx="457200" cy="267000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BN</a:t>
            </a:r>
          </a:p>
        </p:txBody>
      </p:sp>
      <p:sp>
        <p:nvSpPr>
          <p:cNvPr id="75" name="Rectangle 74"/>
          <p:cNvSpPr/>
          <p:nvPr/>
        </p:nvSpPr>
        <p:spPr>
          <a:xfrm>
            <a:off x="1598802" y="5033372"/>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HHC</a:t>
            </a:r>
          </a:p>
        </p:txBody>
      </p:sp>
      <p:sp>
        <p:nvSpPr>
          <p:cNvPr id="76" name="Rectangle 75"/>
          <p:cNvSpPr/>
          <p:nvPr/>
        </p:nvSpPr>
        <p:spPr>
          <a:xfrm>
            <a:off x="221409" y="990628"/>
            <a:ext cx="1380744" cy="403846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u="sng" dirty="0">
                <a:solidFill>
                  <a:schemeClr val="tx1"/>
                </a:solidFill>
                <a:latin typeface="Arial" panose="020B0604020202020204" pitchFamily="34" charset="0"/>
                <a:cs typeface="Arial" panose="020B0604020202020204" pitchFamily="34" charset="0"/>
              </a:rPr>
              <a:t>Notes</a:t>
            </a:r>
            <a:r>
              <a:rPr lang="en-US" sz="800" b="1" dirty="0">
                <a:solidFill>
                  <a:schemeClr val="tx1"/>
                </a:solidFill>
                <a:latin typeface="Arial" panose="020B0604020202020204" pitchFamily="34" charset="0"/>
                <a:cs typeface="Arial" panose="020B0604020202020204" pitchFamily="34" charset="0"/>
              </a:rPr>
              <a:t>:</a:t>
            </a:r>
          </a:p>
          <a:p>
            <a:r>
              <a:rPr lang="en-US" sz="800" b="1" dirty="0">
                <a:solidFill>
                  <a:schemeClr val="tx1"/>
                </a:solidFill>
                <a:latin typeface="Arial" panose="020B0604020202020204" pitchFamily="34" charset="0"/>
                <a:cs typeface="Arial" panose="020B0604020202020204" pitchFamily="34" charset="0"/>
              </a:rPr>
              <a:t>Week 3/4 of Battle Rhythm </a:t>
            </a:r>
          </a:p>
          <a:p>
            <a:endParaRPr lang="en-US" sz="800" b="1"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a:p>
            <a:r>
              <a:rPr lang="en-US" sz="800" b="1" u="sng" dirty="0">
                <a:solidFill>
                  <a:schemeClr val="tx1"/>
                </a:solidFill>
                <a:latin typeface="Arial" panose="020B0604020202020204" pitchFamily="34" charset="0"/>
                <a:cs typeface="Arial" panose="020B0604020202020204" pitchFamily="34" charset="0"/>
              </a:rPr>
              <a:t>Focus Areas within the Commander’s Priorities</a:t>
            </a:r>
            <a:r>
              <a:rPr lang="en-US" sz="800" b="1" dirty="0">
                <a:solidFill>
                  <a:schemeClr val="tx1"/>
                </a:solidFill>
                <a:latin typeface="Arial" panose="020B0604020202020204" pitchFamily="34" charset="0"/>
                <a:cs typeface="Arial" panose="020B0604020202020204" pitchFamily="34" charset="0"/>
              </a:rPr>
              <a:t>:</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Command Maintenance Focus (Week 3):</a:t>
            </a:r>
          </a:p>
          <a:p>
            <a:r>
              <a:rPr lang="en-US" sz="800" dirty="0">
                <a:solidFill>
                  <a:schemeClr val="tx1"/>
                </a:solidFill>
                <a:latin typeface="Arial" panose="020B0604020202020204" pitchFamily="34" charset="0"/>
                <a:cs typeface="Arial" panose="020B0604020202020204" pitchFamily="34" charset="0"/>
              </a:rPr>
              <a:t>-</a:t>
            </a:r>
            <a:r>
              <a:rPr lang="en-US" sz="800" b="1" dirty="0">
                <a:solidFill>
                  <a:schemeClr val="tx1"/>
                </a:solidFill>
                <a:latin typeface="Arial" panose="020B0604020202020204" pitchFamily="34" charset="0"/>
                <a:cs typeface="Arial" panose="020B0604020202020204" pitchFamily="34" charset="0"/>
              </a:rPr>
              <a:t>Maintenance Focus:</a:t>
            </a:r>
          </a:p>
          <a:p>
            <a:r>
              <a:rPr lang="en-US" sz="800" b="1" dirty="0">
                <a:solidFill>
                  <a:schemeClr val="tx1"/>
                </a:solidFill>
                <a:latin typeface="Arial" panose="020B0604020202020204" pitchFamily="34" charset="0"/>
                <a:cs typeface="Arial" panose="020B0604020202020204" pitchFamily="34" charset="0"/>
              </a:rPr>
              <a:t>Weapons / Optics / NVGs</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BN Training Focus:</a:t>
            </a:r>
          </a:p>
          <a:p>
            <a:r>
              <a:rPr lang="en-US" sz="800" dirty="0">
                <a:solidFill>
                  <a:schemeClr val="tx1"/>
                </a:solidFill>
                <a:latin typeface="Arial" panose="020B0604020202020204" pitchFamily="34" charset="0"/>
                <a:cs typeface="Arial" panose="020B0604020202020204" pitchFamily="34" charset="0"/>
              </a:rPr>
              <a:t>TBL III CPC </a:t>
            </a:r>
          </a:p>
          <a:p>
            <a:r>
              <a:rPr lang="en-US" sz="800" dirty="0">
                <a:solidFill>
                  <a:schemeClr val="tx1"/>
                </a:solidFill>
                <a:latin typeface="Arial" panose="020B0604020202020204" pitchFamily="34" charset="0"/>
                <a:cs typeface="Arial" panose="020B0604020202020204" pitchFamily="34" charset="0"/>
              </a:rPr>
              <a:t>-AAC Range / LFAST</a:t>
            </a:r>
          </a:p>
          <a:p>
            <a:r>
              <a:rPr lang="en-US" sz="800" dirty="0">
                <a:solidFill>
                  <a:schemeClr val="tx1"/>
                </a:solidFill>
                <a:latin typeface="Arial" panose="020B0604020202020204" pitchFamily="34" charset="0"/>
                <a:cs typeface="Arial" panose="020B0604020202020204" pitchFamily="34" charset="0"/>
              </a:rPr>
              <a:t>-DGIIA</a:t>
            </a:r>
          </a:p>
          <a:p>
            <a:r>
              <a:rPr lang="en-US" sz="800" dirty="0">
                <a:solidFill>
                  <a:schemeClr val="tx1"/>
                </a:solidFill>
                <a:latin typeface="Arial" panose="020B0604020202020204" pitchFamily="34" charset="0"/>
                <a:cs typeface="Arial" panose="020B0604020202020204" pitchFamily="34" charset="0"/>
              </a:rPr>
              <a:t>-Movement to </a:t>
            </a:r>
            <a:r>
              <a:rPr lang="en-US" sz="800" dirty="0" err="1">
                <a:solidFill>
                  <a:schemeClr val="tx1"/>
                </a:solidFill>
                <a:latin typeface="Arial" panose="020B0604020202020204" pitchFamily="34" charset="0"/>
                <a:cs typeface="Arial" panose="020B0604020202020204" pitchFamily="34" charset="0"/>
              </a:rPr>
              <a:t>Douthit</a:t>
            </a:r>
            <a:r>
              <a:rPr lang="en-US" sz="800" dirty="0">
                <a:solidFill>
                  <a:schemeClr val="tx1"/>
                </a:solidFill>
                <a:latin typeface="Arial" panose="020B0604020202020204" pitchFamily="34" charset="0"/>
                <a:cs typeface="Arial" panose="020B0604020202020204" pitchFamily="34" charset="0"/>
              </a:rPr>
              <a:t> </a:t>
            </a:r>
          </a:p>
          <a:p>
            <a:endParaRPr lang="en-US" sz="800"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p:txBody>
      </p:sp>
      <p:sp>
        <p:nvSpPr>
          <p:cNvPr id="77" name="Rectangle 76"/>
          <p:cNvSpPr/>
          <p:nvPr/>
        </p:nvSpPr>
        <p:spPr>
          <a:xfrm>
            <a:off x="3051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TUESDAY</a:t>
            </a:r>
          </a:p>
        </p:txBody>
      </p:sp>
      <p:sp>
        <p:nvSpPr>
          <p:cNvPr id="78" name="Rectangle 77"/>
          <p:cNvSpPr/>
          <p:nvPr/>
        </p:nvSpPr>
        <p:spPr>
          <a:xfrm>
            <a:off x="3051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16 June</a:t>
            </a:r>
          </a:p>
        </p:txBody>
      </p:sp>
      <p:sp>
        <p:nvSpPr>
          <p:cNvPr id="79" name="Rectangle 78"/>
          <p:cNvSpPr/>
          <p:nvPr/>
        </p:nvSpPr>
        <p:spPr>
          <a:xfrm>
            <a:off x="40419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WEDNESDAY</a:t>
            </a:r>
          </a:p>
        </p:txBody>
      </p:sp>
      <p:sp>
        <p:nvSpPr>
          <p:cNvPr id="80" name="Rectangle 79"/>
          <p:cNvSpPr/>
          <p:nvPr/>
        </p:nvSpPr>
        <p:spPr>
          <a:xfrm>
            <a:off x="40419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17 June</a:t>
            </a:r>
          </a:p>
        </p:txBody>
      </p:sp>
      <p:sp>
        <p:nvSpPr>
          <p:cNvPr id="81" name="Rectangle 80"/>
          <p:cNvSpPr/>
          <p:nvPr/>
        </p:nvSpPr>
        <p:spPr>
          <a:xfrm>
            <a:off x="5032555"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THURSDAY</a:t>
            </a:r>
          </a:p>
        </p:txBody>
      </p:sp>
      <p:sp>
        <p:nvSpPr>
          <p:cNvPr id="82" name="Rectangle 81"/>
          <p:cNvSpPr/>
          <p:nvPr/>
        </p:nvSpPr>
        <p:spPr>
          <a:xfrm>
            <a:off x="5032554"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18 June</a:t>
            </a:r>
          </a:p>
        </p:txBody>
      </p:sp>
      <p:sp>
        <p:nvSpPr>
          <p:cNvPr id="83" name="Rectangle 82"/>
          <p:cNvSpPr/>
          <p:nvPr/>
        </p:nvSpPr>
        <p:spPr>
          <a:xfrm>
            <a:off x="60231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FRIDAY</a:t>
            </a:r>
          </a:p>
        </p:txBody>
      </p:sp>
      <p:sp>
        <p:nvSpPr>
          <p:cNvPr id="84" name="Rectangle 83"/>
          <p:cNvSpPr/>
          <p:nvPr/>
        </p:nvSpPr>
        <p:spPr>
          <a:xfrm>
            <a:off x="60231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19 June</a:t>
            </a:r>
          </a:p>
        </p:txBody>
      </p:sp>
      <p:sp>
        <p:nvSpPr>
          <p:cNvPr id="85" name="Rectangle 84"/>
          <p:cNvSpPr/>
          <p:nvPr/>
        </p:nvSpPr>
        <p:spPr>
          <a:xfrm>
            <a:off x="7013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SATURDAY</a:t>
            </a:r>
          </a:p>
        </p:txBody>
      </p:sp>
      <p:sp>
        <p:nvSpPr>
          <p:cNvPr id="86" name="Rectangle 85"/>
          <p:cNvSpPr/>
          <p:nvPr/>
        </p:nvSpPr>
        <p:spPr>
          <a:xfrm>
            <a:off x="70137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20 June</a:t>
            </a:r>
          </a:p>
        </p:txBody>
      </p:sp>
      <p:sp>
        <p:nvSpPr>
          <p:cNvPr id="87" name="Rectangle 86"/>
          <p:cNvSpPr/>
          <p:nvPr/>
        </p:nvSpPr>
        <p:spPr>
          <a:xfrm>
            <a:off x="8004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SUNDAY</a:t>
            </a:r>
          </a:p>
        </p:txBody>
      </p:sp>
      <p:sp>
        <p:nvSpPr>
          <p:cNvPr id="88" name="Rectangle 87"/>
          <p:cNvSpPr/>
          <p:nvPr/>
        </p:nvSpPr>
        <p:spPr>
          <a:xfrm>
            <a:off x="8004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21 June</a:t>
            </a:r>
          </a:p>
        </p:txBody>
      </p:sp>
      <p:sp>
        <p:nvSpPr>
          <p:cNvPr id="89" name="Rectangle 88"/>
          <p:cNvSpPr/>
          <p:nvPr/>
        </p:nvSpPr>
        <p:spPr>
          <a:xfrm>
            <a:off x="1598802" y="52707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A Co</a:t>
            </a:r>
          </a:p>
        </p:txBody>
      </p:sp>
      <p:sp>
        <p:nvSpPr>
          <p:cNvPr id="90" name="Rectangle 89"/>
          <p:cNvSpPr/>
          <p:nvPr/>
        </p:nvSpPr>
        <p:spPr>
          <a:xfrm>
            <a:off x="1598802" y="54993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B Co</a:t>
            </a:r>
          </a:p>
        </p:txBody>
      </p:sp>
      <p:sp>
        <p:nvSpPr>
          <p:cNvPr id="91" name="Rectangle 90"/>
          <p:cNvSpPr/>
          <p:nvPr/>
        </p:nvSpPr>
        <p:spPr>
          <a:xfrm>
            <a:off x="2046766" y="57383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2" name="Rectangle 91"/>
          <p:cNvSpPr/>
          <p:nvPr/>
        </p:nvSpPr>
        <p:spPr>
          <a:xfrm>
            <a:off x="3046601" y="57383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3" name="Rectangle 92"/>
          <p:cNvSpPr/>
          <p:nvPr/>
        </p:nvSpPr>
        <p:spPr>
          <a:xfrm>
            <a:off x="4037044" y="57383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4" name="Rectangle 93"/>
          <p:cNvSpPr/>
          <p:nvPr/>
        </p:nvSpPr>
        <p:spPr>
          <a:xfrm>
            <a:off x="5027666" y="57383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5" name="Rectangle 94"/>
          <p:cNvSpPr/>
          <p:nvPr/>
        </p:nvSpPr>
        <p:spPr>
          <a:xfrm>
            <a:off x="6018306" y="57383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6" name="Rectangle 95"/>
          <p:cNvSpPr/>
          <p:nvPr/>
        </p:nvSpPr>
        <p:spPr>
          <a:xfrm>
            <a:off x="1598802" y="57383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 Co</a:t>
            </a:r>
          </a:p>
        </p:txBody>
      </p:sp>
      <p:sp>
        <p:nvSpPr>
          <p:cNvPr id="97" name="Rectangle 96"/>
          <p:cNvSpPr/>
          <p:nvPr/>
        </p:nvSpPr>
        <p:spPr>
          <a:xfrm>
            <a:off x="2046766" y="59669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8" name="Rectangle 97"/>
          <p:cNvSpPr/>
          <p:nvPr/>
        </p:nvSpPr>
        <p:spPr>
          <a:xfrm>
            <a:off x="3046601" y="59669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9" name="Rectangle 98"/>
          <p:cNvSpPr/>
          <p:nvPr/>
        </p:nvSpPr>
        <p:spPr>
          <a:xfrm>
            <a:off x="4037044" y="59669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0" name="Rectangle 99"/>
          <p:cNvSpPr/>
          <p:nvPr/>
        </p:nvSpPr>
        <p:spPr>
          <a:xfrm>
            <a:off x="5027666" y="59669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1" name="Rectangle 100"/>
          <p:cNvSpPr/>
          <p:nvPr/>
        </p:nvSpPr>
        <p:spPr>
          <a:xfrm>
            <a:off x="6018306" y="59669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2" name="Rectangle 101"/>
          <p:cNvSpPr/>
          <p:nvPr/>
        </p:nvSpPr>
        <p:spPr>
          <a:xfrm>
            <a:off x="1598802" y="59669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G Co</a:t>
            </a:r>
          </a:p>
        </p:txBody>
      </p:sp>
      <p:sp>
        <p:nvSpPr>
          <p:cNvPr id="104" name="TextBox 103"/>
          <p:cNvSpPr txBox="1"/>
          <p:nvPr/>
        </p:nvSpPr>
        <p:spPr>
          <a:xfrm>
            <a:off x="231439" y="6208746"/>
            <a:ext cx="24881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Legend:  </a:t>
            </a:r>
            <a:r>
              <a:rPr lang="en-US" sz="800" b="1" dirty="0">
                <a:solidFill>
                  <a:srgbClr val="00B050"/>
                </a:solidFill>
                <a:latin typeface="Arial" panose="020B0604020202020204" pitchFamily="34" charset="0"/>
                <a:cs typeface="Arial" panose="020B0604020202020204" pitchFamily="34" charset="0"/>
              </a:rPr>
              <a:t>Added</a:t>
            </a:r>
            <a:r>
              <a:rPr lang="en-US" sz="800" b="1" dirty="0">
                <a:latin typeface="Arial" panose="020B0604020202020204" pitchFamily="34" charset="0"/>
                <a:cs typeface="Arial" panose="020B0604020202020204" pitchFamily="34" charset="0"/>
              </a:rPr>
              <a:t>  </a:t>
            </a:r>
            <a:r>
              <a:rPr lang="en-US" sz="800" b="1" strike="sngStrike" dirty="0">
                <a:solidFill>
                  <a:srgbClr val="FF0000"/>
                </a:solidFill>
                <a:latin typeface="Arial" panose="020B0604020202020204" pitchFamily="34" charset="0"/>
                <a:cs typeface="Arial" panose="020B0604020202020204" pitchFamily="34" charset="0"/>
              </a:rPr>
              <a:t>Removed</a:t>
            </a:r>
            <a:r>
              <a:rPr lang="en-US" sz="800" b="1" dirty="0">
                <a:latin typeface="Arial" panose="020B0604020202020204" pitchFamily="34" charset="0"/>
                <a:cs typeface="Arial" panose="020B0604020202020204" pitchFamily="34" charset="0"/>
              </a:rPr>
              <a:t>  </a:t>
            </a:r>
            <a:r>
              <a:rPr lang="en-US" sz="800" b="1" dirty="0">
                <a:solidFill>
                  <a:srgbClr val="0070C0"/>
                </a:solidFill>
                <a:latin typeface="Arial" panose="020B0604020202020204" pitchFamily="34" charset="0"/>
                <a:cs typeface="Arial" panose="020B0604020202020204" pitchFamily="34" charset="0"/>
              </a:rPr>
              <a:t>Changed  </a:t>
            </a:r>
            <a:r>
              <a:rPr lang="en-US" sz="800" b="1" dirty="0">
                <a:latin typeface="Arial" panose="020B0604020202020204" pitchFamily="34" charset="0"/>
                <a:cs typeface="Arial" panose="020B0604020202020204" pitchFamily="34" charset="0"/>
              </a:rPr>
              <a:t>Tentative</a:t>
            </a:r>
            <a:endParaRPr lang="en-US" sz="800" b="1" dirty="0">
              <a:solidFill>
                <a:srgbClr val="0070C0"/>
              </a:solidFill>
              <a:latin typeface="Arial" panose="020B0604020202020204" pitchFamily="34" charset="0"/>
              <a:cs typeface="Arial" panose="020B0604020202020204" pitchFamily="34" charset="0"/>
            </a:endParaRPr>
          </a:p>
        </p:txBody>
      </p:sp>
      <p:sp>
        <p:nvSpPr>
          <p:cNvPr id="105" name="Rectangle 104"/>
          <p:cNvSpPr/>
          <p:nvPr/>
        </p:nvSpPr>
        <p:spPr>
          <a:xfrm>
            <a:off x="2087535" y="6236734"/>
            <a:ext cx="541492" cy="16192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Rectangle 105"/>
          <p:cNvSpPr/>
          <p:nvPr/>
        </p:nvSpPr>
        <p:spPr>
          <a:xfrm>
            <a:off x="4618029" y="6258820"/>
            <a:ext cx="621792" cy="161925"/>
          </a:xfrm>
          <a:prstGeom prst="rect">
            <a:avLst/>
          </a:prstGeom>
          <a:solidFill>
            <a:srgbClr val="C00000"/>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RANGES</a:t>
            </a:r>
          </a:p>
        </p:txBody>
      </p:sp>
      <p:sp>
        <p:nvSpPr>
          <p:cNvPr id="107" name="Rectangle 106"/>
          <p:cNvSpPr/>
          <p:nvPr/>
        </p:nvSpPr>
        <p:spPr>
          <a:xfrm>
            <a:off x="221875" y="5035812"/>
            <a:ext cx="1381163" cy="11689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900" b="1" dirty="0">
                <a:solidFill>
                  <a:schemeClr val="tx1"/>
                </a:solidFill>
                <a:latin typeface="Arial" panose="020B0604020202020204" pitchFamily="34" charset="0"/>
                <a:cs typeface="Arial" panose="020B0604020202020204" pitchFamily="34" charset="0"/>
              </a:rPr>
              <a:t>CDR’s Priorities: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Vehicle, Weapon, and Equipment Services</a:t>
            </a:r>
            <a:endParaRPr lang="en-US" sz="8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Training and Operational Obligations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Organizational Inspection Program</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Deployment and Personnel Readiness</a:t>
            </a:r>
          </a:p>
        </p:txBody>
      </p:sp>
      <p:sp>
        <p:nvSpPr>
          <p:cNvPr id="109" name="Rectangle 108"/>
          <p:cNvSpPr/>
          <p:nvPr/>
        </p:nvSpPr>
        <p:spPr>
          <a:xfrm>
            <a:off x="2056553" y="52700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0" name="Rectangle 109"/>
          <p:cNvSpPr/>
          <p:nvPr/>
        </p:nvSpPr>
        <p:spPr>
          <a:xfrm>
            <a:off x="3047999" y="52700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1" name="Rectangle 110"/>
          <p:cNvSpPr/>
          <p:nvPr/>
        </p:nvSpPr>
        <p:spPr>
          <a:xfrm>
            <a:off x="4038442" y="52700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2" name="Rectangle 111"/>
          <p:cNvSpPr/>
          <p:nvPr/>
        </p:nvSpPr>
        <p:spPr>
          <a:xfrm>
            <a:off x="5029064" y="52700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3" name="Rectangle 112"/>
          <p:cNvSpPr/>
          <p:nvPr/>
        </p:nvSpPr>
        <p:spPr>
          <a:xfrm>
            <a:off x="6019704" y="52700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4" name="Rectangle 113"/>
          <p:cNvSpPr/>
          <p:nvPr/>
        </p:nvSpPr>
        <p:spPr>
          <a:xfrm>
            <a:off x="2056553" y="54986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5" name="Rectangle 114"/>
          <p:cNvSpPr/>
          <p:nvPr/>
        </p:nvSpPr>
        <p:spPr>
          <a:xfrm>
            <a:off x="3047999" y="54986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6" name="Rectangle 115"/>
          <p:cNvSpPr/>
          <p:nvPr/>
        </p:nvSpPr>
        <p:spPr>
          <a:xfrm>
            <a:off x="4038442" y="54986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7" name="Rectangle 116"/>
          <p:cNvSpPr/>
          <p:nvPr/>
        </p:nvSpPr>
        <p:spPr>
          <a:xfrm>
            <a:off x="5029064" y="54986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8" name="Rectangle 117"/>
          <p:cNvSpPr/>
          <p:nvPr/>
        </p:nvSpPr>
        <p:spPr>
          <a:xfrm>
            <a:off x="6019704" y="54986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9" name="Rectangle 118"/>
          <p:cNvSpPr/>
          <p:nvPr/>
        </p:nvSpPr>
        <p:spPr>
          <a:xfrm>
            <a:off x="2057951" y="5036511"/>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0" name="Rectangle 119"/>
          <p:cNvSpPr/>
          <p:nvPr/>
        </p:nvSpPr>
        <p:spPr>
          <a:xfrm>
            <a:off x="3049397" y="5036511"/>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1" name="Rectangle 120"/>
          <p:cNvSpPr/>
          <p:nvPr/>
        </p:nvSpPr>
        <p:spPr>
          <a:xfrm>
            <a:off x="4039840" y="5036511"/>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2" name="Rectangle 121"/>
          <p:cNvSpPr/>
          <p:nvPr/>
        </p:nvSpPr>
        <p:spPr>
          <a:xfrm>
            <a:off x="5030462" y="5036511"/>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3" name="Rectangle 122"/>
          <p:cNvSpPr/>
          <p:nvPr/>
        </p:nvSpPr>
        <p:spPr>
          <a:xfrm>
            <a:off x="6021102" y="5036511"/>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4" name="Rectangle 123"/>
          <p:cNvSpPr/>
          <p:nvPr/>
        </p:nvSpPr>
        <p:spPr>
          <a:xfrm>
            <a:off x="7011662" y="5037909"/>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5" name="Rectangle 124"/>
          <p:cNvSpPr/>
          <p:nvPr/>
        </p:nvSpPr>
        <p:spPr>
          <a:xfrm>
            <a:off x="7993913" y="5037909"/>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6" name="Rectangle 125"/>
          <p:cNvSpPr/>
          <p:nvPr/>
        </p:nvSpPr>
        <p:spPr>
          <a:xfrm>
            <a:off x="7010264" y="52714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7" name="Rectangle 126"/>
          <p:cNvSpPr/>
          <p:nvPr/>
        </p:nvSpPr>
        <p:spPr>
          <a:xfrm>
            <a:off x="7010264" y="55000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8" name="Rectangle 127"/>
          <p:cNvSpPr/>
          <p:nvPr/>
        </p:nvSpPr>
        <p:spPr>
          <a:xfrm>
            <a:off x="8000904" y="52714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9" name="Rectangle 128"/>
          <p:cNvSpPr/>
          <p:nvPr/>
        </p:nvSpPr>
        <p:spPr>
          <a:xfrm>
            <a:off x="8000904" y="55000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0" name="Rectangle 129"/>
          <p:cNvSpPr/>
          <p:nvPr/>
        </p:nvSpPr>
        <p:spPr>
          <a:xfrm>
            <a:off x="7011663" y="5742584"/>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1" name="Rectangle 130"/>
          <p:cNvSpPr/>
          <p:nvPr/>
        </p:nvSpPr>
        <p:spPr>
          <a:xfrm>
            <a:off x="7011663" y="5971184"/>
            <a:ext cx="99073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2" name="Rectangle 131"/>
          <p:cNvSpPr/>
          <p:nvPr/>
        </p:nvSpPr>
        <p:spPr>
          <a:xfrm>
            <a:off x="7993914" y="5742584"/>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3" name="Rectangle 132"/>
          <p:cNvSpPr/>
          <p:nvPr/>
        </p:nvSpPr>
        <p:spPr>
          <a:xfrm>
            <a:off x="7993914" y="5971184"/>
            <a:ext cx="99069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41" name="Rectangle 140"/>
          <p:cNvSpPr/>
          <p:nvPr/>
        </p:nvSpPr>
        <p:spPr>
          <a:xfrm>
            <a:off x="2046766" y="994775"/>
            <a:ext cx="6931152" cy="133485"/>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bg1"/>
                </a:solidFill>
                <a:latin typeface="Arial" panose="020B0604020202020204" pitchFamily="34" charset="0"/>
                <a:cs typeface="Arial" panose="020B0604020202020204" pitchFamily="34" charset="0"/>
              </a:rPr>
              <a:t>COVID – 19 Response </a:t>
            </a:r>
          </a:p>
        </p:txBody>
      </p:sp>
      <p:sp>
        <p:nvSpPr>
          <p:cNvPr id="180" name="Rectangle 179"/>
          <p:cNvSpPr/>
          <p:nvPr/>
        </p:nvSpPr>
        <p:spPr>
          <a:xfrm>
            <a:off x="3075018" y="3928061"/>
            <a:ext cx="976753" cy="310397"/>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Sync</a:t>
            </a:r>
          </a:p>
        </p:txBody>
      </p:sp>
      <p:sp>
        <p:nvSpPr>
          <p:cNvPr id="186" name="Rectangle 185"/>
          <p:cNvSpPr/>
          <p:nvPr/>
        </p:nvSpPr>
        <p:spPr>
          <a:xfrm>
            <a:off x="3753279" y="6234593"/>
            <a:ext cx="789292" cy="173885"/>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meeting</a:t>
            </a:r>
          </a:p>
        </p:txBody>
      </p:sp>
      <p:sp>
        <p:nvSpPr>
          <p:cNvPr id="187" name="Rectangle 186"/>
          <p:cNvSpPr/>
          <p:nvPr/>
        </p:nvSpPr>
        <p:spPr>
          <a:xfrm>
            <a:off x="2860953" y="6234593"/>
            <a:ext cx="753757" cy="175725"/>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BN Meeting</a:t>
            </a:r>
          </a:p>
        </p:txBody>
      </p:sp>
      <p:sp>
        <p:nvSpPr>
          <p:cNvPr id="108" name="Rectangle 107"/>
          <p:cNvSpPr/>
          <p:nvPr/>
        </p:nvSpPr>
        <p:spPr>
          <a:xfrm>
            <a:off x="5330415" y="6243460"/>
            <a:ext cx="753757" cy="17572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Training</a:t>
            </a:r>
          </a:p>
        </p:txBody>
      </p:sp>
      <p:sp>
        <p:nvSpPr>
          <p:cNvPr id="134" name="Rectangle 133"/>
          <p:cNvSpPr/>
          <p:nvPr/>
        </p:nvSpPr>
        <p:spPr>
          <a:xfrm>
            <a:off x="6209947" y="6243459"/>
            <a:ext cx="753757" cy="175725"/>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Training</a:t>
            </a:r>
          </a:p>
        </p:txBody>
      </p:sp>
      <p:sp>
        <p:nvSpPr>
          <p:cNvPr id="135" name="Rectangle 134"/>
          <p:cNvSpPr/>
          <p:nvPr/>
        </p:nvSpPr>
        <p:spPr>
          <a:xfrm>
            <a:off x="7046120" y="6230958"/>
            <a:ext cx="753757" cy="215444"/>
          </a:xfrm>
          <a:prstGeom prst="rect">
            <a:avLst/>
          </a:prstGeom>
          <a:solidFill>
            <a:schemeClr val="accent6">
              <a:lumMod val="50000"/>
            </a:schemeClr>
          </a:solidFill>
          <a:ln>
            <a:solidFill>
              <a:schemeClr val="tx1"/>
            </a:solidFill>
          </a:ln>
        </p:spPr>
        <p:txBody>
          <a:bodyPr wrap="square">
            <a:spAutoFit/>
          </a:bodyPr>
          <a:lstStyle/>
          <a:p>
            <a:pPr algn="ctr"/>
            <a:r>
              <a:rPr lang="en-US" sz="800" dirty="0">
                <a:solidFill>
                  <a:schemeClr val="bg1"/>
                </a:solidFill>
                <a:latin typeface="Arial" panose="020B0604020202020204" pitchFamily="34" charset="0"/>
                <a:cs typeface="Arial" panose="020B0604020202020204" pitchFamily="34" charset="0"/>
              </a:rPr>
              <a:t>Services</a:t>
            </a:r>
          </a:p>
        </p:txBody>
      </p:sp>
      <p:sp>
        <p:nvSpPr>
          <p:cNvPr id="139" name="Rectangle 138"/>
          <p:cNvSpPr/>
          <p:nvPr/>
        </p:nvSpPr>
        <p:spPr>
          <a:xfrm>
            <a:off x="4048125" y="3592297"/>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TRSM</a:t>
            </a:r>
          </a:p>
        </p:txBody>
      </p:sp>
      <p:sp>
        <p:nvSpPr>
          <p:cNvPr id="140" name="Rectangle 139"/>
          <p:cNvSpPr/>
          <p:nvPr/>
        </p:nvSpPr>
        <p:spPr>
          <a:xfrm>
            <a:off x="5051342" y="3591745"/>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SoTW due to BN</a:t>
            </a:r>
          </a:p>
        </p:txBody>
      </p:sp>
      <p:sp>
        <p:nvSpPr>
          <p:cNvPr id="142" name="Rectangle 141"/>
          <p:cNvSpPr/>
          <p:nvPr/>
        </p:nvSpPr>
        <p:spPr>
          <a:xfrm>
            <a:off x="2080055" y="3599058"/>
            <a:ext cx="984438" cy="314322"/>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Command Maint.</a:t>
            </a:r>
          </a:p>
        </p:txBody>
      </p:sp>
      <p:sp>
        <p:nvSpPr>
          <p:cNvPr id="144" name="Rectangle 143"/>
          <p:cNvSpPr/>
          <p:nvPr/>
        </p:nvSpPr>
        <p:spPr>
          <a:xfrm>
            <a:off x="6032766" y="3592297"/>
            <a:ext cx="975610" cy="30456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SITREP due to BDE</a:t>
            </a:r>
          </a:p>
        </p:txBody>
      </p:sp>
      <p:sp>
        <p:nvSpPr>
          <p:cNvPr id="149" name="Rectangle 148"/>
          <p:cNvSpPr/>
          <p:nvPr/>
        </p:nvSpPr>
        <p:spPr>
          <a:xfrm>
            <a:off x="6027972" y="1131477"/>
            <a:ext cx="990614" cy="124281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103" name="Rectangle 102"/>
          <p:cNvSpPr/>
          <p:nvPr/>
        </p:nvSpPr>
        <p:spPr>
          <a:xfrm>
            <a:off x="3077708" y="3609674"/>
            <a:ext cx="976753" cy="304566"/>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Training Meeting</a:t>
            </a:r>
          </a:p>
        </p:txBody>
      </p:sp>
      <p:sp>
        <p:nvSpPr>
          <p:cNvPr id="145" name="Rectangle 144"/>
          <p:cNvSpPr/>
          <p:nvPr/>
        </p:nvSpPr>
        <p:spPr>
          <a:xfrm>
            <a:off x="3084123" y="2889832"/>
            <a:ext cx="1939463" cy="16459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AAC’s Scrn RG</a:t>
            </a:r>
          </a:p>
        </p:txBody>
      </p:sp>
      <p:sp>
        <p:nvSpPr>
          <p:cNvPr id="146" name="Rectangle 145"/>
          <p:cNvSpPr/>
          <p:nvPr/>
        </p:nvSpPr>
        <p:spPr>
          <a:xfrm>
            <a:off x="5038020" y="2899213"/>
            <a:ext cx="1964984" cy="16459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LFAST</a:t>
            </a:r>
          </a:p>
        </p:txBody>
      </p:sp>
      <p:sp>
        <p:nvSpPr>
          <p:cNvPr id="148" name="Rectangle 147"/>
          <p:cNvSpPr/>
          <p:nvPr/>
        </p:nvSpPr>
        <p:spPr>
          <a:xfrm>
            <a:off x="2046766" y="1134009"/>
            <a:ext cx="6931151" cy="171769"/>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FTX DG IIA</a:t>
            </a:r>
          </a:p>
        </p:txBody>
      </p:sp>
      <p:sp>
        <p:nvSpPr>
          <p:cNvPr id="150" name="Rectangle 149"/>
          <p:cNvSpPr/>
          <p:nvPr/>
        </p:nvSpPr>
        <p:spPr>
          <a:xfrm>
            <a:off x="2085868" y="2555898"/>
            <a:ext cx="6892050" cy="14588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FTX DG IIA (STAFFEX)</a:t>
            </a:r>
          </a:p>
        </p:txBody>
      </p:sp>
      <p:sp>
        <p:nvSpPr>
          <p:cNvPr id="151" name="Rectangle 150"/>
          <p:cNvSpPr/>
          <p:nvPr/>
        </p:nvSpPr>
        <p:spPr>
          <a:xfrm>
            <a:off x="6023679" y="3088497"/>
            <a:ext cx="2952803" cy="16459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TBL IV &amp; V DMPTR</a:t>
            </a:r>
          </a:p>
        </p:txBody>
      </p:sp>
      <p:sp>
        <p:nvSpPr>
          <p:cNvPr id="169" name="Rectangle 168"/>
          <p:cNvSpPr/>
          <p:nvPr/>
        </p:nvSpPr>
        <p:spPr>
          <a:xfrm>
            <a:off x="2092172" y="2715805"/>
            <a:ext cx="2949829" cy="16459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TBL III CPC</a:t>
            </a:r>
          </a:p>
        </p:txBody>
      </p:sp>
      <p:sp>
        <p:nvSpPr>
          <p:cNvPr id="138" name="Rectangle 137"/>
          <p:cNvSpPr/>
          <p:nvPr/>
        </p:nvSpPr>
        <p:spPr>
          <a:xfrm>
            <a:off x="6034482" y="5274508"/>
            <a:ext cx="1964984" cy="18908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LFAST</a:t>
            </a:r>
          </a:p>
        </p:txBody>
      </p:sp>
      <p:sp>
        <p:nvSpPr>
          <p:cNvPr id="143" name="Rectangle 142"/>
          <p:cNvSpPr/>
          <p:nvPr/>
        </p:nvSpPr>
        <p:spPr>
          <a:xfrm>
            <a:off x="4042055" y="5285041"/>
            <a:ext cx="1964984" cy="197031"/>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AACs, P&amp;S, Boresight</a:t>
            </a:r>
          </a:p>
        </p:txBody>
      </p:sp>
      <p:sp>
        <p:nvSpPr>
          <p:cNvPr id="152" name="Rectangle 151"/>
          <p:cNvSpPr/>
          <p:nvPr/>
        </p:nvSpPr>
        <p:spPr>
          <a:xfrm>
            <a:off x="8010035" y="5294781"/>
            <a:ext cx="974444" cy="195664"/>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GT IV</a:t>
            </a:r>
          </a:p>
        </p:txBody>
      </p:sp>
      <p:sp>
        <p:nvSpPr>
          <p:cNvPr id="136" name="Rectangle 135"/>
          <p:cNvSpPr/>
          <p:nvPr/>
        </p:nvSpPr>
        <p:spPr>
          <a:xfrm>
            <a:off x="3068528" y="3060968"/>
            <a:ext cx="952975" cy="28179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Occupy </a:t>
            </a:r>
            <a:r>
              <a:rPr lang="en-US" sz="800" dirty="0" err="1">
                <a:solidFill>
                  <a:schemeClr val="bg1"/>
                </a:solidFill>
                <a:latin typeface="Arial" panose="020B0604020202020204" pitchFamily="34" charset="0"/>
                <a:cs typeface="Arial" panose="020B0604020202020204" pitchFamily="34" charset="0"/>
              </a:rPr>
              <a:t>Douthit</a:t>
            </a:r>
            <a:endParaRPr lang="en-US" sz="800" dirty="0">
              <a:solidFill>
                <a:schemeClr val="bg1"/>
              </a:solidFill>
              <a:latin typeface="Arial" panose="020B0604020202020204" pitchFamily="34" charset="0"/>
              <a:cs typeface="Arial" panose="020B0604020202020204" pitchFamily="34" charset="0"/>
            </a:endParaRPr>
          </a:p>
        </p:txBody>
      </p:sp>
      <p:sp>
        <p:nvSpPr>
          <p:cNvPr id="137" name="Rectangle 136"/>
          <p:cNvSpPr/>
          <p:nvPr/>
        </p:nvSpPr>
        <p:spPr>
          <a:xfrm>
            <a:off x="7030355" y="3596763"/>
            <a:ext cx="984438" cy="31432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Motorcycle Safety Ride (TBP)</a:t>
            </a:r>
          </a:p>
        </p:txBody>
      </p:sp>
      <p:sp>
        <p:nvSpPr>
          <p:cNvPr id="155" name="Rectangle 154"/>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18MAY20</a:t>
            </a:r>
          </a:p>
        </p:txBody>
      </p:sp>
      <p:sp>
        <p:nvSpPr>
          <p:cNvPr id="147" name="Rectangle 146"/>
          <p:cNvSpPr/>
          <p:nvPr/>
        </p:nvSpPr>
        <p:spPr>
          <a:xfrm>
            <a:off x="2054939" y="5043757"/>
            <a:ext cx="6932947" cy="20837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OPFOR SUPPORT Scout PLT </a:t>
            </a:r>
          </a:p>
        </p:txBody>
      </p:sp>
      <p:sp>
        <p:nvSpPr>
          <p:cNvPr id="153" name="Rectangle 152"/>
          <p:cNvSpPr/>
          <p:nvPr/>
        </p:nvSpPr>
        <p:spPr>
          <a:xfrm>
            <a:off x="2087535" y="2389380"/>
            <a:ext cx="6920407" cy="13716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Gunnery</a:t>
            </a:r>
          </a:p>
        </p:txBody>
      </p:sp>
      <p:sp>
        <p:nvSpPr>
          <p:cNvPr id="154" name="Rectangle 153"/>
          <p:cNvSpPr/>
          <p:nvPr/>
        </p:nvSpPr>
        <p:spPr>
          <a:xfrm>
            <a:off x="2075565" y="2905158"/>
            <a:ext cx="976753" cy="294033"/>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HETT Movement to </a:t>
            </a:r>
            <a:r>
              <a:rPr lang="en-US" sz="800" dirty="0" err="1">
                <a:solidFill>
                  <a:schemeClr val="bg1"/>
                </a:solidFill>
                <a:latin typeface="Arial" panose="020B0604020202020204" pitchFamily="34" charset="0"/>
                <a:cs typeface="Arial" panose="020B0604020202020204" pitchFamily="34" charset="0"/>
              </a:rPr>
              <a:t>Douthit</a:t>
            </a:r>
            <a:r>
              <a:rPr lang="en-US" sz="800" dirty="0">
                <a:solidFill>
                  <a:schemeClr val="bg1"/>
                </a:solidFill>
                <a:latin typeface="Arial" panose="020B0604020202020204" pitchFamily="34" charset="0"/>
                <a:cs typeface="Arial" panose="020B0604020202020204" pitchFamily="34" charset="0"/>
              </a:rPr>
              <a:t> </a:t>
            </a:r>
          </a:p>
        </p:txBody>
      </p:sp>
      <p:sp>
        <p:nvSpPr>
          <p:cNvPr id="156" name="Rectangle 155"/>
          <p:cNvSpPr/>
          <p:nvPr/>
        </p:nvSpPr>
        <p:spPr>
          <a:xfrm>
            <a:off x="2067407" y="5752211"/>
            <a:ext cx="1977404" cy="21293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MMG GT III</a:t>
            </a:r>
          </a:p>
        </p:txBody>
      </p:sp>
      <p:sp>
        <p:nvSpPr>
          <p:cNvPr id="157" name="Rectangle 156"/>
          <p:cNvSpPr/>
          <p:nvPr/>
        </p:nvSpPr>
        <p:spPr>
          <a:xfrm>
            <a:off x="4052434" y="5757167"/>
            <a:ext cx="1968277" cy="21880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BFV GT IV</a:t>
            </a:r>
          </a:p>
        </p:txBody>
      </p:sp>
      <p:sp>
        <p:nvSpPr>
          <p:cNvPr id="158" name="Rectangle 157"/>
          <p:cNvSpPr/>
          <p:nvPr/>
        </p:nvSpPr>
        <p:spPr>
          <a:xfrm>
            <a:off x="6025131" y="5761583"/>
            <a:ext cx="1968277" cy="218802"/>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BFV GT V</a:t>
            </a:r>
          </a:p>
        </p:txBody>
      </p:sp>
      <p:sp>
        <p:nvSpPr>
          <p:cNvPr id="159" name="Rectangle 158"/>
          <p:cNvSpPr/>
          <p:nvPr/>
        </p:nvSpPr>
        <p:spPr>
          <a:xfrm>
            <a:off x="2051990" y="5970251"/>
            <a:ext cx="6924491" cy="19888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Gunnery Prep</a:t>
            </a:r>
          </a:p>
        </p:txBody>
      </p:sp>
      <p:sp>
        <p:nvSpPr>
          <p:cNvPr id="160" name="Rectangle 159"/>
          <p:cNvSpPr/>
          <p:nvPr/>
        </p:nvSpPr>
        <p:spPr>
          <a:xfrm>
            <a:off x="2059325" y="5277394"/>
            <a:ext cx="972459" cy="46264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HETT Movement to </a:t>
            </a:r>
            <a:r>
              <a:rPr lang="en-US" sz="800" dirty="0" err="1">
                <a:solidFill>
                  <a:schemeClr val="bg1"/>
                </a:solidFill>
                <a:latin typeface="Arial" panose="020B0604020202020204" pitchFamily="34" charset="0"/>
                <a:cs typeface="Arial" panose="020B0604020202020204" pitchFamily="34" charset="0"/>
              </a:rPr>
              <a:t>Douthit</a:t>
            </a:r>
            <a:r>
              <a:rPr lang="en-US" sz="800" dirty="0">
                <a:solidFill>
                  <a:schemeClr val="bg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9248107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27739" y="6116414"/>
            <a:ext cx="419100" cy="298254"/>
          </a:xfrm>
        </p:spPr>
        <p:txBody>
          <a:bodyPr/>
          <a:lstStyle/>
          <a:p>
            <a:pPr>
              <a:defRPr/>
            </a:pPr>
            <a:fld id="{EC01E3E4-D9EA-42C2-A2DC-8B1FC8B681FB}" type="slidenum">
              <a:rPr lang="en-US" sz="1100" smtClean="0">
                <a:solidFill>
                  <a:schemeClr val="bg1"/>
                </a:solidFill>
              </a:rPr>
              <a:pPr>
                <a:defRPr/>
              </a:pPr>
              <a:t>18</a:t>
            </a:fld>
            <a:endParaRPr lang="en-US" sz="1100" dirty="0">
              <a:solidFill>
                <a:schemeClr val="bg1"/>
              </a:solidFill>
            </a:endParaRPr>
          </a:p>
        </p:txBody>
      </p:sp>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a:spcBef>
                <a:spcPct val="50000"/>
              </a:spcBef>
            </a:pPr>
            <a:r>
              <a:rPr lang="en-US" sz="2800" b="1" dirty="0">
                <a:solidFill>
                  <a:prstClr val="black"/>
                </a:solidFill>
                <a:latin typeface=" Arial"/>
              </a:rPr>
              <a:t>T+5 (TW 39)</a:t>
            </a:r>
          </a:p>
        </p:txBody>
      </p:sp>
      <p:sp>
        <p:nvSpPr>
          <p:cNvPr id="57" name="Rectangle 56"/>
          <p:cNvSpPr/>
          <p:nvPr/>
        </p:nvSpPr>
        <p:spPr>
          <a:xfrm>
            <a:off x="2060753" y="996816"/>
            <a:ext cx="990599" cy="1380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58" name="Rectangle 57"/>
          <p:cNvSpPr/>
          <p:nvPr/>
        </p:nvSpPr>
        <p:spPr>
          <a:xfrm>
            <a:off x="3051353" y="996816"/>
            <a:ext cx="990597"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59" name="Rectangle 58"/>
          <p:cNvSpPr/>
          <p:nvPr/>
        </p:nvSpPr>
        <p:spPr>
          <a:xfrm>
            <a:off x="4041938" y="996816"/>
            <a:ext cx="990616"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5032540" y="996816"/>
            <a:ext cx="990614"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600" i="1" dirty="0">
              <a:solidFill>
                <a:schemeClr val="tx1"/>
              </a:solidFill>
              <a:latin typeface="Arial" panose="020B0604020202020204" pitchFamily="34" charset="0"/>
              <a:cs typeface="Arial" panose="020B0604020202020204" pitchFamily="34" charset="0"/>
            </a:endParaRPr>
          </a:p>
        </p:txBody>
      </p:sp>
      <p:sp>
        <p:nvSpPr>
          <p:cNvPr id="62" name="Rectangle 61"/>
          <p:cNvSpPr/>
          <p:nvPr/>
        </p:nvSpPr>
        <p:spPr>
          <a:xfrm>
            <a:off x="7013749" y="996816"/>
            <a:ext cx="990605" cy="1385508"/>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3" name="Rectangle 62"/>
          <p:cNvSpPr/>
          <p:nvPr/>
        </p:nvSpPr>
        <p:spPr>
          <a:xfrm>
            <a:off x="8004353" y="996816"/>
            <a:ext cx="990601" cy="1371600"/>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4" name="Rectangle 63"/>
          <p:cNvSpPr/>
          <p:nvPr/>
        </p:nvSpPr>
        <p:spPr>
          <a:xfrm>
            <a:off x="2080240" y="2377560"/>
            <a:ext cx="99057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5" name="Rectangle 64"/>
          <p:cNvSpPr/>
          <p:nvPr/>
        </p:nvSpPr>
        <p:spPr>
          <a:xfrm>
            <a:off x="3071026" y="2567848"/>
            <a:ext cx="990618" cy="287037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6" name="Rectangle 65"/>
          <p:cNvSpPr/>
          <p:nvPr/>
        </p:nvSpPr>
        <p:spPr>
          <a:xfrm>
            <a:off x="4041936" y="2368416"/>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8" name="Rectangle 67"/>
          <p:cNvSpPr/>
          <p:nvPr/>
        </p:nvSpPr>
        <p:spPr>
          <a:xfrm>
            <a:off x="6023138" y="2368416"/>
            <a:ext cx="990616" cy="267000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9" name="Rectangle 68"/>
          <p:cNvSpPr/>
          <p:nvPr/>
        </p:nvSpPr>
        <p:spPr>
          <a:xfrm>
            <a:off x="7013748" y="2368416"/>
            <a:ext cx="990606" cy="2663535"/>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0" name="Rectangle 69"/>
          <p:cNvSpPr/>
          <p:nvPr/>
        </p:nvSpPr>
        <p:spPr>
          <a:xfrm>
            <a:off x="8004352" y="2368416"/>
            <a:ext cx="990602" cy="2670002"/>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1" name="Rectangle 70"/>
          <p:cNvSpPr/>
          <p:nvPr/>
        </p:nvSpPr>
        <p:spPr>
          <a:xfrm>
            <a:off x="2060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MONDAY</a:t>
            </a:r>
          </a:p>
        </p:txBody>
      </p:sp>
      <p:sp>
        <p:nvSpPr>
          <p:cNvPr id="72" name="Rectangle 71"/>
          <p:cNvSpPr/>
          <p:nvPr/>
        </p:nvSpPr>
        <p:spPr>
          <a:xfrm>
            <a:off x="2060754" y="6920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22 June</a:t>
            </a:r>
          </a:p>
        </p:txBody>
      </p:sp>
      <p:sp>
        <p:nvSpPr>
          <p:cNvPr id="73" name="Rectangle 72"/>
          <p:cNvSpPr/>
          <p:nvPr/>
        </p:nvSpPr>
        <p:spPr>
          <a:xfrm>
            <a:off x="1603554" y="996816"/>
            <a:ext cx="457200" cy="13716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BDE</a:t>
            </a:r>
          </a:p>
        </p:txBody>
      </p:sp>
      <p:sp>
        <p:nvSpPr>
          <p:cNvPr id="74" name="Rectangle 73"/>
          <p:cNvSpPr/>
          <p:nvPr/>
        </p:nvSpPr>
        <p:spPr>
          <a:xfrm>
            <a:off x="1603554" y="2368417"/>
            <a:ext cx="457200" cy="267000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BN</a:t>
            </a:r>
          </a:p>
        </p:txBody>
      </p:sp>
      <p:sp>
        <p:nvSpPr>
          <p:cNvPr id="75" name="Rectangle 74"/>
          <p:cNvSpPr/>
          <p:nvPr/>
        </p:nvSpPr>
        <p:spPr>
          <a:xfrm>
            <a:off x="1598802" y="5033372"/>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HHC</a:t>
            </a:r>
          </a:p>
        </p:txBody>
      </p:sp>
      <p:sp>
        <p:nvSpPr>
          <p:cNvPr id="76" name="Rectangle 75"/>
          <p:cNvSpPr/>
          <p:nvPr/>
        </p:nvSpPr>
        <p:spPr>
          <a:xfrm>
            <a:off x="221409" y="990628"/>
            <a:ext cx="1380744" cy="403846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u="sng" dirty="0">
                <a:solidFill>
                  <a:schemeClr val="tx1"/>
                </a:solidFill>
                <a:latin typeface="Arial" panose="020B0604020202020204" pitchFamily="34" charset="0"/>
                <a:cs typeface="Arial" panose="020B0604020202020204" pitchFamily="34" charset="0"/>
              </a:rPr>
              <a:t>Notes</a:t>
            </a:r>
            <a:r>
              <a:rPr lang="en-US" sz="800" b="1" dirty="0">
                <a:solidFill>
                  <a:schemeClr val="tx1"/>
                </a:solidFill>
                <a:latin typeface="Arial" panose="020B0604020202020204" pitchFamily="34" charset="0"/>
                <a:cs typeface="Arial" panose="020B0604020202020204" pitchFamily="34" charset="0"/>
              </a:rPr>
              <a:t>:</a:t>
            </a:r>
          </a:p>
          <a:p>
            <a:r>
              <a:rPr lang="en-US" sz="800" b="1" dirty="0">
                <a:solidFill>
                  <a:schemeClr val="tx1"/>
                </a:solidFill>
                <a:latin typeface="Arial" panose="020B0604020202020204" pitchFamily="34" charset="0"/>
                <a:cs typeface="Arial" panose="020B0604020202020204" pitchFamily="34" charset="0"/>
              </a:rPr>
              <a:t>Week 4/4 of Battle Rhythm </a:t>
            </a:r>
          </a:p>
          <a:p>
            <a:endParaRPr lang="en-US" sz="800" b="1"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a:p>
            <a:r>
              <a:rPr lang="en-US" sz="800" b="1" u="sng" dirty="0">
                <a:solidFill>
                  <a:schemeClr val="tx1"/>
                </a:solidFill>
                <a:latin typeface="Arial" panose="020B0604020202020204" pitchFamily="34" charset="0"/>
                <a:cs typeface="Arial" panose="020B0604020202020204" pitchFamily="34" charset="0"/>
              </a:rPr>
              <a:t>Focus Areas within the Commander’s Priorities</a:t>
            </a:r>
            <a:r>
              <a:rPr lang="en-US" sz="800" b="1" dirty="0">
                <a:solidFill>
                  <a:schemeClr val="tx1"/>
                </a:solidFill>
                <a:latin typeface="Arial" panose="020B0604020202020204" pitchFamily="34" charset="0"/>
                <a:cs typeface="Arial" panose="020B0604020202020204" pitchFamily="34" charset="0"/>
              </a:rPr>
              <a:t>:</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Command Maintenance Focus (Week 4):</a:t>
            </a:r>
          </a:p>
          <a:p>
            <a:r>
              <a:rPr lang="en-US" sz="800" b="1" dirty="0">
                <a:solidFill>
                  <a:schemeClr val="tx1"/>
                </a:solidFill>
                <a:latin typeface="Arial" panose="020B0604020202020204" pitchFamily="34" charset="0"/>
                <a:cs typeface="Arial" panose="020B0604020202020204" pitchFamily="34" charset="0"/>
              </a:rPr>
              <a:t>-Tentage</a:t>
            </a:r>
          </a:p>
          <a:p>
            <a:r>
              <a:rPr lang="en-US" sz="800" b="1" dirty="0">
                <a:solidFill>
                  <a:schemeClr val="tx1"/>
                </a:solidFill>
                <a:latin typeface="Arial" panose="020B0604020202020204" pitchFamily="34" charset="0"/>
                <a:cs typeface="Arial" panose="020B0604020202020204" pitchFamily="34" charset="0"/>
              </a:rPr>
              <a:t>-Containers </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BN Training Focus:</a:t>
            </a:r>
          </a:p>
          <a:p>
            <a:r>
              <a:rPr lang="en-US" sz="800" dirty="0">
                <a:solidFill>
                  <a:schemeClr val="tx1"/>
                </a:solidFill>
                <a:latin typeface="Arial" panose="020B0604020202020204" pitchFamily="34" charset="0"/>
                <a:cs typeface="Arial" panose="020B0604020202020204" pitchFamily="34" charset="0"/>
              </a:rPr>
              <a:t>-AAC Range / LFAST</a:t>
            </a:r>
          </a:p>
          <a:p>
            <a:r>
              <a:rPr lang="en-US" sz="800" dirty="0">
                <a:solidFill>
                  <a:schemeClr val="tx1"/>
                </a:solidFill>
                <a:latin typeface="Arial" panose="020B0604020202020204" pitchFamily="34" charset="0"/>
                <a:cs typeface="Arial" panose="020B0604020202020204" pitchFamily="34" charset="0"/>
              </a:rPr>
              <a:t>-DGIIA</a:t>
            </a:r>
          </a:p>
          <a:p>
            <a:endParaRPr lang="en-US" sz="800" b="1"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p:txBody>
      </p:sp>
      <p:sp>
        <p:nvSpPr>
          <p:cNvPr id="77" name="Rectangle 76"/>
          <p:cNvSpPr/>
          <p:nvPr/>
        </p:nvSpPr>
        <p:spPr>
          <a:xfrm>
            <a:off x="3051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TUESDAY</a:t>
            </a:r>
          </a:p>
        </p:txBody>
      </p:sp>
      <p:sp>
        <p:nvSpPr>
          <p:cNvPr id="78" name="Rectangle 77"/>
          <p:cNvSpPr/>
          <p:nvPr/>
        </p:nvSpPr>
        <p:spPr>
          <a:xfrm>
            <a:off x="3051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23 June</a:t>
            </a:r>
          </a:p>
        </p:txBody>
      </p:sp>
      <p:sp>
        <p:nvSpPr>
          <p:cNvPr id="79" name="Rectangle 78"/>
          <p:cNvSpPr/>
          <p:nvPr/>
        </p:nvSpPr>
        <p:spPr>
          <a:xfrm>
            <a:off x="40419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WEDNESDAY</a:t>
            </a:r>
          </a:p>
        </p:txBody>
      </p:sp>
      <p:sp>
        <p:nvSpPr>
          <p:cNvPr id="80" name="Rectangle 79"/>
          <p:cNvSpPr/>
          <p:nvPr/>
        </p:nvSpPr>
        <p:spPr>
          <a:xfrm>
            <a:off x="40419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24 June</a:t>
            </a:r>
          </a:p>
        </p:txBody>
      </p:sp>
      <p:sp>
        <p:nvSpPr>
          <p:cNvPr id="81" name="Rectangle 80"/>
          <p:cNvSpPr/>
          <p:nvPr/>
        </p:nvSpPr>
        <p:spPr>
          <a:xfrm>
            <a:off x="5032555"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THURSDAY</a:t>
            </a:r>
          </a:p>
        </p:txBody>
      </p:sp>
      <p:sp>
        <p:nvSpPr>
          <p:cNvPr id="82" name="Rectangle 81"/>
          <p:cNvSpPr/>
          <p:nvPr/>
        </p:nvSpPr>
        <p:spPr>
          <a:xfrm>
            <a:off x="5032554"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25 June</a:t>
            </a:r>
          </a:p>
        </p:txBody>
      </p:sp>
      <p:sp>
        <p:nvSpPr>
          <p:cNvPr id="83" name="Rectangle 82"/>
          <p:cNvSpPr/>
          <p:nvPr/>
        </p:nvSpPr>
        <p:spPr>
          <a:xfrm>
            <a:off x="60231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FRIDAY</a:t>
            </a:r>
          </a:p>
        </p:txBody>
      </p:sp>
      <p:sp>
        <p:nvSpPr>
          <p:cNvPr id="84" name="Rectangle 83"/>
          <p:cNvSpPr/>
          <p:nvPr/>
        </p:nvSpPr>
        <p:spPr>
          <a:xfrm>
            <a:off x="60231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26 June</a:t>
            </a:r>
          </a:p>
        </p:txBody>
      </p:sp>
      <p:sp>
        <p:nvSpPr>
          <p:cNvPr id="85" name="Rectangle 84"/>
          <p:cNvSpPr/>
          <p:nvPr/>
        </p:nvSpPr>
        <p:spPr>
          <a:xfrm>
            <a:off x="7013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SATURDAY</a:t>
            </a:r>
          </a:p>
        </p:txBody>
      </p:sp>
      <p:sp>
        <p:nvSpPr>
          <p:cNvPr id="86" name="Rectangle 85"/>
          <p:cNvSpPr/>
          <p:nvPr/>
        </p:nvSpPr>
        <p:spPr>
          <a:xfrm>
            <a:off x="70137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27 June</a:t>
            </a:r>
          </a:p>
        </p:txBody>
      </p:sp>
      <p:sp>
        <p:nvSpPr>
          <p:cNvPr id="87" name="Rectangle 86"/>
          <p:cNvSpPr/>
          <p:nvPr/>
        </p:nvSpPr>
        <p:spPr>
          <a:xfrm>
            <a:off x="8004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SUNDAY</a:t>
            </a:r>
          </a:p>
        </p:txBody>
      </p:sp>
      <p:sp>
        <p:nvSpPr>
          <p:cNvPr id="88" name="Rectangle 87"/>
          <p:cNvSpPr/>
          <p:nvPr/>
        </p:nvSpPr>
        <p:spPr>
          <a:xfrm>
            <a:off x="8004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28 June</a:t>
            </a:r>
          </a:p>
        </p:txBody>
      </p:sp>
      <p:sp>
        <p:nvSpPr>
          <p:cNvPr id="89" name="Rectangle 88"/>
          <p:cNvSpPr/>
          <p:nvPr/>
        </p:nvSpPr>
        <p:spPr>
          <a:xfrm>
            <a:off x="1598802" y="52707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A Co</a:t>
            </a:r>
          </a:p>
        </p:txBody>
      </p:sp>
      <p:sp>
        <p:nvSpPr>
          <p:cNvPr id="90" name="Rectangle 89"/>
          <p:cNvSpPr/>
          <p:nvPr/>
        </p:nvSpPr>
        <p:spPr>
          <a:xfrm>
            <a:off x="1598802" y="54993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B Co</a:t>
            </a:r>
          </a:p>
        </p:txBody>
      </p:sp>
      <p:sp>
        <p:nvSpPr>
          <p:cNvPr id="91" name="Rectangle 90"/>
          <p:cNvSpPr/>
          <p:nvPr/>
        </p:nvSpPr>
        <p:spPr>
          <a:xfrm>
            <a:off x="2046766" y="57383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2" name="Rectangle 91"/>
          <p:cNvSpPr/>
          <p:nvPr/>
        </p:nvSpPr>
        <p:spPr>
          <a:xfrm>
            <a:off x="3046601" y="57383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3" name="Rectangle 92"/>
          <p:cNvSpPr/>
          <p:nvPr/>
        </p:nvSpPr>
        <p:spPr>
          <a:xfrm>
            <a:off x="4037044" y="57383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4" name="Rectangle 93"/>
          <p:cNvSpPr/>
          <p:nvPr/>
        </p:nvSpPr>
        <p:spPr>
          <a:xfrm>
            <a:off x="5027666" y="57383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5" name="Rectangle 94"/>
          <p:cNvSpPr/>
          <p:nvPr/>
        </p:nvSpPr>
        <p:spPr>
          <a:xfrm>
            <a:off x="6018306" y="57383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6" name="Rectangle 95"/>
          <p:cNvSpPr/>
          <p:nvPr/>
        </p:nvSpPr>
        <p:spPr>
          <a:xfrm>
            <a:off x="1598802" y="57383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 Co</a:t>
            </a:r>
          </a:p>
        </p:txBody>
      </p:sp>
      <p:sp>
        <p:nvSpPr>
          <p:cNvPr id="97" name="Rectangle 96"/>
          <p:cNvSpPr/>
          <p:nvPr/>
        </p:nvSpPr>
        <p:spPr>
          <a:xfrm>
            <a:off x="2046766" y="59669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8" name="Rectangle 97"/>
          <p:cNvSpPr/>
          <p:nvPr/>
        </p:nvSpPr>
        <p:spPr>
          <a:xfrm>
            <a:off x="3046601" y="59669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9" name="Rectangle 98"/>
          <p:cNvSpPr/>
          <p:nvPr/>
        </p:nvSpPr>
        <p:spPr>
          <a:xfrm>
            <a:off x="4037044" y="59669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0" name="Rectangle 99"/>
          <p:cNvSpPr/>
          <p:nvPr/>
        </p:nvSpPr>
        <p:spPr>
          <a:xfrm>
            <a:off x="5027666" y="59669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1" name="Rectangle 100"/>
          <p:cNvSpPr/>
          <p:nvPr/>
        </p:nvSpPr>
        <p:spPr>
          <a:xfrm>
            <a:off x="6018306" y="59669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2" name="Rectangle 101"/>
          <p:cNvSpPr/>
          <p:nvPr/>
        </p:nvSpPr>
        <p:spPr>
          <a:xfrm>
            <a:off x="1598802" y="59669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G Co</a:t>
            </a:r>
          </a:p>
        </p:txBody>
      </p:sp>
      <p:sp>
        <p:nvSpPr>
          <p:cNvPr id="104" name="TextBox 103"/>
          <p:cNvSpPr txBox="1"/>
          <p:nvPr/>
        </p:nvSpPr>
        <p:spPr>
          <a:xfrm>
            <a:off x="231439" y="6208746"/>
            <a:ext cx="24881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Legend:  </a:t>
            </a:r>
            <a:r>
              <a:rPr lang="en-US" sz="800" b="1" dirty="0">
                <a:solidFill>
                  <a:srgbClr val="00B050"/>
                </a:solidFill>
                <a:latin typeface="Arial" panose="020B0604020202020204" pitchFamily="34" charset="0"/>
                <a:cs typeface="Arial" panose="020B0604020202020204" pitchFamily="34" charset="0"/>
              </a:rPr>
              <a:t>Added</a:t>
            </a:r>
            <a:r>
              <a:rPr lang="en-US" sz="800" b="1" dirty="0">
                <a:latin typeface="Arial" panose="020B0604020202020204" pitchFamily="34" charset="0"/>
                <a:cs typeface="Arial" panose="020B0604020202020204" pitchFamily="34" charset="0"/>
              </a:rPr>
              <a:t>  </a:t>
            </a:r>
            <a:r>
              <a:rPr lang="en-US" sz="800" b="1" strike="sngStrike" dirty="0">
                <a:solidFill>
                  <a:srgbClr val="FF0000"/>
                </a:solidFill>
                <a:latin typeface="Arial" panose="020B0604020202020204" pitchFamily="34" charset="0"/>
                <a:cs typeface="Arial" panose="020B0604020202020204" pitchFamily="34" charset="0"/>
              </a:rPr>
              <a:t>Removed</a:t>
            </a:r>
            <a:r>
              <a:rPr lang="en-US" sz="800" b="1" dirty="0">
                <a:latin typeface="Arial" panose="020B0604020202020204" pitchFamily="34" charset="0"/>
                <a:cs typeface="Arial" panose="020B0604020202020204" pitchFamily="34" charset="0"/>
              </a:rPr>
              <a:t>  </a:t>
            </a:r>
            <a:r>
              <a:rPr lang="en-US" sz="800" b="1" dirty="0">
                <a:solidFill>
                  <a:srgbClr val="0070C0"/>
                </a:solidFill>
                <a:latin typeface="Arial" panose="020B0604020202020204" pitchFamily="34" charset="0"/>
                <a:cs typeface="Arial" panose="020B0604020202020204" pitchFamily="34" charset="0"/>
              </a:rPr>
              <a:t>Changed  </a:t>
            </a:r>
            <a:r>
              <a:rPr lang="en-US" sz="800" b="1" dirty="0">
                <a:latin typeface="Arial" panose="020B0604020202020204" pitchFamily="34" charset="0"/>
                <a:cs typeface="Arial" panose="020B0604020202020204" pitchFamily="34" charset="0"/>
              </a:rPr>
              <a:t>Tentative</a:t>
            </a:r>
            <a:endParaRPr lang="en-US" sz="800" b="1" dirty="0">
              <a:solidFill>
                <a:srgbClr val="0070C0"/>
              </a:solidFill>
              <a:latin typeface="Arial" panose="020B0604020202020204" pitchFamily="34" charset="0"/>
              <a:cs typeface="Arial" panose="020B0604020202020204" pitchFamily="34" charset="0"/>
            </a:endParaRPr>
          </a:p>
        </p:txBody>
      </p:sp>
      <p:sp>
        <p:nvSpPr>
          <p:cNvPr id="105" name="Rectangle 104"/>
          <p:cNvSpPr/>
          <p:nvPr/>
        </p:nvSpPr>
        <p:spPr>
          <a:xfrm>
            <a:off x="2087535" y="6236734"/>
            <a:ext cx="541492" cy="16192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Rectangle 105"/>
          <p:cNvSpPr/>
          <p:nvPr/>
        </p:nvSpPr>
        <p:spPr>
          <a:xfrm>
            <a:off x="4582797" y="6243460"/>
            <a:ext cx="621792" cy="161925"/>
          </a:xfrm>
          <a:prstGeom prst="rect">
            <a:avLst/>
          </a:prstGeom>
          <a:solidFill>
            <a:srgbClr val="C00000"/>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RANGES</a:t>
            </a:r>
          </a:p>
        </p:txBody>
      </p:sp>
      <p:sp>
        <p:nvSpPr>
          <p:cNvPr id="107" name="Rectangle 106"/>
          <p:cNvSpPr/>
          <p:nvPr/>
        </p:nvSpPr>
        <p:spPr>
          <a:xfrm>
            <a:off x="221875" y="5035812"/>
            <a:ext cx="1381163" cy="11689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900" b="1" dirty="0">
                <a:solidFill>
                  <a:schemeClr val="tx1"/>
                </a:solidFill>
                <a:latin typeface="Arial" panose="020B0604020202020204" pitchFamily="34" charset="0"/>
                <a:cs typeface="Arial" panose="020B0604020202020204" pitchFamily="34" charset="0"/>
              </a:rPr>
              <a:t>CDR’s Priorities: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Vehicle, Weapon, and Equipment Services</a:t>
            </a:r>
            <a:endParaRPr lang="en-US" sz="8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Training and Operational Obligations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Organizational Inspection Program</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Deployment and Personnel Readiness</a:t>
            </a:r>
          </a:p>
        </p:txBody>
      </p:sp>
      <p:sp>
        <p:nvSpPr>
          <p:cNvPr id="109" name="Rectangle 108"/>
          <p:cNvSpPr/>
          <p:nvPr/>
        </p:nvSpPr>
        <p:spPr>
          <a:xfrm>
            <a:off x="2056553" y="52700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0" name="Rectangle 109"/>
          <p:cNvSpPr/>
          <p:nvPr/>
        </p:nvSpPr>
        <p:spPr>
          <a:xfrm>
            <a:off x="3047999" y="52700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1" name="Rectangle 110"/>
          <p:cNvSpPr/>
          <p:nvPr/>
        </p:nvSpPr>
        <p:spPr>
          <a:xfrm>
            <a:off x="4038442" y="52700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2" name="Rectangle 111"/>
          <p:cNvSpPr/>
          <p:nvPr/>
        </p:nvSpPr>
        <p:spPr>
          <a:xfrm>
            <a:off x="5029064" y="52700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3" name="Rectangle 112"/>
          <p:cNvSpPr/>
          <p:nvPr/>
        </p:nvSpPr>
        <p:spPr>
          <a:xfrm>
            <a:off x="6019704" y="52700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4" name="Rectangle 113"/>
          <p:cNvSpPr/>
          <p:nvPr/>
        </p:nvSpPr>
        <p:spPr>
          <a:xfrm>
            <a:off x="2056553" y="54986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5" name="Rectangle 114"/>
          <p:cNvSpPr/>
          <p:nvPr/>
        </p:nvSpPr>
        <p:spPr>
          <a:xfrm>
            <a:off x="3047999" y="54986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6" name="Rectangle 115"/>
          <p:cNvSpPr/>
          <p:nvPr/>
        </p:nvSpPr>
        <p:spPr>
          <a:xfrm>
            <a:off x="4038442" y="54986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7" name="Rectangle 116"/>
          <p:cNvSpPr/>
          <p:nvPr/>
        </p:nvSpPr>
        <p:spPr>
          <a:xfrm>
            <a:off x="5029064" y="54986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8" name="Rectangle 117"/>
          <p:cNvSpPr/>
          <p:nvPr/>
        </p:nvSpPr>
        <p:spPr>
          <a:xfrm>
            <a:off x="6019704" y="54986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9" name="Rectangle 118"/>
          <p:cNvSpPr/>
          <p:nvPr/>
        </p:nvSpPr>
        <p:spPr>
          <a:xfrm>
            <a:off x="2057951" y="5036511"/>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0" name="Rectangle 119"/>
          <p:cNvSpPr/>
          <p:nvPr/>
        </p:nvSpPr>
        <p:spPr>
          <a:xfrm>
            <a:off x="3049397" y="5036511"/>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1" name="Rectangle 120"/>
          <p:cNvSpPr/>
          <p:nvPr/>
        </p:nvSpPr>
        <p:spPr>
          <a:xfrm>
            <a:off x="4039840" y="5036511"/>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2" name="Rectangle 121"/>
          <p:cNvSpPr/>
          <p:nvPr/>
        </p:nvSpPr>
        <p:spPr>
          <a:xfrm>
            <a:off x="5030462" y="5036511"/>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3" name="Rectangle 122"/>
          <p:cNvSpPr/>
          <p:nvPr/>
        </p:nvSpPr>
        <p:spPr>
          <a:xfrm>
            <a:off x="6021102" y="5036511"/>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4" name="Rectangle 123"/>
          <p:cNvSpPr/>
          <p:nvPr/>
        </p:nvSpPr>
        <p:spPr>
          <a:xfrm>
            <a:off x="7011662" y="5037909"/>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5" name="Rectangle 124"/>
          <p:cNvSpPr/>
          <p:nvPr/>
        </p:nvSpPr>
        <p:spPr>
          <a:xfrm>
            <a:off x="7993913" y="5037909"/>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6" name="Rectangle 125"/>
          <p:cNvSpPr/>
          <p:nvPr/>
        </p:nvSpPr>
        <p:spPr>
          <a:xfrm>
            <a:off x="7010264" y="52714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7" name="Rectangle 126"/>
          <p:cNvSpPr/>
          <p:nvPr/>
        </p:nvSpPr>
        <p:spPr>
          <a:xfrm>
            <a:off x="7010264" y="55000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8" name="Rectangle 127"/>
          <p:cNvSpPr/>
          <p:nvPr/>
        </p:nvSpPr>
        <p:spPr>
          <a:xfrm>
            <a:off x="8000904" y="52714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9" name="Rectangle 128"/>
          <p:cNvSpPr/>
          <p:nvPr/>
        </p:nvSpPr>
        <p:spPr>
          <a:xfrm>
            <a:off x="8000904" y="55000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0" name="Rectangle 129"/>
          <p:cNvSpPr/>
          <p:nvPr/>
        </p:nvSpPr>
        <p:spPr>
          <a:xfrm>
            <a:off x="7011663" y="5742584"/>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1" name="Rectangle 130"/>
          <p:cNvSpPr/>
          <p:nvPr/>
        </p:nvSpPr>
        <p:spPr>
          <a:xfrm>
            <a:off x="7011663" y="5971184"/>
            <a:ext cx="99073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2" name="Rectangle 131"/>
          <p:cNvSpPr/>
          <p:nvPr/>
        </p:nvSpPr>
        <p:spPr>
          <a:xfrm>
            <a:off x="7993914" y="5742584"/>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3" name="Rectangle 132"/>
          <p:cNvSpPr/>
          <p:nvPr/>
        </p:nvSpPr>
        <p:spPr>
          <a:xfrm>
            <a:off x="7993914" y="5971184"/>
            <a:ext cx="99069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41" name="Rectangle 140"/>
          <p:cNvSpPr/>
          <p:nvPr/>
        </p:nvSpPr>
        <p:spPr>
          <a:xfrm>
            <a:off x="2072674" y="994775"/>
            <a:ext cx="6905244" cy="136164"/>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bg1"/>
                </a:solidFill>
                <a:latin typeface="Arial" panose="020B0604020202020204" pitchFamily="34" charset="0"/>
                <a:cs typeface="Arial" panose="020B0604020202020204" pitchFamily="34" charset="0"/>
              </a:rPr>
              <a:t>COVID – 19 Response </a:t>
            </a:r>
          </a:p>
        </p:txBody>
      </p:sp>
      <p:sp>
        <p:nvSpPr>
          <p:cNvPr id="180" name="Rectangle 179"/>
          <p:cNvSpPr/>
          <p:nvPr/>
        </p:nvSpPr>
        <p:spPr>
          <a:xfrm>
            <a:off x="3076064" y="3235552"/>
            <a:ext cx="976753" cy="310397"/>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Sync</a:t>
            </a:r>
          </a:p>
        </p:txBody>
      </p:sp>
      <p:sp>
        <p:nvSpPr>
          <p:cNvPr id="186" name="Rectangle 185"/>
          <p:cNvSpPr/>
          <p:nvPr/>
        </p:nvSpPr>
        <p:spPr>
          <a:xfrm>
            <a:off x="3753279" y="6234593"/>
            <a:ext cx="789292" cy="173885"/>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meeting</a:t>
            </a:r>
          </a:p>
        </p:txBody>
      </p:sp>
      <p:sp>
        <p:nvSpPr>
          <p:cNvPr id="187" name="Rectangle 186"/>
          <p:cNvSpPr/>
          <p:nvPr/>
        </p:nvSpPr>
        <p:spPr>
          <a:xfrm>
            <a:off x="2860953" y="6234593"/>
            <a:ext cx="753757" cy="175725"/>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BN Meeting</a:t>
            </a:r>
          </a:p>
        </p:txBody>
      </p:sp>
      <p:sp>
        <p:nvSpPr>
          <p:cNvPr id="108" name="Rectangle 107"/>
          <p:cNvSpPr/>
          <p:nvPr/>
        </p:nvSpPr>
        <p:spPr>
          <a:xfrm>
            <a:off x="5330415" y="6243460"/>
            <a:ext cx="753757" cy="17572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Training</a:t>
            </a:r>
          </a:p>
        </p:txBody>
      </p:sp>
      <p:sp>
        <p:nvSpPr>
          <p:cNvPr id="134" name="Rectangle 133"/>
          <p:cNvSpPr/>
          <p:nvPr/>
        </p:nvSpPr>
        <p:spPr>
          <a:xfrm>
            <a:off x="6209947" y="6243459"/>
            <a:ext cx="753757" cy="175725"/>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Training</a:t>
            </a:r>
          </a:p>
        </p:txBody>
      </p:sp>
      <p:sp>
        <p:nvSpPr>
          <p:cNvPr id="135" name="Rectangle 134"/>
          <p:cNvSpPr/>
          <p:nvPr/>
        </p:nvSpPr>
        <p:spPr>
          <a:xfrm>
            <a:off x="7046120" y="6230958"/>
            <a:ext cx="753757" cy="215444"/>
          </a:xfrm>
          <a:prstGeom prst="rect">
            <a:avLst/>
          </a:prstGeom>
          <a:solidFill>
            <a:schemeClr val="accent6">
              <a:lumMod val="50000"/>
            </a:schemeClr>
          </a:solidFill>
          <a:ln>
            <a:solidFill>
              <a:schemeClr val="tx1"/>
            </a:solidFill>
          </a:ln>
        </p:spPr>
        <p:txBody>
          <a:bodyPr wrap="square">
            <a:spAutoFit/>
          </a:bodyPr>
          <a:lstStyle/>
          <a:p>
            <a:pPr algn="ctr"/>
            <a:r>
              <a:rPr lang="en-US" sz="800" dirty="0">
                <a:solidFill>
                  <a:schemeClr val="bg1"/>
                </a:solidFill>
                <a:latin typeface="Arial" panose="020B0604020202020204" pitchFamily="34" charset="0"/>
                <a:cs typeface="Arial" panose="020B0604020202020204" pitchFamily="34" charset="0"/>
              </a:rPr>
              <a:t>Services</a:t>
            </a:r>
          </a:p>
        </p:txBody>
      </p:sp>
      <p:sp>
        <p:nvSpPr>
          <p:cNvPr id="139" name="Rectangle 138"/>
          <p:cNvSpPr/>
          <p:nvPr/>
        </p:nvSpPr>
        <p:spPr>
          <a:xfrm>
            <a:off x="4060367" y="3791809"/>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TRSM</a:t>
            </a:r>
          </a:p>
        </p:txBody>
      </p:sp>
      <p:sp>
        <p:nvSpPr>
          <p:cNvPr id="142" name="Rectangle 141"/>
          <p:cNvSpPr/>
          <p:nvPr/>
        </p:nvSpPr>
        <p:spPr>
          <a:xfrm>
            <a:off x="2072719" y="3800326"/>
            <a:ext cx="984438" cy="314322"/>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Command Maint.</a:t>
            </a:r>
          </a:p>
        </p:txBody>
      </p:sp>
      <p:sp>
        <p:nvSpPr>
          <p:cNvPr id="149" name="Rectangle 148"/>
          <p:cNvSpPr/>
          <p:nvPr/>
        </p:nvSpPr>
        <p:spPr>
          <a:xfrm>
            <a:off x="6027972" y="1131477"/>
            <a:ext cx="990614" cy="124281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103" name="Rectangle 102"/>
          <p:cNvSpPr/>
          <p:nvPr/>
        </p:nvSpPr>
        <p:spPr>
          <a:xfrm>
            <a:off x="3067550" y="2921842"/>
            <a:ext cx="976753" cy="304566"/>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Training Meeting</a:t>
            </a:r>
          </a:p>
        </p:txBody>
      </p:sp>
      <p:sp>
        <p:nvSpPr>
          <p:cNvPr id="148" name="Rectangle 147"/>
          <p:cNvSpPr/>
          <p:nvPr/>
        </p:nvSpPr>
        <p:spPr>
          <a:xfrm>
            <a:off x="3046531" y="1131929"/>
            <a:ext cx="5931315" cy="14942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FTX DG IIB</a:t>
            </a:r>
          </a:p>
        </p:txBody>
      </p:sp>
      <p:sp>
        <p:nvSpPr>
          <p:cNvPr id="150" name="Rectangle 149"/>
          <p:cNvSpPr/>
          <p:nvPr/>
        </p:nvSpPr>
        <p:spPr>
          <a:xfrm>
            <a:off x="2058653" y="4861620"/>
            <a:ext cx="6932947" cy="16260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FTX DG IIA</a:t>
            </a:r>
          </a:p>
        </p:txBody>
      </p:sp>
      <p:sp>
        <p:nvSpPr>
          <p:cNvPr id="151" name="Rectangle 150"/>
          <p:cNvSpPr/>
          <p:nvPr/>
        </p:nvSpPr>
        <p:spPr>
          <a:xfrm>
            <a:off x="2087535" y="2539502"/>
            <a:ext cx="6925825" cy="188387"/>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TBL IV &amp; V DMPTR</a:t>
            </a:r>
          </a:p>
        </p:txBody>
      </p:sp>
      <p:sp>
        <p:nvSpPr>
          <p:cNvPr id="138" name="Rectangle 137"/>
          <p:cNvSpPr/>
          <p:nvPr/>
        </p:nvSpPr>
        <p:spPr>
          <a:xfrm>
            <a:off x="6039810" y="3798464"/>
            <a:ext cx="967762" cy="306271"/>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Command and Staff</a:t>
            </a:r>
          </a:p>
        </p:txBody>
      </p:sp>
      <p:sp>
        <p:nvSpPr>
          <p:cNvPr id="140" name="Rectangle 139"/>
          <p:cNvSpPr/>
          <p:nvPr/>
        </p:nvSpPr>
        <p:spPr>
          <a:xfrm>
            <a:off x="2072602" y="1127917"/>
            <a:ext cx="973857" cy="150657"/>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FTX DG IIA AAR </a:t>
            </a:r>
          </a:p>
        </p:txBody>
      </p:sp>
      <p:sp>
        <p:nvSpPr>
          <p:cNvPr id="143" name="Rectangle 142"/>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18MAY20</a:t>
            </a:r>
          </a:p>
        </p:txBody>
      </p:sp>
      <p:sp>
        <p:nvSpPr>
          <p:cNvPr id="144" name="Rectangle 143"/>
          <p:cNvSpPr/>
          <p:nvPr/>
        </p:nvSpPr>
        <p:spPr>
          <a:xfrm>
            <a:off x="2087535" y="2747251"/>
            <a:ext cx="4943332" cy="150390"/>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Red Cycle RIP</a:t>
            </a:r>
          </a:p>
        </p:txBody>
      </p:sp>
      <p:sp>
        <p:nvSpPr>
          <p:cNvPr id="136" name="Rectangle 135"/>
          <p:cNvSpPr/>
          <p:nvPr/>
        </p:nvSpPr>
        <p:spPr>
          <a:xfrm>
            <a:off x="2062373" y="5036321"/>
            <a:ext cx="6932947" cy="22422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CPX</a:t>
            </a:r>
          </a:p>
        </p:txBody>
      </p:sp>
      <p:sp>
        <p:nvSpPr>
          <p:cNvPr id="137" name="Rectangle 136"/>
          <p:cNvSpPr/>
          <p:nvPr/>
        </p:nvSpPr>
        <p:spPr>
          <a:xfrm>
            <a:off x="2087535" y="2389380"/>
            <a:ext cx="6920407" cy="137160"/>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Gunnery</a:t>
            </a:r>
          </a:p>
        </p:txBody>
      </p:sp>
      <p:sp>
        <p:nvSpPr>
          <p:cNvPr id="145" name="Rectangle 144"/>
          <p:cNvSpPr/>
          <p:nvPr/>
        </p:nvSpPr>
        <p:spPr>
          <a:xfrm>
            <a:off x="2067831" y="5751343"/>
            <a:ext cx="2952250" cy="195766"/>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BFV GT VI</a:t>
            </a:r>
          </a:p>
        </p:txBody>
      </p:sp>
      <p:sp>
        <p:nvSpPr>
          <p:cNvPr id="146" name="Rectangle 145"/>
          <p:cNvSpPr/>
          <p:nvPr/>
        </p:nvSpPr>
        <p:spPr>
          <a:xfrm>
            <a:off x="7996814" y="5751343"/>
            <a:ext cx="998876" cy="19864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MMG GT V</a:t>
            </a:r>
          </a:p>
        </p:txBody>
      </p:sp>
      <p:sp>
        <p:nvSpPr>
          <p:cNvPr id="152" name="Rectangle 151"/>
          <p:cNvSpPr/>
          <p:nvPr/>
        </p:nvSpPr>
        <p:spPr>
          <a:xfrm>
            <a:off x="2062210" y="5984691"/>
            <a:ext cx="6925825" cy="188387"/>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TBL IV &amp; V DMPTR</a:t>
            </a:r>
          </a:p>
        </p:txBody>
      </p:sp>
    </p:spTree>
    <p:extLst>
      <p:ext uri="{BB962C8B-B14F-4D97-AF65-F5344CB8AC3E}">
        <p14:creationId xmlns:p14="http://schemas.microsoft.com/office/powerpoint/2010/main" val="19442827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27739" y="6116414"/>
            <a:ext cx="419100" cy="298254"/>
          </a:xfrm>
        </p:spPr>
        <p:txBody>
          <a:bodyPr/>
          <a:lstStyle/>
          <a:p>
            <a:pPr>
              <a:defRPr/>
            </a:pPr>
            <a:fld id="{EC01E3E4-D9EA-42C2-A2DC-8B1FC8B681FB}" type="slidenum">
              <a:rPr lang="en-US" sz="1100" smtClean="0">
                <a:solidFill>
                  <a:schemeClr val="bg1"/>
                </a:solidFill>
              </a:rPr>
              <a:pPr>
                <a:defRPr/>
              </a:pPr>
              <a:t>19</a:t>
            </a:fld>
            <a:endParaRPr lang="en-US" sz="1100" dirty="0">
              <a:solidFill>
                <a:schemeClr val="bg1"/>
              </a:solidFill>
            </a:endParaRPr>
          </a:p>
        </p:txBody>
      </p:sp>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a:spcBef>
                <a:spcPct val="50000"/>
              </a:spcBef>
            </a:pPr>
            <a:r>
              <a:rPr lang="en-US" sz="2800" b="1" dirty="0">
                <a:solidFill>
                  <a:prstClr val="black"/>
                </a:solidFill>
                <a:latin typeface=" Arial"/>
              </a:rPr>
              <a:t>T+6 (TW 40)</a:t>
            </a:r>
          </a:p>
        </p:txBody>
      </p:sp>
      <p:sp>
        <p:nvSpPr>
          <p:cNvPr id="57" name="Rectangle 56"/>
          <p:cNvSpPr/>
          <p:nvPr/>
        </p:nvSpPr>
        <p:spPr>
          <a:xfrm>
            <a:off x="2060753" y="996816"/>
            <a:ext cx="990599" cy="1380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58" name="Rectangle 57"/>
          <p:cNvSpPr/>
          <p:nvPr/>
        </p:nvSpPr>
        <p:spPr>
          <a:xfrm>
            <a:off x="3051353" y="996816"/>
            <a:ext cx="990597"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59" name="Rectangle 58"/>
          <p:cNvSpPr/>
          <p:nvPr/>
        </p:nvSpPr>
        <p:spPr>
          <a:xfrm>
            <a:off x="4041938" y="996816"/>
            <a:ext cx="990616"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0" name="Rectangle 59"/>
          <p:cNvSpPr/>
          <p:nvPr/>
        </p:nvSpPr>
        <p:spPr>
          <a:xfrm>
            <a:off x="5032540" y="996816"/>
            <a:ext cx="990614" cy="1371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600" i="1" dirty="0">
              <a:solidFill>
                <a:schemeClr val="tx1"/>
              </a:solidFill>
              <a:latin typeface="Arial" panose="020B0604020202020204" pitchFamily="34" charset="0"/>
              <a:cs typeface="Arial" panose="020B0604020202020204" pitchFamily="34" charset="0"/>
            </a:endParaRPr>
          </a:p>
        </p:txBody>
      </p:sp>
      <p:sp>
        <p:nvSpPr>
          <p:cNvPr id="62" name="Rectangle 61"/>
          <p:cNvSpPr/>
          <p:nvPr/>
        </p:nvSpPr>
        <p:spPr>
          <a:xfrm>
            <a:off x="7013749" y="996816"/>
            <a:ext cx="990605" cy="1385508"/>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3" name="Rectangle 62"/>
          <p:cNvSpPr/>
          <p:nvPr/>
        </p:nvSpPr>
        <p:spPr>
          <a:xfrm>
            <a:off x="8004353" y="996816"/>
            <a:ext cx="990601" cy="1371600"/>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64" name="Rectangle 63"/>
          <p:cNvSpPr/>
          <p:nvPr/>
        </p:nvSpPr>
        <p:spPr>
          <a:xfrm>
            <a:off x="2062330" y="2384321"/>
            <a:ext cx="99057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5" name="Rectangle 64"/>
          <p:cNvSpPr/>
          <p:nvPr/>
        </p:nvSpPr>
        <p:spPr>
          <a:xfrm>
            <a:off x="3055345" y="2569093"/>
            <a:ext cx="990618" cy="287037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6" name="Rectangle 65"/>
          <p:cNvSpPr/>
          <p:nvPr/>
        </p:nvSpPr>
        <p:spPr>
          <a:xfrm>
            <a:off x="4041936" y="2368416"/>
            <a:ext cx="990618" cy="26668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8" name="Rectangle 67"/>
          <p:cNvSpPr/>
          <p:nvPr/>
        </p:nvSpPr>
        <p:spPr>
          <a:xfrm>
            <a:off x="6023138" y="2368416"/>
            <a:ext cx="990616" cy="2670002"/>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69" name="Rectangle 68"/>
          <p:cNvSpPr/>
          <p:nvPr/>
        </p:nvSpPr>
        <p:spPr>
          <a:xfrm>
            <a:off x="7013748" y="2368416"/>
            <a:ext cx="990606" cy="2663535"/>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0" name="Rectangle 69"/>
          <p:cNvSpPr/>
          <p:nvPr/>
        </p:nvSpPr>
        <p:spPr>
          <a:xfrm>
            <a:off x="8004352" y="2368416"/>
            <a:ext cx="990602" cy="2670002"/>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71" name="Rectangle 70"/>
          <p:cNvSpPr/>
          <p:nvPr/>
        </p:nvSpPr>
        <p:spPr>
          <a:xfrm>
            <a:off x="2060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MONDAY</a:t>
            </a:r>
          </a:p>
        </p:txBody>
      </p:sp>
      <p:sp>
        <p:nvSpPr>
          <p:cNvPr id="72" name="Rectangle 71"/>
          <p:cNvSpPr/>
          <p:nvPr/>
        </p:nvSpPr>
        <p:spPr>
          <a:xfrm>
            <a:off x="2060754" y="6920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29 June</a:t>
            </a:r>
          </a:p>
        </p:txBody>
      </p:sp>
      <p:sp>
        <p:nvSpPr>
          <p:cNvPr id="73" name="Rectangle 72"/>
          <p:cNvSpPr/>
          <p:nvPr/>
        </p:nvSpPr>
        <p:spPr>
          <a:xfrm>
            <a:off x="1603554" y="996816"/>
            <a:ext cx="457200" cy="13716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BDE</a:t>
            </a:r>
          </a:p>
        </p:txBody>
      </p:sp>
      <p:sp>
        <p:nvSpPr>
          <p:cNvPr id="74" name="Rectangle 73"/>
          <p:cNvSpPr/>
          <p:nvPr/>
        </p:nvSpPr>
        <p:spPr>
          <a:xfrm>
            <a:off x="1603554" y="2368417"/>
            <a:ext cx="457200" cy="2670002"/>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900" b="1" dirty="0">
                <a:solidFill>
                  <a:schemeClr val="tx1"/>
                </a:solidFill>
                <a:latin typeface="Arial" panose="020B0604020202020204" pitchFamily="34" charset="0"/>
                <a:cs typeface="Arial" panose="020B0604020202020204" pitchFamily="34" charset="0"/>
              </a:rPr>
              <a:t>BN</a:t>
            </a:r>
          </a:p>
        </p:txBody>
      </p:sp>
      <p:sp>
        <p:nvSpPr>
          <p:cNvPr id="75" name="Rectangle 74"/>
          <p:cNvSpPr/>
          <p:nvPr/>
        </p:nvSpPr>
        <p:spPr>
          <a:xfrm>
            <a:off x="1598802" y="5033372"/>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HHC</a:t>
            </a:r>
          </a:p>
        </p:txBody>
      </p:sp>
      <p:sp>
        <p:nvSpPr>
          <p:cNvPr id="76" name="Rectangle 75"/>
          <p:cNvSpPr/>
          <p:nvPr/>
        </p:nvSpPr>
        <p:spPr>
          <a:xfrm>
            <a:off x="221409" y="990628"/>
            <a:ext cx="1380744" cy="403846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u="sng" dirty="0">
                <a:solidFill>
                  <a:schemeClr val="tx1"/>
                </a:solidFill>
                <a:latin typeface="Arial" panose="020B0604020202020204" pitchFamily="34" charset="0"/>
                <a:cs typeface="Arial" panose="020B0604020202020204" pitchFamily="34" charset="0"/>
              </a:rPr>
              <a:t>Notes</a:t>
            </a:r>
            <a:r>
              <a:rPr lang="en-US" sz="800" b="1" dirty="0">
                <a:solidFill>
                  <a:schemeClr val="tx1"/>
                </a:solidFill>
                <a:latin typeface="Arial" panose="020B0604020202020204" pitchFamily="34" charset="0"/>
                <a:cs typeface="Arial" panose="020B0604020202020204" pitchFamily="34" charset="0"/>
              </a:rPr>
              <a:t>:</a:t>
            </a:r>
          </a:p>
          <a:p>
            <a:r>
              <a:rPr lang="en-US" sz="800" b="1" dirty="0">
                <a:solidFill>
                  <a:schemeClr val="tx1"/>
                </a:solidFill>
                <a:latin typeface="Arial" panose="020B0604020202020204" pitchFamily="34" charset="0"/>
                <a:cs typeface="Arial" panose="020B0604020202020204" pitchFamily="34" charset="0"/>
              </a:rPr>
              <a:t>Week 1/4 of Battle Rhythm </a:t>
            </a:r>
          </a:p>
          <a:p>
            <a:endParaRPr lang="en-US" sz="800" b="1"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a:p>
            <a:r>
              <a:rPr lang="en-US" sz="800" b="1" u="sng" dirty="0">
                <a:solidFill>
                  <a:schemeClr val="tx1"/>
                </a:solidFill>
                <a:latin typeface="Arial" panose="020B0604020202020204" pitchFamily="34" charset="0"/>
                <a:cs typeface="Arial" panose="020B0604020202020204" pitchFamily="34" charset="0"/>
              </a:rPr>
              <a:t>Focus Areas within the Commander’s Priorities</a:t>
            </a:r>
            <a:r>
              <a:rPr lang="en-US" sz="800" b="1" dirty="0">
                <a:solidFill>
                  <a:schemeClr val="tx1"/>
                </a:solidFill>
                <a:latin typeface="Arial" panose="020B0604020202020204" pitchFamily="34" charset="0"/>
                <a:cs typeface="Arial" panose="020B0604020202020204" pitchFamily="34" charset="0"/>
              </a:rPr>
              <a:t>:</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Command Maintenance Focus (Week 1):</a:t>
            </a:r>
          </a:p>
          <a:p>
            <a:r>
              <a:rPr lang="en-US" sz="800" dirty="0">
                <a:solidFill>
                  <a:schemeClr val="tx1"/>
                </a:solidFill>
                <a:latin typeface="Arial" panose="020B0604020202020204" pitchFamily="34" charset="0"/>
                <a:cs typeface="Arial" panose="020B0604020202020204" pitchFamily="34" charset="0"/>
              </a:rPr>
              <a:t>-</a:t>
            </a:r>
            <a:r>
              <a:rPr lang="en-US" sz="800" b="1" dirty="0">
                <a:solidFill>
                  <a:schemeClr val="tx1"/>
                </a:solidFill>
                <a:latin typeface="Arial" panose="020B0604020202020204" pitchFamily="34" charset="0"/>
                <a:cs typeface="Arial" panose="020B0604020202020204" pitchFamily="34" charset="0"/>
              </a:rPr>
              <a:t>Communication</a:t>
            </a:r>
          </a:p>
          <a:p>
            <a:endParaRPr lang="en-US" sz="800" b="1" dirty="0">
              <a:solidFill>
                <a:schemeClr val="tx1"/>
              </a:solidFill>
              <a:latin typeface="Arial" panose="020B0604020202020204" pitchFamily="34" charset="0"/>
              <a:cs typeface="Arial" panose="020B0604020202020204" pitchFamily="34" charset="0"/>
            </a:endParaRPr>
          </a:p>
          <a:p>
            <a:r>
              <a:rPr lang="en-US" sz="800" b="1" dirty="0">
                <a:solidFill>
                  <a:schemeClr val="tx1"/>
                </a:solidFill>
                <a:latin typeface="Arial" panose="020B0604020202020204" pitchFamily="34" charset="0"/>
                <a:cs typeface="Arial" panose="020B0604020202020204" pitchFamily="34" charset="0"/>
              </a:rPr>
              <a:t>BN Training Focus:</a:t>
            </a:r>
          </a:p>
          <a:p>
            <a:r>
              <a:rPr lang="en-US" sz="800" dirty="0">
                <a:solidFill>
                  <a:schemeClr val="tx1"/>
                </a:solidFill>
                <a:latin typeface="Arial" panose="020B0604020202020204" pitchFamily="34" charset="0"/>
                <a:cs typeface="Arial" panose="020B0604020202020204" pitchFamily="34" charset="0"/>
              </a:rPr>
              <a:t>-FTX DG IIB</a:t>
            </a:r>
          </a:p>
          <a:p>
            <a:r>
              <a:rPr lang="en-US" sz="800" dirty="0">
                <a:solidFill>
                  <a:schemeClr val="tx1"/>
                </a:solidFill>
                <a:latin typeface="Arial" panose="020B0604020202020204" pitchFamily="34" charset="0"/>
                <a:cs typeface="Arial" panose="020B0604020202020204" pitchFamily="34" charset="0"/>
              </a:rPr>
              <a:t>-TBL IV &amp; V DMPTR</a:t>
            </a:r>
          </a:p>
          <a:p>
            <a:r>
              <a:rPr lang="en-US" sz="800" dirty="0">
                <a:solidFill>
                  <a:schemeClr val="tx1"/>
                </a:solidFill>
                <a:latin typeface="Arial" panose="020B0604020202020204" pitchFamily="34" charset="0"/>
                <a:cs typeface="Arial" panose="020B0604020202020204" pitchFamily="34" charset="0"/>
              </a:rPr>
              <a:t>-Red Cycle RIP</a:t>
            </a:r>
          </a:p>
          <a:p>
            <a:r>
              <a:rPr lang="en-US" sz="800" dirty="0">
                <a:solidFill>
                  <a:schemeClr val="tx1"/>
                </a:solidFill>
                <a:latin typeface="Arial" panose="020B0604020202020204" pitchFamily="34" charset="0"/>
                <a:cs typeface="Arial" panose="020B0604020202020204" pitchFamily="34" charset="0"/>
              </a:rPr>
              <a:t>-MORTEP Train up</a:t>
            </a:r>
          </a:p>
          <a:p>
            <a:endParaRPr lang="en-US" sz="800" b="1"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Arial" panose="020B0604020202020204" pitchFamily="34" charset="0"/>
              <a:cs typeface="Arial" panose="020B0604020202020204" pitchFamily="34" charset="0"/>
            </a:endParaRPr>
          </a:p>
          <a:p>
            <a:endParaRPr lang="en-US" sz="800" b="1" dirty="0">
              <a:solidFill>
                <a:schemeClr val="tx1"/>
              </a:solidFill>
              <a:latin typeface="Arial" panose="020B0604020202020204" pitchFamily="34" charset="0"/>
              <a:cs typeface="Arial" panose="020B0604020202020204" pitchFamily="34" charset="0"/>
            </a:endParaRPr>
          </a:p>
        </p:txBody>
      </p:sp>
      <p:sp>
        <p:nvSpPr>
          <p:cNvPr id="77" name="Rectangle 76"/>
          <p:cNvSpPr/>
          <p:nvPr/>
        </p:nvSpPr>
        <p:spPr>
          <a:xfrm>
            <a:off x="3051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TUESDAY</a:t>
            </a:r>
          </a:p>
        </p:txBody>
      </p:sp>
      <p:sp>
        <p:nvSpPr>
          <p:cNvPr id="78" name="Rectangle 77"/>
          <p:cNvSpPr/>
          <p:nvPr/>
        </p:nvSpPr>
        <p:spPr>
          <a:xfrm>
            <a:off x="3051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30 June</a:t>
            </a:r>
          </a:p>
        </p:txBody>
      </p:sp>
      <p:sp>
        <p:nvSpPr>
          <p:cNvPr id="79" name="Rectangle 78"/>
          <p:cNvSpPr/>
          <p:nvPr/>
        </p:nvSpPr>
        <p:spPr>
          <a:xfrm>
            <a:off x="40419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WEDNESDAY</a:t>
            </a:r>
          </a:p>
        </p:txBody>
      </p:sp>
      <p:sp>
        <p:nvSpPr>
          <p:cNvPr id="80" name="Rectangle 79"/>
          <p:cNvSpPr/>
          <p:nvPr/>
        </p:nvSpPr>
        <p:spPr>
          <a:xfrm>
            <a:off x="40419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01 July</a:t>
            </a:r>
          </a:p>
        </p:txBody>
      </p:sp>
      <p:sp>
        <p:nvSpPr>
          <p:cNvPr id="81" name="Rectangle 80"/>
          <p:cNvSpPr/>
          <p:nvPr/>
        </p:nvSpPr>
        <p:spPr>
          <a:xfrm>
            <a:off x="5032555"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THURSDAY</a:t>
            </a:r>
          </a:p>
        </p:txBody>
      </p:sp>
      <p:sp>
        <p:nvSpPr>
          <p:cNvPr id="82" name="Rectangle 81"/>
          <p:cNvSpPr/>
          <p:nvPr/>
        </p:nvSpPr>
        <p:spPr>
          <a:xfrm>
            <a:off x="5032554"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02 July</a:t>
            </a:r>
          </a:p>
        </p:txBody>
      </p:sp>
      <p:sp>
        <p:nvSpPr>
          <p:cNvPr id="83" name="Rectangle 82"/>
          <p:cNvSpPr/>
          <p:nvPr/>
        </p:nvSpPr>
        <p:spPr>
          <a:xfrm>
            <a:off x="60231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FRIDAY</a:t>
            </a:r>
          </a:p>
        </p:txBody>
      </p:sp>
      <p:sp>
        <p:nvSpPr>
          <p:cNvPr id="84" name="Rectangle 83"/>
          <p:cNvSpPr/>
          <p:nvPr/>
        </p:nvSpPr>
        <p:spPr>
          <a:xfrm>
            <a:off x="60231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03 July </a:t>
            </a:r>
          </a:p>
        </p:txBody>
      </p:sp>
      <p:sp>
        <p:nvSpPr>
          <p:cNvPr id="85" name="Rectangle 84"/>
          <p:cNvSpPr/>
          <p:nvPr/>
        </p:nvSpPr>
        <p:spPr>
          <a:xfrm>
            <a:off x="70137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SATURDAY</a:t>
            </a:r>
          </a:p>
        </p:txBody>
      </p:sp>
      <p:sp>
        <p:nvSpPr>
          <p:cNvPr id="86" name="Rectangle 85"/>
          <p:cNvSpPr/>
          <p:nvPr/>
        </p:nvSpPr>
        <p:spPr>
          <a:xfrm>
            <a:off x="70137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04 July</a:t>
            </a:r>
          </a:p>
        </p:txBody>
      </p:sp>
      <p:sp>
        <p:nvSpPr>
          <p:cNvPr id="87" name="Rectangle 86"/>
          <p:cNvSpPr/>
          <p:nvPr/>
        </p:nvSpPr>
        <p:spPr>
          <a:xfrm>
            <a:off x="8004354" y="844416"/>
            <a:ext cx="990600"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SUNDAY</a:t>
            </a:r>
          </a:p>
        </p:txBody>
      </p:sp>
      <p:sp>
        <p:nvSpPr>
          <p:cNvPr id="88" name="Rectangle 87"/>
          <p:cNvSpPr/>
          <p:nvPr/>
        </p:nvSpPr>
        <p:spPr>
          <a:xfrm>
            <a:off x="8004353" y="692016"/>
            <a:ext cx="990601" cy="1524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05 July</a:t>
            </a:r>
          </a:p>
        </p:txBody>
      </p:sp>
      <p:sp>
        <p:nvSpPr>
          <p:cNvPr id="89" name="Rectangle 88"/>
          <p:cNvSpPr/>
          <p:nvPr/>
        </p:nvSpPr>
        <p:spPr>
          <a:xfrm>
            <a:off x="1598802" y="52707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A Co</a:t>
            </a:r>
          </a:p>
        </p:txBody>
      </p:sp>
      <p:sp>
        <p:nvSpPr>
          <p:cNvPr id="90" name="Rectangle 89"/>
          <p:cNvSpPr/>
          <p:nvPr/>
        </p:nvSpPr>
        <p:spPr>
          <a:xfrm>
            <a:off x="1598802" y="5499304"/>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B Co</a:t>
            </a:r>
          </a:p>
        </p:txBody>
      </p:sp>
      <p:sp>
        <p:nvSpPr>
          <p:cNvPr id="91" name="Rectangle 90"/>
          <p:cNvSpPr/>
          <p:nvPr/>
        </p:nvSpPr>
        <p:spPr>
          <a:xfrm>
            <a:off x="2046766" y="57383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2" name="Rectangle 91"/>
          <p:cNvSpPr/>
          <p:nvPr/>
        </p:nvSpPr>
        <p:spPr>
          <a:xfrm>
            <a:off x="3046601" y="57383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3" name="Rectangle 92"/>
          <p:cNvSpPr/>
          <p:nvPr/>
        </p:nvSpPr>
        <p:spPr>
          <a:xfrm>
            <a:off x="4037044" y="57383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4" name="Rectangle 93"/>
          <p:cNvSpPr/>
          <p:nvPr/>
        </p:nvSpPr>
        <p:spPr>
          <a:xfrm>
            <a:off x="5027666" y="57383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5" name="Rectangle 94"/>
          <p:cNvSpPr/>
          <p:nvPr/>
        </p:nvSpPr>
        <p:spPr>
          <a:xfrm>
            <a:off x="6018306" y="57383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6" name="Rectangle 95"/>
          <p:cNvSpPr/>
          <p:nvPr/>
        </p:nvSpPr>
        <p:spPr>
          <a:xfrm>
            <a:off x="1598802" y="57383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 Co</a:t>
            </a:r>
          </a:p>
        </p:txBody>
      </p:sp>
      <p:sp>
        <p:nvSpPr>
          <p:cNvPr id="97" name="Rectangle 96"/>
          <p:cNvSpPr/>
          <p:nvPr/>
        </p:nvSpPr>
        <p:spPr>
          <a:xfrm>
            <a:off x="2046766" y="5966990"/>
            <a:ext cx="100584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8" name="Rectangle 97"/>
          <p:cNvSpPr/>
          <p:nvPr/>
        </p:nvSpPr>
        <p:spPr>
          <a:xfrm>
            <a:off x="3046601" y="5966990"/>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99" name="Rectangle 98"/>
          <p:cNvSpPr/>
          <p:nvPr/>
        </p:nvSpPr>
        <p:spPr>
          <a:xfrm>
            <a:off x="4037044" y="5966990"/>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0" name="Rectangle 99"/>
          <p:cNvSpPr/>
          <p:nvPr/>
        </p:nvSpPr>
        <p:spPr>
          <a:xfrm>
            <a:off x="5027666" y="5966990"/>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1" name="Rectangle 100"/>
          <p:cNvSpPr/>
          <p:nvPr/>
        </p:nvSpPr>
        <p:spPr>
          <a:xfrm>
            <a:off x="6018306" y="5966990"/>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02" name="Rectangle 101"/>
          <p:cNvSpPr/>
          <p:nvPr/>
        </p:nvSpPr>
        <p:spPr>
          <a:xfrm>
            <a:off x="1598802" y="5966990"/>
            <a:ext cx="457200"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G Co</a:t>
            </a:r>
          </a:p>
        </p:txBody>
      </p:sp>
      <p:sp>
        <p:nvSpPr>
          <p:cNvPr id="104" name="TextBox 103"/>
          <p:cNvSpPr txBox="1"/>
          <p:nvPr/>
        </p:nvSpPr>
        <p:spPr>
          <a:xfrm>
            <a:off x="231439" y="6208746"/>
            <a:ext cx="2488182" cy="215444"/>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Legend:  </a:t>
            </a:r>
            <a:r>
              <a:rPr lang="en-US" sz="800" b="1" dirty="0">
                <a:solidFill>
                  <a:srgbClr val="00B050"/>
                </a:solidFill>
                <a:latin typeface="Arial" panose="020B0604020202020204" pitchFamily="34" charset="0"/>
                <a:cs typeface="Arial" panose="020B0604020202020204" pitchFamily="34" charset="0"/>
              </a:rPr>
              <a:t>Added</a:t>
            </a:r>
            <a:r>
              <a:rPr lang="en-US" sz="800" b="1" dirty="0">
                <a:latin typeface="Arial" panose="020B0604020202020204" pitchFamily="34" charset="0"/>
                <a:cs typeface="Arial" panose="020B0604020202020204" pitchFamily="34" charset="0"/>
              </a:rPr>
              <a:t>  </a:t>
            </a:r>
            <a:r>
              <a:rPr lang="en-US" sz="800" b="1" strike="sngStrike" dirty="0">
                <a:solidFill>
                  <a:srgbClr val="FF0000"/>
                </a:solidFill>
                <a:latin typeface="Arial" panose="020B0604020202020204" pitchFamily="34" charset="0"/>
                <a:cs typeface="Arial" panose="020B0604020202020204" pitchFamily="34" charset="0"/>
              </a:rPr>
              <a:t>Removed</a:t>
            </a:r>
            <a:r>
              <a:rPr lang="en-US" sz="800" b="1" dirty="0">
                <a:latin typeface="Arial" panose="020B0604020202020204" pitchFamily="34" charset="0"/>
                <a:cs typeface="Arial" panose="020B0604020202020204" pitchFamily="34" charset="0"/>
              </a:rPr>
              <a:t>  </a:t>
            </a:r>
            <a:r>
              <a:rPr lang="en-US" sz="800" b="1" dirty="0">
                <a:solidFill>
                  <a:srgbClr val="0070C0"/>
                </a:solidFill>
                <a:latin typeface="Arial" panose="020B0604020202020204" pitchFamily="34" charset="0"/>
                <a:cs typeface="Arial" panose="020B0604020202020204" pitchFamily="34" charset="0"/>
              </a:rPr>
              <a:t>Changed  </a:t>
            </a:r>
            <a:r>
              <a:rPr lang="en-US" sz="800" b="1" dirty="0">
                <a:latin typeface="Arial" panose="020B0604020202020204" pitchFamily="34" charset="0"/>
                <a:cs typeface="Arial" panose="020B0604020202020204" pitchFamily="34" charset="0"/>
              </a:rPr>
              <a:t>Tentative</a:t>
            </a:r>
            <a:endParaRPr lang="en-US" sz="800" b="1" dirty="0">
              <a:solidFill>
                <a:srgbClr val="0070C0"/>
              </a:solidFill>
              <a:latin typeface="Arial" panose="020B0604020202020204" pitchFamily="34" charset="0"/>
              <a:cs typeface="Arial" panose="020B0604020202020204" pitchFamily="34" charset="0"/>
            </a:endParaRPr>
          </a:p>
        </p:txBody>
      </p:sp>
      <p:sp>
        <p:nvSpPr>
          <p:cNvPr id="105" name="Rectangle 104"/>
          <p:cNvSpPr/>
          <p:nvPr/>
        </p:nvSpPr>
        <p:spPr>
          <a:xfrm>
            <a:off x="2087535" y="6236734"/>
            <a:ext cx="541492" cy="16192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6" name="Rectangle 105"/>
          <p:cNvSpPr/>
          <p:nvPr/>
        </p:nvSpPr>
        <p:spPr>
          <a:xfrm>
            <a:off x="4582797" y="6243460"/>
            <a:ext cx="621792" cy="161925"/>
          </a:xfrm>
          <a:prstGeom prst="rect">
            <a:avLst/>
          </a:prstGeom>
          <a:solidFill>
            <a:srgbClr val="C00000"/>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Arial" panose="020B0604020202020204" pitchFamily="34" charset="0"/>
                <a:cs typeface="Arial" panose="020B0604020202020204" pitchFamily="34" charset="0"/>
              </a:rPr>
              <a:t>RANGES</a:t>
            </a:r>
          </a:p>
        </p:txBody>
      </p:sp>
      <p:sp>
        <p:nvSpPr>
          <p:cNvPr id="107" name="Rectangle 106"/>
          <p:cNvSpPr/>
          <p:nvPr/>
        </p:nvSpPr>
        <p:spPr>
          <a:xfrm>
            <a:off x="221875" y="5035812"/>
            <a:ext cx="1381163" cy="116892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lstStyle/>
          <a:p>
            <a:pPr algn="ctr"/>
            <a:r>
              <a:rPr lang="en-US" sz="900" b="1" dirty="0">
                <a:solidFill>
                  <a:schemeClr val="tx1"/>
                </a:solidFill>
                <a:latin typeface="Arial" panose="020B0604020202020204" pitchFamily="34" charset="0"/>
                <a:cs typeface="Arial" panose="020B0604020202020204" pitchFamily="34" charset="0"/>
              </a:rPr>
              <a:t>CDR’s Priorities: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Vehicle, Weapon, and Equipment Services</a:t>
            </a:r>
            <a:endParaRPr lang="en-US" sz="8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Training and Operational Obligations</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Organizational Inspection Program</a:t>
            </a:r>
          </a:p>
          <a:p>
            <a:pPr>
              <a:buFont typeface="Arial" panose="020B0604020202020204" pitchFamily="34" charset="0"/>
              <a:buChar char="•"/>
            </a:pPr>
            <a:r>
              <a:rPr lang="en-US" sz="800" b="1" dirty="0">
                <a:solidFill>
                  <a:schemeClr val="tx1"/>
                </a:solidFill>
                <a:latin typeface="Arial" panose="020B0604020202020204" pitchFamily="34" charset="0"/>
                <a:cs typeface="Arial" panose="020B0604020202020204" pitchFamily="34" charset="0"/>
              </a:rPr>
              <a:t>Deployment and Personnel Readiness</a:t>
            </a:r>
          </a:p>
        </p:txBody>
      </p:sp>
      <p:sp>
        <p:nvSpPr>
          <p:cNvPr id="109" name="Rectangle 108"/>
          <p:cNvSpPr/>
          <p:nvPr/>
        </p:nvSpPr>
        <p:spPr>
          <a:xfrm>
            <a:off x="2056553" y="52700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0" name="Rectangle 109"/>
          <p:cNvSpPr/>
          <p:nvPr/>
        </p:nvSpPr>
        <p:spPr>
          <a:xfrm>
            <a:off x="3047999" y="52700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1" name="Rectangle 110"/>
          <p:cNvSpPr/>
          <p:nvPr/>
        </p:nvSpPr>
        <p:spPr>
          <a:xfrm>
            <a:off x="4038442" y="52700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2" name="Rectangle 111"/>
          <p:cNvSpPr/>
          <p:nvPr/>
        </p:nvSpPr>
        <p:spPr>
          <a:xfrm>
            <a:off x="5029064" y="52700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3" name="Rectangle 112"/>
          <p:cNvSpPr/>
          <p:nvPr/>
        </p:nvSpPr>
        <p:spPr>
          <a:xfrm>
            <a:off x="6019704" y="52700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4" name="Rectangle 113"/>
          <p:cNvSpPr/>
          <p:nvPr/>
        </p:nvSpPr>
        <p:spPr>
          <a:xfrm>
            <a:off x="2056553" y="5498605"/>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5" name="Rectangle 114"/>
          <p:cNvSpPr/>
          <p:nvPr/>
        </p:nvSpPr>
        <p:spPr>
          <a:xfrm>
            <a:off x="3047999" y="5498605"/>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6" name="Rectangle 115"/>
          <p:cNvSpPr/>
          <p:nvPr/>
        </p:nvSpPr>
        <p:spPr>
          <a:xfrm>
            <a:off x="4038442" y="5498605"/>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7" name="Rectangle 116"/>
          <p:cNvSpPr/>
          <p:nvPr/>
        </p:nvSpPr>
        <p:spPr>
          <a:xfrm>
            <a:off x="5029064" y="5498605"/>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8" name="Rectangle 117"/>
          <p:cNvSpPr/>
          <p:nvPr/>
        </p:nvSpPr>
        <p:spPr>
          <a:xfrm>
            <a:off x="6019704" y="5498605"/>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19" name="Rectangle 118"/>
          <p:cNvSpPr/>
          <p:nvPr/>
        </p:nvSpPr>
        <p:spPr>
          <a:xfrm>
            <a:off x="2057951" y="5036511"/>
            <a:ext cx="996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0" name="Rectangle 119"/>
          <p:cNvSpPr/>
          <p:nvPr/>
        </p:nvSpPr>
        <p:spPr>
          <a:xfrm>
            <a:off x="3049397" y="5036511"/>
            <a:ext cx="990561"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1" name="Rectangle 120"/>
          <p:cNvSpPr/>
          <p:nvPr/>
        </p:nvSpPr>
        <p:spPr>
          <a:xfrm>
            <a:off x="4039840" y="5036511"/>
            <a:ext cx="990758"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2" name="Rectangle 121"/>
          <p:cNvSpPr/>
          <p:nvPr/>
        </p:nvSpPr>
        <p:spPr>
          <a:xfrm>
            <a:off x="5030462" y="5036511"/>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3" name="Rectangle 122"/>
          <p:cNvSpPr/>
          <p:nvPr/>
        </p:nvSpPr>
        <p:spPr>
          <a:xfrm>
            <a:off x="6021102" y="5036511"/>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4" name="Rectangle 123"/>
          <p:cNvSpPr/>
          <p:nvPr/>
        </p:nvSpPr>
        <p:spPr>
          <a:xfrm>
            <a:off x="7011662" y="5037909"/>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5" name="Rectangle 124"/>
          <p:cNvSpPr/>
          <p:nvPr/>
        </p:nvSpPr>
        <p:spPr>
          <a:xfrm>
            <a:off x="7993913" y="5037909"/>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6" name="Rectangle 125"/>
          <p:cNvSpPr/>
          <p:nvPr/>
        </p:nvSpPr>
        <p:spPr>
          <a:xfrm>
            <a:off x="7010264" y="52714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7" name="Rectangle 126"/>
          <p:cNvSpPr/>
          <p:nvPr/>
        </p:nvSpPr>
        <p:spPr>
          <a:xfrm>
            <a:off x="7010264" y="5500003"/>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8" name="Rectangle 127"/>
          <p:cNvSpPr/>
          <p:nvPr/>
        </p:nvSpPr>
        <p:spPr>
          <a:xfrm>
            <a:off x="8000904" y="52714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29" name="Rectangle 128"/>
          <p:cNvSpPr/>
          <p:nvPr/>
        </p:nvSpPr>
        <p:spPr>
          <a:xfrm>
            <a:off x="8000904" y="5500003"/>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0" name="Rectangle 129"/>
          <p:cNvSpPr/>
          <p:nvPr/>
        </p:nvSpPr>
        <p:spPr>
          <a:xfrm>
            <a:off x="7011663" y="5742584"/>
            <a:ext cx="99073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1" name="Rectangle 130"/>
          <p:cNvSpPr/>
          <p:nvPr/>
        </p:nvSpPr>
        <p:spPr>
          <a:xfrm>
            <a:off x="7011663" y="5971184"/>
            <a:ext cx="99073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2" name="Rectangle 131"/>
          <p:cNvSpPr/>
          <p:nvPr/>
        </p:nvSpPr>
        <p:spPr>
          <a:xfrm>
            <a:off x="7993914" y="5742584"/>
            <a:ext cx="990696" cy="23774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33" name="Rectangle 132"/>
          <p:cNvSpPr/>
          <p:nvPr/>
        </p:nvSpPr>
        <p:spPr>
          <a:xfrm>
            <a:off x="7993914" y="5971184"/>
            <a:ext cx="990696" cy="2286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a:solidFill>
                <a:schemeClr val="tx1"/>
              </a:solidFill>
              <a:latin typeface="Arial" panose="020B0604020202020204" pitchFamily="34" charset="0"/>
              <a:cs typeface="Arial" panose="020B0604020202020204" pitchFamily="34" charset="0"/>
            </a:endParaRPr>
          </a:p>
        </p:txBody>
      </p:sp>
      <p:sp>
        <p:nvSpPr>
          <p:cNvPr id="141" name="Rectangle 140"/>
          <p:cNvSpPr/>
          <p:nvPr/>
        </p:nvSpPr>
        <p:spPr>
          <a:xfrm>
            <a:off x="2046766" y="994775"/>
            <a:ext cx="6931152" cy="136164"/>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bg1"/>
                </a:solidFill>
                <a:latin typeface="Arial" panose="020B0604020202020204" pitchFamily="34" charset="0"/>
                <a:cs typeface="Arial" panose="020B0604020202020204" pitchFamily="34" charset="0"/>
              </a:rPr>
              <a:t>COVID – 19 Response </a:t>
            </a:r>
          </a:p>
        </p:txBody>
      </p:sp>
      <p:sp>
        <p:nvSpPr>
          <p:cNvPr id="180" name="Rectangle 179"/>
          <p:cNvSpPr/>
          <p:nvPr/>
        </p:nvSpPr>
        <p:spPr>
          <a:xfrm>
            <a:off x="3074800" y="4365260"/>
            <a:ext cx="976753" cy="310397"/>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Sync</a:t>
            </a:r>
          </a:p>
        </p:txBody>
      </p:sp>
      <p:sp>
        <p:nvSpPr>
          <p:cNvPr id="186" name="Rectangle 185"/>
          <p:cNvSpPr/>
          <p:nvPr/>
        </p:nvSpPr>
        <p:spPr>
          <a:xfrm>
            <a:off x="3753279" y="6234593"/>
            <a:ext cx="789292" cy="173885"/>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Staff meeting</a:t>
            </a:r>
          </a:p>
        </p:txBody>
      </p:sp>
      <p:sp>
        <p:nvSpPr>
          <p:cNvPr id="187" name="Rectangle 186"/>
          <p:cNvSpPr/>
          <p:nvPr/>
        </p:nvSpPr>
        <p:spPr>
          <a:xfrm>
            <a:off x="2860953" y="6234593"/>
            <a:ext cx="753757" cy="175725"/>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BN Meeting</a:t>
            </a:r>
          </a:p>
        </p:txBody>
      </p:sp>
      <p:sp>
        <p:nvSpPr>
          <p:cNvPr id="108" name="Rectangle 107"/>
          <p:cNvSpPr/>
          <p:nvPr/>
        </p:nvSpPr>
        <p:spPr>
          <a:xfrm>
            <a:off x="5330415" y="6243460"/>
            <a:ext cx="753757" cy="17572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BN Training</a:t>
            </a:r>
          </a:p>
        </p:txBody>
      </p:sp>
      <p:sp>
        <p:nvSpPr>
          <p:cNvPr id="134" name="Rectangle 133"/>
          <p:cNvSpPr/>
          <p:nvPr/>
        </p:nvSpPr>
        <p:spPr>
          <a:xfrm>
            <a:off x="6209947" y="6243459"/>
            <a:ext cx="753757" cy="175725"/>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BDE Training</a:t>
            </a:r>
          </a:p>
        </p:txBody>
      </p:sp>
      <p:sp>
        <p:nvSpPr>
          <p:cNvPr id="135" name="Rectangle 134"/>
          <p:cNvSpPr/>
          <p:nvPr/>
        </p:nvSpPr>
        <p:spPr>
          <a:xfrm>
            <a:off x="7046120" y="6230958"/>
            <a:ext cx="753757" cy="215444"/>
          </a:xfrm>
          <a:prstGeom prst="rect">
            <a:avLst/>
          </a:prstGeom>
          <a:solidFill>
            <a:schemeClr val="accent6">
              <a:lumMod val="50000"/>
            </a:schemeClr>
          </a:solidFill>
          <a:ln>
            <a:solidFill>
              <a:schemeClr val="tx1"/>
            </a:solidFill>
          </a:ln>
        </p:spPr>
        <p:txBody>
          <a:bodyPr wrap="square">
            <a:spAutoFit/>
          </a:bodyPr>
          <a:lstStyle/>
          <a:p>
            <a:pPr algn="ctr"/>
            <a:r>
              <a:rPr lang="en-US" sz="800" dirty="0">
                <a:solidFill>
                  <a:schemeClr val="bg1"/>
                </a:solidFill>
                <a:latin typeface="Arial" panose="020B0604020202020204" pitchFamily="34" charset="0"/>
                <a:cs typeface="Arial" panose="020B0604020202020204" pitchFamily="34" charset="0"/>
              </a:rPr>
              <a:t>Services</a:t>
            </a:r>
          </a:p>
        </p:txBody>
      </p:sp>
      <p:sp>
        <p:nvSpPr>
          <p:cNvPr id="139" name="Rectangle 138"/>
          <p:cNvSpPr/>
          <p:nvPr/>
        </p:nvSpPr>
        <p:spPr>
          <a:xfrm>
            <a:off x="4059948" y="4055542"/>
            <a:ext cx="976753" cy="309718"/>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tx1"/>
                </a:solidFill>
                <a:latin typeface="Arial" panose="020B0604020202020204" pitchFamily="34" charset="0"/>
                <a:cs typeface="Arial" panose="020B0604020202020204" pitchFamily="34" charset="0"/>
              </a:rPr>
              <a:t>TRSM</a:t>
            </a:r>
          </a:p>
        </p:txBody>
      </p:sp>
      <p:sp>
        <p:nvSpPr>
          <p:cNvPr id="142" name="Rectangle 141"/>
          <p:cNvSpPr/>
          <p:nvPr/>
        </p:nvSpPr>
        <p:spPr>
          <a:xfrm>
            <a:off x="2086070" y="4067301"/>
            <a:ext cx="984438" cy="297959"/>
          </a:xfrm>
          <a:prstGeom prst="rect">
            <a:avLst/>
          </a:prstGeom>
          <a:solidFill>
            <a:srgbClr val="FFFF0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Command Maint.</a:t>
            </a:r>
          </a:p>
        </p:txBody>
      </p:sp>
      <p:sp>
        <p:nvSpPr>
          <p:cNvPr id="149" name="Rectangle 148"/>
          <p:cNvSpPr/>
          <p:nvPr/>
        </p:nvSpPr>
        <p:spPr>
          <a:xfrm>
            <a:off x="6027972" y="1131477"/>
            <a:ext cx="990614" cy="1242816"/>
          </a:xfrm>
          <a:prstGeom prst="rect">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latin typeface="Arial" panose="020B0604020202020204" pitchFamily="34" charset="0"/>
              <a:cs typeface="Arial" panose="020B0604020202020204" pitchFamily="34" charset="0"/>
            </a:endParaRPr>
          </a:p>
        </p:txBody>
      </p:sp>
      <p:sp>
        <p:nvSpPr>
          <p:cNvPr id="103" name="Rectangle 102"/>
          <p:cNvSpPr/>
          <p:nvPr/>
        </p:nvSpPr>
        <p:spPr>
          <a:xfrm>
            <a:off x="3076356" y="4060694"/>
            <a:ext cx="976753" cy="304566"/>
          </a:xfrm>
          <a:prstGeom prst="rect">
            <a:avLst/>
          </a:prstGeom>
          <a:solidFill>
            <a:srgbClr val="00FF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800" dirty="0">
                <a:solidFill>
                  <a:schemeClr val="tx1"/>
                </a:solidFill>
                <a:latin typeface="Arial" panose="020B0604020202020204" pitchFamily="34" charset="0"/>
                <a:cs typeface="Arial" panose="020B0604020202020204" pitchFamily="34" charset="0"/>
              </a:rPr>
              <a:t>Training Meeting</a:t>
            </a:r>
          </a:p>
        </p:txBody>
      </p:sp>
      <p:sp>
        <p:nvSpPr>
          <p:cNvPr id="148" name="Rectangle 147"/>
          <p:cNvSpPr/>
          <p:nvPr/>
        </p:nvSpPr>
        <p:spPr>
          <a:xfrm>
            <a:off x="2046765" y="1153689"/>
            <a:ext cx="2990607" cy="149426"/>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FTX DG IIB</a:t>
            </a:r>
          </a:p>
        </p:txBody>
      </p:sp>
      <p:sp>
        <p:nvSpPr>
          <p:cNvPr id="151" name="Rectangle 150"/>
          <p:cNvSpPr/>
          <p:nvPr/>
        </p:nvSpPr>
        <p:spPr>
          <a:xfrm>
            <a:off x="2072675" y="2387362"/>
            <a:ext cx="2954408" cy="188207"/>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TBL IV &amp; V DMPTR</a:t>
            </a:r>
          </a:p>
        </p:txBody>
      </p:sp>
      <p:sp>
        <p:nvSpPr>
          <p:cNvPr id="138" name="Rectangle 137"/>
          <p:cNvSpPr/>
          <p:nvPr/>
        </p:nvSpPr>
        <p:spPr>
          <a:xfrm>
            <a:off x="5037372" y="1152458"/>
            <a:ext cx="980934" cy="150657"/>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FTX DG IIB AAR </a:t>
            </a:r>
          </a:p>
        </p:txBody>
      </p:sp>
      <p:sp>
        <p:nvSpPr>
          <p:cNvPr id="140" name="Rectangle 139"/>
          <p:cNvSpPr/>
          <p:nvPr/>
        </p:nvSpPr>
        <p:spPr>
          <a:xfrm>
            <a:off x="5030045" y="2386038"/>
            <a:ext cx="999419" cy="188207"/>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Range Cleanup / AAR</a:t>
            </a:r>
          </a:p>
        </p:txBody>
      </p:sp>
      <p:sp>
        <p:nvSpPr>
          <p:cNvPr id="143" name="Rectangle 142"/>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18MAY20</a:t>
            </a:r>
          </a:p>
        </p:txBody>
      </p:sp>
      <p:sp>
        <p:nvSpPr>
          <p:cNvPr id="144" name="Rectangle 143"/>
          <p:cNvSpPr/>
          <p:nvPr/>
        </p:nvSpPr>
        <p:spPr>
          <a:xfrm>
            <a:off x="2064676" y="5054226"/>
            <a:ext cx="6913241" cy="196545"/>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MORTEP Train-Up</a:t>
            </a:r>
          </a:p>
        </p:txBody>
      </p:sp>
      <p:sp>
        <p:nvSpPr>
          <p:cNvPr id="146" name="Rectangle 145"/>
          <p:cNvSpPr/>
          <p:nvPr/>
        </p:nvSpPr>
        <p:spPr>
          <a:xfrm>
            <a:off x="4054903" y="4371104"/>
            <a:ext cx="980934" cy="292115"/>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Assume Red Cycle</a:t>
            </a:r>
          </a:p>
        </p:txBody>
      </p:sp>
      <p:sp>
        <p:nvSpPr>
          <p:cNvPr id="147" name="Rectangle 146"/>
          <p:cNvSpPr/>
          <p:nvPr/>
        </p:nvSpPr>
        <p:spPr>
          <a:xfrm>
            <a:off x="2084778" y="2983786"/>
            <a:ext cx="1971459" cy="156499"/>
          </a:xfrm>
          <a:prstGeom prst="rect">
            <a:avLst/>
          </a:prstGeom>
          <a:solidFill>
            <a:srgbClr val="0000FF"/>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Red Cycle RIP</a:t>
            </a:r>
          </a:p>
        </p:txBody>
      </p:sp>
      <p:sp>
        <p:nvSpPr>
          <p:cNvPr id="136" name="Rectangle 135"/>
          <p:cNvSpPr/>
          <p:nvPr/>
        </p:nvSpPr>
        <p:spPr>
          <a:xfrm>
            <a:off x="2082964" y="2789561"/>
            <a:ext cx="3935342" cy="180436"/>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Gunnery Redeployment Window</a:t>
            </a:r>
          </a:p>
        </p:txBody>
      </p:sp>
      <p:sp>
        <p:nvSpPr>
          <p:cNvPr id="137" name="Rectangle 136"/>
          <p:cNvSpPr/>
          <p:nvPr/>
        </p:nvSpPr>
        <p:spPr>
          <a:xfrm>
            <a:off x="2082964" y="2603375"/>
            <a:ext cx="3946938" cy="16608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MORTEP Train-Up</a:t>
            </a:r>
          </a:p>
        </p:txBody>
      </p:sp>
      <p:sp>
        <p:nvSpPr>
          <p:cNvPr id="145" name="Rectangle 144"/>
          <p:cNvSpPr/>
          <p:nvPr/>
        </p:nvSpPr>
        <p:spPr>
          <a:xfrm>
            <a:off x="2046765" y="5284154"/>
            <a:ext cx="3971540" cy="915629"/>
          </a:xfrm>
          <a:prstGeom prst="rect">
            <a:avLst/>
          </a:prstGeom>
          <a:solidFill>
            <a:srgbClr val="0070C0"/>
          </a:solidFill>
          <a:ln>
            <a:solidFill>
              <a:schemeClr val="tx1"/>
            </a:solidFill>
          </a:ln>
        </p:spPr>
        <p:style>
          <a:lnRef idx="2">
            <a:schemeClr val="accent6"/>
          </a:lnRef>
          <a:fillRef idx="1">
            <a:schemeClr val="lt1"/>
          </a:fillRef>
          <a:effectRef idx="0">
            <a:schemeClr val="accent6"/>
          </a:effectRef>
          <a:fontRef idx="minor">
            <a:schemeClr val="dk1"/>
          </a:fontRef>
        </p:style>
        <p:txBody>
          <a:bodyPr lIns="9144" tIns="9144" rIns="9144" bIns="9144" rtlCol="0" anchor="ctr"/>
          <a:lstStyle/>
          <a:p>
            <a:pPr algn="ctr" fontAlgn="base">
              <a:spcBef>
                <a:spcPct val="0"/>
              </a:spcBef>
              <a:spcAft>
                <a:spcPct val="0"/>
              </a:spcAft>
            </a:pPr>
            <a:r>
              <a:rPr lang="en-US" sz="800" dirty="0">
                <a:solidFill>
                  <a:schemeClr val="bg1"/>
                </a:solidFill>
                <a:latin typeface="Arial" panose="020B0604020202020204" pitchFamily="34" charset="0"/>
                <a:cs typeface="Arial" panose="020B0604020202020204" pitchFamily="34" charset="0"/>
              </a:rPr>
              <a:t>Gunnery Redeployment Window</a:t>
            </a:r>
          </a:p>
        </p:txBody>
      </p:sp>
    </p:spTree>
    <p:extLst>
      <p:ext uri="{BB962C8B-B14F-4D97-AF65-F5344CB8AC3E}">
        <p14:creationId xmlns:p14="http://schemas.microsoft.com/office/powerpoint/2010/main" val="2360997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571999" y="733245"/>
            <a:ext cx="0" cy="56416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 y="3538854"/>
            <a:ext cx="91439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4645" y="597049"/>
            <a:ext cx="3257550" cy="1718419"/>
          </a:xfrm>
          <a:prstGeom prst="rect">
            <a:avLst/>
          </a:prstGeom>
        </p:spPr>
        <p:txBody>
          <a:bodyPr wrap="square" lIns="34290" rIns="34290">
            <a:spAutoFit/>
          </a:bodyPr>
          <a:lstStyle/>
          <a:p>
            <a:pPr marL="44053" lvl="1" defTabSz="685797">
              <a:spcAft>
                <a:spcPts val="450"/>
              </a:spcAft>
            </a:pPr>
            <a:endParaRPr lang="en-US" sz="900" b="1" kern="0" dirty="0">
              <a:solidFill>
                <a:prstClr val="black"/>
              </a:solidFill>
              <a:latin typeface=" Arial"/>
              <a:cs typeface="Times New Roman" panose="02020603050405020304" pitchFamily="18" charset="0"/>
            </a:endParaRPr>
          </a:p>
          <a:p>
            <a:pPr marL="44053" lvl="1" defTabSz="685797">
              <a:spcAft>
                <a:spcPts val="450"/>
              </a:spcAft>
            </a:pPr>
            <a:r>
              <a:rPr lang="en-US" sz="1000" b="1" kern="0" dirty="0">
                <a:solidFill>
                  <a:prstClr val="black"/>
                </a:solidFill>
                <a:latin typeface=" Arial"/>
                <a:cs typeface="Times New Roman" panose="02020603050405020304" pitchFamily="18" charset="0"/>
              </a:rPr>
              <a:t>Task: </a:t>
            </a:r>
            <a:r>
              <a:rPr lang="en-US" sz="1000" kern="0" dirty="0">
                <a:solidFill>
                  <a:prstClr val="black"/>
                </a:solidFill>
                <a:latin typeface=" Arial"/>
                <a:cs typeface="Times New Roman" panose="02020603050405020304" pitchFamily="18" charset="0"/>
              </a:rPr>
              <a:t>Update Burt 6 on Company and Battalion training events.</a:t>
            </a:r>
          </a:p>
          <a:p>
            <a:pPr marL="44053" lvl="1" defTabSz="685797">
              <a:spcAft>
                <a:spcPts val="450"/>
              </a:spcAft>
            </a:pPr>
            <a:r>
              <a:rPr lang="en-US" sz="1000" b="1" kern="0" dirty="0">
                <a:solidFill>
                  <a:prstClr val="black"/>
                </a:solidFill>
                <a:latin typeface=" Arial"/>
                <a:cs typeface="Times New Roman" panose="02020603050405020304" pitchFamily="18" charset="0"/>
              </a:rPr>
              <a:t>Purpose:</a:t>
            </a:r>
            <a:r>
              <a:rPr lang="en-US" sz="1000" kern="0" dirty="0">
                <a:solidFill>
                  <a:prstClr val="black"/>
                </a:solidFill>
                <a:latin typeface=" Arial"/>
                <a:cs typeface="Times New Roman" panose="02020603050405020304" pitchFamily="18" charset="0"/>
              </a:rPr>
              <a:t> </a:t>
            </a:r>
            <a:r>
              <a:rPr lang="en-US" sz="1000" dirty="0">
                <a:solidFill>
                  <a:prstClr val="black"/>
                </a:solidFill>
                <a:latin typeface=" Arial"/>
              </a:rPr>
              <a:t>Synchronize all Battalion functions and discuss priorities of training. Disseminate guidance and tasks in real time. Deconflict and synchronize Battalion efforts,</a:t>
            </a:r>
            <a:endParaRPr lang="en-US" sz="1000" kern="0" dirty="0">
              <a:solidFill>
                <a:prstClr val="black"/>
              </a:solidFill>
              <a:latin typeface=" Arial"/>
              <a:cs typeface="Times New Roman" panose="02020603050405020304" pitchFamily="18" charset="0"/>
            </a:endParaRPr>
          </a:p>
          <a:p>
            <a:pPr marL="44053" lvl="1" defTabSz="685797">
              <a:spcAft>
                <a:spcPts val="450"/>
              </a:spcAft>
            </a:pPr>
            <a:r>
              <a:rPr lang="en-US" sz="1000" b="1" kern="0" dirty="0">
                <a:solidFill>
                  <a:prstClr val="black"/>
                </a:solidFill>
                <a:latin typeface=" Arial"/>
                <a:cs typeface="Times New Roman" panose="02020603050405020304" pitchFamily="18" charset="0"/>
              </a:rPr>
              <a:t>Chair: </a:t>
            </a:r>
            <a:r>
              <a:rPr lang="en-US" sz="1000" kern="0" dirty="0">
                <a:solidFill>
                  <a:prstClr val="black"/>
                </a:solidFill>
                <a:latin typeface=" Arial"/>
                <a:cs typeface="Times New Roman" panose="02020603050405020304" pitchFamily="18" charset="0"/>
              </a:rPr>
              <a:t>Burt 3 </a:t>
            </a:r>
          </a:p>
          <a:p>
            <a:pPr marL="44053" lvl="1" defTabSz="685797">
              <a:spcAft>
                <a:spcPts val="450"/>
              </a:spcAft>
            </a:pPr>
            <a:r>
              <a:rPr lang="en-US" sz="1000" b="1" kern="0" dirty="0">
                <a:solidFill>
                  <a:prstClr val="black"/>
                </a:solidFill>
                <a:latin typeface=" Arial"/>
                <a:cs typeface="Times New Roman" panose="02020603050405020304" pitchFamily="18" charset="0"/>
              </a:rPr>
              <a:t>Frequency: </a:t>
            </a:r>
            <a:r>
              <a:rPr lang="en-US" sz="1000" dirty="0">
                <a:solidFill>
                  <a:prstClr val="black"/>
                </a:solidFill>
                <a:latin typeface="Arial" panose="020B0604020202020204" pitchFamily="34" charset="0"/>
                <a:cs typeface="Arial" panose="020B0604020202020204" pitchFamily="34" charset="0"/>
              </a:rPr>
              <a:t>Weekly, Tuesdays at 1000</a:t>
            </a:r>
          </a:p>
        </p:txBody>
      </p:sp>
      <p:sp>
        <p:nvSpPr>
          <p:cNvPr id="11" name="Title 4"/>
          <p:cNvSpPr txBox="1">
            <a:spLocks/>
          </p:cNvSpPr>
          <p:nvPr/>
        </p:nvSpPr>
        <p:spPr>
          <a:xfrm>
            <a:off x="1057273" y="122067"/>
            <a:ext cx="6715127"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342900" eaLnBrk="0" hangingPunct="0"/>
            <a:r>
              <a:rPr lang="en-US" sz="2100" b="1" dirty="0">
                <a:solidFill>
                  <a:prstClr val="black"/>
                </a:solidFill>
                <a:latin typeface="Arial" panose="020B0604020202020204" pitchFamily="34" charset="0"/>
                <a:ea typeface="+mn-ea"/>
                <a:cs typeface="Arial" panose="020B0604020202020204" pitchFamily="34" charset="0"/>
              </a:rPr>
              <a:t>7 Minute Drill – BN Training Meeting </a:t>
            </a:r>
          </a:p>
        </p:txBody>
      </p:sp>
      <p:sp>
        <p:nvSpPr>
          <p:cNvPr id="15" name="Rectangle 14"/>
          <p:cNvSpPr/>
          <p:nvPr/>
        </p:nvSpPr>
        <p:spPr>
          <a:xfrm>
            <a:off x="4995359" y="3642932"/>
            <a:ext cx="3356404" cy="2339102"/>
          </a:xfrm>
          <a:prstGeom prst="rect">
            <a:avLst/>
          </a:prstGeom>
        </p:spPr>
        <p:txBody>
          <a:bodyPr wrap="square">
            <a:spAutoFit/>
          </a:bodyPr>
          <a:lstStyle/>
          <a:p>
            <a:pPr algn="ctr" defTabSz="685797">
              <a:tabLst>
                <a:tab pos="171449" algn="l"/>
              </a:tabLst>
            </a:pPr>
            <a:r>
              <a:rPr lang="en-US" sz="1350" b="1" dirty="0">
                <a:solidFill>
                  <a:prstClr val="black"/>
                </a:solidFill>
                <a:latin typeface=" Arial"/>
                <a:cs typeface="Arial" panose="020B0604020202020204" pitchFamily="34" charset="0"/>
              </a:rPr>
              <a:t>Agenda</a:t>
            </a:r>
          </a:p>
          <a:p>
            <a:pPr algn="ctr" defTabSz="685797">
              <a:tabLst>
                <a:tab pos="171449" algn="l"/>
              </a:tabLst>
            </a:pPr>
            <a:endParaRPr lang="en-US" sz="1350" b="1" dirty="0">
              <a:solidFill>
                <a:prstClr val="black"/>
              </a:solidFill>
              <a:latin typeface=" Arial"/>
              <a:cs typeface="Arial" panose="020B0604020202020204" pitchFamily="34" charset="0"/>
            </a:endParaRP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COVID-19 Update – S2 / MEDO / S4</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CG near term priorities </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1/1ID / 3-66AR Mission and Intent</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BN METL Assessment</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T+0 – T+6 Review</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Company Training</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Stretch Goals</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T7 – T16 Review </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Command Maintenance Focus  </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Schools</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Alibis/Final Comments</a:t>
            </a:r>
          </a:p>
          <a:p>
            <a:pPr defTabSz="685797"/>
            <a:endParaRPr lang="en-US" sz="900" dirty="0">
              <a:solidFill>
                <a:prstClr val="black"/>
              </a:solidFill>
              <a:latin typeface="Arial" panose="020B0604020202020204" pitchFamily="34" charset="0"/>
              <a:cs typeface="Arial" panose="020B0604020202020204" pitchFamily="34" charset="0"/>
            </a:endParaRPr>
          </a:p>
        </p:txBody>
      </p:sp>
      <p:sp>
        <p:nvSpPr>
          <p:cNvPr id="16" name="TextBox 15"/>
          <p:cNvSpPr txBox="1"/>
          <p:nvPr/>
        </p:nvSpPr>
        <p:spPr>
          <a:xfrm>
            <a:off x="4987636" y="733245"/>
            <a:ext cx="3371850" cy="300082"/>
          </a:xfrm>
          <a:prstGeom prst="rect">
            <a:avLst/>
          </a:prstGeom>
          <a:noFill/>
        </p:spPr>
        <p:txBody>
          <a:bodyPr wrap="square" rtlCol="0">
            <a:spAutoFit/>
          </a:bodyPr>
          <a:lstStyle/>
          <a:p>
            <a:pPr algn="ctr" defTabSz="685797"/>
            <a:r>
              <a:rPr lang="en-US" sz="1350" b="1" dirty="0">
                <a:solidFill>
                  <a:prstClr val="black"/>
                </a:solidFill>
                <a:latin typeface="Arial" panose="020B0604020202020204" pitchFamily="34" charset="0"/>
                <a:cs typeface="Arial" panose="020B0604020202020204" pitchFamily="34" charset="0"/>
              </a:rPr>
              <a:t>Roll Call</a:t>
            </a:r>
          </a:p>
        </p:txBody>
      </p:sp>
      <p:sp>
        <p:nvSpPr>
          <p:cNvPr id="12" name="Rectangle 11"/>
          <p:cNvSpPr/>
          <p:nvPr/>
        </p:nvSpPr>
        <p:spPr>
          <a:xfrm>
            <a:off x="5065568" y="1048731"/>
            <a:ext cx="3662795" cy="1981248"/>
          </a:xfrm>
          <a:prstGeom prst="rect">
            <a:avLst/>
          </a:prstGeom>
        </p:spPr>
        <p:txBody>
          <a:bodyPr wrap="square" numCol="3">
            <a:spAutoFit/>
          </a:bodyPr>
          <a:lstStyle/>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Burt 1</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Burt 2</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Burt 4</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MEDO </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Burt 3</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Burt 5</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BN MGs</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BN FRL</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SIGO</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BN Training Officer (S3)</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BN Schools (S3) </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Recorder (S3)</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BN FSO</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Chaplain</a:t>
            </a:r>
            <a:endParaRPr lang="en-US" sz="1050" dirty="0">
              <a:solidFill>
                <a:prstClr val="black"/>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BMO</a:t>
            </a:r>
            <a:endParaRPr lang="en-US" sz="1050" dirty="0">
              <a:solidFill>
                <a:prstClr val="black"/>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Able 6/7</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Black Knight 6/7</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Cobra 6/7</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Highlander 6/7</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Gunslinger 6/7</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Burt 6</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Burt 7</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Burt 5</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Burt 3</a:t>
            </a:r>
          </a:p>
          <a:p>
            <a:pPr marL="171450" indent="-171450">
              <a:buFont typeface="Wingdings" panose="05000000000000000000" pitchFamily="2" charset="2"/>
              <a:buChar char="q"/>
            </a:pPr>
            <a:r>
              <a:rPr lang="en-US" sz="1000" dirty="0">
                <a:solidFill>
                  <a:prstClr val="black"/>
                </a:solidFill>
                <a:latin typeface="Arial" panose="020B0604020202020204" pitchFamily="34" charset="0"/>
                <a:cs typeface="Arial" panose="020B0604020202020204" pitchFamily="34" charset="0"/>
              </a:rPr>
              <a:t> Burt 37</a:t>
            </a:r>
          </a:p>
          <a:p>
            <a:pPr marL="171450" indent="-171450">
              <a:buFont typeface="Wingdings" panose="05000000000000000000" pitchFamily="2" charset="2"/>
              <a:buChar char="q"/>
            </a:pPr>
            <a:endParaRPr lang="en-US" sz="1000" dirty="0">
              <a:solidFill>
                <a:prstClr val="black"/>
              </a:solidFill>
              <a:latin typeface="Arial" panose="020B0604020202020204" pitchFamily="34" charset="0"/>
              <a:cs typeface="Arial" panose="020B0604020202020204" pitchFamily="34" charset="0"/>
            </a:endParaRPr>
          </a:p>
          <a:p>
            <a:pPr marL="171450" indent="-171450">
              <a:lnSpc>
                <a:spcPct val="150000"/>
              </a:lnSpc>
              <a:buFont typeface="Wingdings" panose="05000000000000000000" pitchFamily="2" charset="2"/>
              <a:buChar char="q"/>
            </a:pPr>
            <a:endParaRPr lang="en-US" sz="1000" dirty="0">
              <a:solidFill>
                <a:srgbClr val="000000"/>
              </a:solidFill>
              <a:latin typeface="Arial" panose="020B0604020202020204" pitchFamily="34" charset="0"/>
              <a:cs typeface="Arial" panose="020B0604020202020204" pitchFamily="34" charset="0"/>
            </a:endParaRPr>
          </a:p>
        </p:txBody>
      </p:sp>
      <p:sp>
        <p:nvSpPr>
          <p:cNvPr id="13" name="Content Placeholder 4"/>
          <p:cNvSpPr txBox="1">
            <a:spLocks/>
          </p:cNvSpPr>
          <p:nvPr/>
        </p:nvSpPr>
        <p:spPr>
          <a:xfrm>
            <a:off x="74645" y="3538854"/>
            <a:ext cx="4497354" cy="2941806"/>
          </a:xfrm>
          <a:prstGeom prst="rect">
            <a:avLst/>
          </a:prstGeom>
        </p:spPr>
        <p:txBody>
          <a:bodyPr vert="horz" lIns="46759" tIns="23380" rIns="46759" bIns="2338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50" b="1" dirty="0">
                <a:solidFill>
                  <a:prstClr val="black"/>
                </a:solidFill>
                <a:latin typeface=" Arial"/>
              </a:rPr>
              <a:t>Inputs</a:t>
            </a:r>
          </a:p>
          <a:p>
            <a:pPr>
              <a:buFont typeface="Wingdings" panose="05000000000000000000" pitchFamily="2" charset="2"/>
              <a:buChar char="q"/>
            </a:pPr>
            <a:r>
              <a:rPr lang="en-US" sz="1000" dirty="0">
                <a:solidFill>
                  <a:prstClr val="black"/>
                </a:solidFill>
                <a:latin typeface=" Arial"/>
              </a:rPr>
              <a:t>Training Calendar (MAC / LRTC </a:t>
            </a:r>
          </a:p>
          <a:p>
            <a:pPr>
              <a:buFont typeface="Wingdings" panose="05000000000000000000" pitchFamily="2" charset="2"/>
              <a:buChar char="q"/>
            </a:pPr>
            <a:r>
              <a:rPr lang="en-US" sz="1000" dirty="0">
                <a:solidFill>
                  <a:prstClr val="black"/>
                </a:solidFill>
                <a:latin typeface=" Arial"/>
              </a:rPr>
              <a:t>LOGSTAT</a:t>
            </a:r>
          </a:p>
          <a:p>
            <a:pPr>
              <a:buFont typeface="Wingdings" panose="05000000000000000000" pitchFamily="2" charset="2"/>
              <a:buChar char="q"/>
            </a:pPr>
            <a:r>
              <a:rPr lang="en-US" sz="1000" dirty="0">
                <a:solidFill>
                  <a:prstClr val="black"/>
                </a:solidFill>
                <a:latin typeface=" Arial"/>
              </a:rPr>
              <a:t>Running Estimates </a:t>
            </a:r>
          </a:p>
          <a:p>
            <a:pPr>
              <a:buFont typeface="Wingdings" panose="05000000000000000000" pitchFamily="2" charset="2"/>
              <a:buChar char="q"/>
            </a:pPr>
            <a:r>
              <a:rPr lang="en-US" sz="1000" dirty="0">
                <a:solidFill>
                  <a:prstClr val="black"/>
                </a:solidFill>
                <a:latin typeface=" Arial"/>
              </a:rPr>
              <a:t>DIV / BDE Mission and intent</a:t>
            </a:r>
          </a:p>
          <a:p>
            <a:pPr>
              <a:buFont typeface="Wingdings" panose="05000000000000000000" pitchFamily="2" charset="2"/>
              <a:buChar char="q"/>
            </a:pPr>
            <a:r>
              <a:rPr lang="en-US" sz="1000" dirty="0">
                <a:solidFill>
                  <a:prstClr val="black"/>
                </a:solidFill>
                <a:latin typeface=" Arial"/>
              </a:rPr>
              <a:t>BN METL</a:t>
            </a:r>
          </a:p>
          <a:p>
            <a:pPr>
              <a:buFont typeface="Wingdings" panose="05000000000000000000" pitchFamily="2" charset="2"/>
              <a:buChar char="q"/>
            </a:pPr>
            <a:r>
              <a:rPr lang="en-US" sz="1000" dirty="0">
                <a:solidFill>
                  <a:prstClr val="black"/>
                </a:solidFill>
                <a:latin typeface=" Arial"/>
              </a:rPr>
              <a:t>Company Training Stats </a:t>
            </a:r>
          </a:p>
          <a:p>
            <a:pPr>
              <a:buFont typeface="Wingdings" panose="05000000000000000000" pitchFamily="2" charset="2"/>
              <a:buChar char="q"/>
            </a:pPr>
            <a:r>
              <a:rPr lang="en-US" sz="1000" dirty="0">
                <a:solidFill>
                  <a:prstClr val="black"/>
                </a:solidFill>
                <a:latin typeface=" Arial"/>
              </a:rPr>
              <a:t>Company Stretch Goals</a:t>
            </a:r>
          </a:p>
          <a:p>
            <a:pPr>
              <a:buFont typeface="Wingdings" panose="05000000000000000000" pitchFamily="2" charset="2"/>
              <a:buChar char="q"/>
            </a:pPr>
            <a:r>
              <a:rPr lang="en-US" sz="1000" dirty="0">
                <a:solidFill>
                  <a:prstClr val="black"/>
                </a:solidFill>
                <a:latin typeface=" Arial"/>
              </a:rPr>
              <a:t>BN Maintenance Focus</a:t>
            </a:r>
          </a:p>
          <a:p>
            <a:pPr>
              <a:buFont typeface="Wingdings" panose="05000000000000000000" pitchFamily="2" charset="2"/>
              <a:buChar char="q"/>
            </a:pPr>
            <a:r>
              <a:rPr lang="en-US" sz="1000" dirty="0">
                <a:solidFill>
                  <a:prstClr val="black"/>
                </a:solidFill>
                <a:latin typeface=" Arial"/>
              </a:rPr>
              <a:t>BN Schools update</a:t>
            </a:r>
          </a:p>
          <a:p>
            <a:pPr marL="0" indent="0" algn="ctr">
              <a:buNone/>
            </a:pPr>
            <a:endParaRPr lang="en-US" sz="1350" b="1" dirty="0">
              <a:solidFill>
                <a:prstClr val="black"/>
              </a:solidFill>
              <a:latin typeface=" Arial"/>
            </a:endParaRPr>
          </a:p>
          <a:p>
            <a:pPr marL="0" indent="0" algn="ctr">
              <a:buNone/>
            </a:pPr>
            <a:r>
              <a:rPr lang="en-US" sz="1350" b="1" dirty="0">
                <a:solidFill>
                  <a:prstClr val="black"/>
                </a:solidFill>
                <a:latin typeface=" Arial"/>
              </a:rPr>
              <a:t>Outputs</a:t>
            </a:r>
          </a:p>
          <a:p>
            <a:pPr>
              <a:buFont typeface="Wingdings" panose="05000000000000000000" pitchFamily="2" charset="2"/>
              <a:buChar char="q"/>
            </a:pPr>
            <a:r>
              <a:rPr lang="en-US" sz="1000" dirty="0">
                <a:solidFill>
                  <a:prstClr val="black"/>
                </a:solidFill>
                <a:latin typeface=" Arial"/>
              </a:rPr>
              <a:t>Burt 6 Priorities and guidance</a:t>
            </a:r>
          </a:p>
          <a:p>
            <a:pPr>
              <a:buFont typeface="Wingdings" panose="05000000000000000000" pitchFamily="2" charset="2"/>
              <a:buChar char="q"/>
            </a:pPr>
            <a:r>
              <a:rPr lang="en-US" sz="1000" dirty="0">
                <a:solidFill>
                  <a:prstClr val="black"/>
                </a:solidFill>
                <a:latin typeface=" Arial"/>
              </a:rPr>
              <a:t>Approved T+6 training schedule</a:t>
            </a:r>
          </a:p>
          <a:p>
            <a:pPr>
              <a:buFont typeface="Wingdings" panose="05000000000000000000" pitchFamily="2" charset="2"/>
              <a:buChar char="q"/>
            </a:pPr>
            <a:r>
              <a:rPr lang="en-US" sz="1000" dirty="0">
                <a:solidFill>
                  <a:prstClr val="black"/>
                </a:solidFill>
                <a:latin typeface=" Arial"/>
              </a:rPr>
              <a:t>Shared understanding of the BN training plan from T+0 - T+6, T+7 -T+11, T+12 - T+16.</a:t>
            </a:r>
          </a:p>
          <a:p>
            <a:pPr>
              <a:buFont typeface="Wingdings" panose="05000000000000000000" pitchFamily="2" charset="2"/>
              <a:buChar char="q"/>
            </a:pPr>
            <a:endParaRPr lang="en-US" sz="1000" dirty="0">
              <a:solidFill>
                <a:prstClr val="black"/>
              </a:solidFill>
              <a:latin typeface=" Arial"/>
            </a:endParaRPr>
          </a:p>
          <a:p>
            <a:pPr>
              <a:buFont typeface="Wingdings" panose="05000000000000000000" pitchFamily="2" charset="2"/>
              <a:buChar char="q"/>
            </a:pPr>
            <a:endParaRPr lang="en-US" sz="1000" dirty="0">
              <a:solidFill>
                <a:prstClr val="black"/>
              </a:solidFill>
              <a:latin typeface=" Arial"/>
            </a:endParaRPr>
          </a:p>
        </p:txBody>
      </p:sp>
      <p:sp>
        <p:nvSpPr>
          <p:cNvPr id="17" name="Rectangle 16"/>
          <p:cNvSpPr/>
          <p:nvPr/>
        </p:nvSpPr>
        <p:spPr>
          <a:xfrm>
            <a:off x="7350370" y="6480660"/>
            <a:ext cx="1793630" cy="377340"/>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CAO 18 MAY20</a:t>
            </a:r>
          </a:p>
        </p:txBody>
      </p:sp>
    </p:spTree>
    <p:extLst>
      <p:ext uri="{BB962C8B-B14F-4D97-AF65-F5344CB8AC3E}">
        <p14:creationId xmlns:p14="http://schemas.microsoft.com/office/powerpoint/2010/main" val="767320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143000" y="2090794"/>
            <a:ext cx="6858000" cy="1892826"/>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Highlander</a:t>
            </a:r>
            <a:endParaRPr lang="en-US" sz="3600" b="1" dirty="0">
              <a:solidFill>
                <a:prstClr val="black"/>
              </a:solidFill>
              <a:latin typeface="Arial" charset="0"/>
              <a:cs typeface="Times New Roman" pitchFamily="18" charset="0"/>
            </a:endParaRP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T+5 </a:t>
            </a:r>
            <a:r>
              <a:rPr lang="en-US" sz="3600" b="1" dirty="0">
                <a:solidFill>
                  <a:prstClr val="black"/>
                </a:solidFill>
                <a:latin typeface="Arial" charset="0"/>
                <a:cs typeface="Times New Roman" pitchFamily="18" charset="0"/>
              </a:rPr>
              <a:t>Approval)</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T+6 </a:t>
            </a:r>
            <a:r>
              <a:rPr lang="en-US" sz="3600" b="1" dirty="0">
                <a:solidFill>
                  <a:prstClr val="black"/>
                </a:solidFill>
                <a:latin typeface="Arial" charset="0"/>
                <a:cs typeface="Times New Roman" pitchFamily="18" charset="0"/>
              </a:rPr>
              <a:t>Concept)</a:t>
            </a:r>
            <a:r>
              <a:rPr lang="en-US" sz="3600" b="1" dirty="0">
                <a:solidFill>
                  <a:prstClr val="black"/>
                </a:solidFill>
                <a:latin typeface="Arial" charset="0"/>
              </a:rPr>
              <a:t> </a:t>
            </a:r>
          </a:p>
        </p:txBody>
      </p:sp>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a:spcBef>
                <a:spcPct val="50000"/>
              </a:spcBef>
            </a:pPr>
            <a:r>
              <a:rPr lang="en-US" sz="2800" b="1" dirty="0">
                <a:solidFill>
                  <a:prstClr val="black"/>
                </a:solidFill>
                <a:latin typeface=" Arial"/>
              </a:rPr>
              <a:t>Near Term Training Review</a:t>
            </a:r>
          </a:p>
        </p:txBody>
      </p:sp>
    </p:spTree>
    <p:extLst>
      <p:ext uri="{BB962C8B-B14F-4D97-AF65-F5344CB8AC3E}">
        <p14:creationId xmlns:p14="http://schemas.microsoft.com/office/powerpoint/2010/main" val="225503229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0" y="845927"/>
          <a:ext cx="9144001" cy="3576011"/>
        </p:xfrm>
        <a:graphic>
          <a:graphicData uri="http://schemas.openxmlformats.org/drawingml/2006/table">
            <a:tbl>
              <a:tblPr/>
              <a:tblGrid>
                <a:gridCol w="4286003">
                  <a:extLst>
                    <a:ext uri="{9D8B030D-6E8A-4147-A177-3AD203B41FA5}">
                      <a16:colId xmlns:a16="http://schemas.microsoft.com/office/drawing/2014/main" val="20000"/>
                    </a:ext>
                  </a:extLst>
                </a:gridCol>
                <a:gridCol w="564227">
                  <a:extLst>
                    <a:ext uri="{9D8B030D-6E8A-4147-A177-3AD203B41FA5}">
                      <a16:colId xmlns:a16="http://schemas.microsoft.com/office/drawing/2014/main" val="20001"/>
                    </a:ext>
                  </a:extLst>
                </a:gridCol>
                <a:gridCol w="3361993">
                  <a:extLst>
                    <a:ext uri="{9D8B030D-6E8A-4147-A177-3AD203B41FA5}">
                      <a16:colId xmlns:a16="http://schemas.microsoft.com/office/drawing/2014/main" val="20002"/>
                    </a:ext>
                  </a:extLst>
                </a:gridCol>
                <a:gridCol w="482527">
                  <a:extLst>
                    <a:ext uri="{9D8B030D-6E8A-4147-A177-3AD203B41FA5}">
                      <a16:colId xmlns:a16="http://schemas.microsoft.com/office/drawing/2014/main" val="20005"/>
                    </a:ext>
                  </a:extLst>
                </a:gridCol>
                <a:gridCol w="449251">
                  <a:extLst>
                    <a:ext uri="{9D8B030D-6E8A-4147-A177-3AD203B41FA5}">
                      <a16:colId xmlns:a16="http://schemas.microsoft.com/office/drawing/2014/main" val="20007"/>
                    </a:ext>
                  </a:extLst>
                </a:gridCol>
              </a:tblGrid>
              <a:tr h="773867">
                <a:tc>
                  <a:txBody>
                    <a:bodyPr/>
                    <a:lstStyle/>
                    <a:p>
                      <a:pPr algn="l" fontAlgn="t"/>
                      <a:r>
                        <a:rPr lang="en-US" sz="2400" b="1" i="0" u="none" strike="noStrike" dirty="0">
                          <a:solidFill>
                            <a:schemeClr val="bg1"/>
                          </a:solidFill>
                          <a:latin typeface="Arial" panose="020B0604020202020204" pitchFamily="34" charset="0"/>
                          <a:cs typeface="Arial" panose="020B0604020202020204" pitchFamily="34" charset="0"/>
                        </a:rPr>
                        <a:t>Mission Essential Task</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BlToTr w="19050" cap="flat" cmpd="sng" algn="ctr">
                      <a:solidFill>
                        <a:srgbClr val="7F7F7F"/>
                      </a:solidFill>
                      <a:prstDash val="solid"/>
                      <a:round/>
                      <a:headEnd type="none" w="med" len="med"/>
                      <a:tailEnd type="none" w="med" len="med"/>
                    </a:lnBlToTr>
                    <a:solidFill>
                      <a:schemeClr val="tx1"/>
                    </a:solidFill>
                  </a:tcPr>
                </a:tc>
                <a:tc>
                  <a:txBody>
                    <a:bodyPr/>
                    <a:lstStyle/>
                    <a:p>
                      <a:pPr algn="ctr" fontAlgn="b"/>
                      <a:r>
                        <a:rPr lang="en-US" sz="900" b="1" i="0" u="none" strike="noStrike" dirty="0">
                          <a:solidFill>
                            <a:schemeClr val="bg1"/>
                          </a:solidFill>
                          <a:latin typeface="Arial" panose="020B0604020202020204" pitchFamily="34" charset="0"/>
                          <a:cs typeface="Arial" panose="020B0604020202020204" pitchFamily="34" charset="0"/>
                        </a:rPr>
                        <a:t>End 1st</a:t>
                      </a:r>
                      <a:r>
                        <a:rPr lang="en-US" sz="900" b="1" i="0" u="none" strike="noStrike" baseline="0" dirty="0">
                          <a:solidFill>
                            <a:schemeClr val="bg1"/>
                          </a:solidFill>
                          <a:latin typeface="Arial" panose="020B0604020202020204" pitchFamily="34" charset="0"/>
                          <a:cs typeface="Arial" panose="020B0604020202020204" pitchFamily="34" charset="0"/>
                        </a:rPr>
                        <a:t> </a:t>
                      </a:r>
                      <a:r>
                        <a:rPr lang="en-US" sz="900" b="1" i="0" u="none" strike="noStrike" dirty="0">
                          <a:solidFill>
                            <a:schemeClr val="bg1"/>
                          </a:solidFill>
                          <a:latin typeface="Arial" panose="020B0604020202020204" pitchFamily="34" charset="0"/>
                          <a:cs typeface="Arial" panose="020B0604020202020204" pitchFamily="34" charset="0"/>
                        </a:rPr>
                        <a:t> QTR (OBJ-T)</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endParaRPr lang="en-US" dirty="0"/>
                    </a:p>
                  </a:txBody>
                  <a:tcPr marL="4408" marR="4408" marT="4408"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900" b="1" i="0" u="none" strike="noStrike" dirty="0">
                          <a:solidFill>
                            <a:schemeClr val="bg1"/>
                          </a:solidFill>
                          <a:latin typeface="Arial" panose="020B0604020202020204" pitchFamily="34" charset="0"/>
                          <a:cs typeface="Arial" panose="020B0604020202020204" pitchFamily="34" charset="0"/>
                        </a:rPr>
                        <a:t>End 2nd QTR </a:t>
                      </a: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900" b="1" i="0" u="none" strike="noStrike" dirty="0">
                          <a:solidFill>
                            <a:schemeClr val="bg1"/>
                          </a:solidFill>
                          <a:latin typeface="Arial" panose="020B0604020202020204" pitchFamily="34" charset="0"/>
                          <a:cs typeface="Arial" panose="020B0604020202020204" pitchFamily="34" charset="0"/>
                        </a:rPr>
                        <a:t>End 3rd</a:t>
                      </a:r>
                      <a:r>
                        <a:rPr lang="en-US" sz="900" b="1" i="0" u="none" strike="noStrike" baseline="0" dirty="0">
                          <a:solidFill>
                            <a:schemeClr val="bg1"/>
                          </a:solidFill>
                          <a:latin typeface="Arial" panose="020B0604020202020204" pitchFamily="34" charset="0"/>
                          <a:cs typeface="Arial" panose="020B0604020202020204" pitchFamily="34" charset="0"/>
                        </a:rPr>
                        <a:t> </a:t>
                      </a:r>
                      <a:r>
                        <a:rPr lang="en-US" sz="900" b="1" i="0" u="none" strike="noStrike" dirty="0">
                          <a:solidFill>
                            <a:schemeClr val="bg1"/>
                          </a:solidFill>
                          <a:latin typeface="Arial" panose="020B0604020202020204" pitchFamily="34" charset="0"/>
                          <a:cs typeface="Arial" panose="020B0604020202020204" pitchFamily="34" charset="0"/>
                        </a:rPr>
                        <a:t>QTR </a:t>
                      </a:r>
                    </a:p>
                    <a:p>
                      <a:pPr algn="ctr" fontAlgn="b"/>
                      <a:endParaRPr lang="en-US" sz="900" b="1"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74959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Arial" panose="020B0604020202020204" pitchFamily="34" charset="0"/>
                          <a:ea typeface="+mn-ea"/>
                          <a:cs typeface="Arial" panose="020B0604020202020204" pitchFamily="34" charset="0"/>
                        </a:rPr>
                        <a:t>Operate a Command Post (07-2-5135) </a:t>
                      </a:r>
                    </a:p>
                    <a:p>
                      <a:pPr marL="0" marR="0" indent="0" algn="l" defTabSz="685800" rtl="0" eaLnBrk="1" fontAlgn="auto" latinLnBrk="0" hangingPunct="1">
                        <a:lnSpc>
                          <a:spcPct val="100000"/>
                        </a:lnSpc>
                        <a:spcBef>
                          <a:spcPts val="0"/>
                        </a:spcBef>
                        <a:spcAft>
                          <a:spcPts val="0"/>
                        </a:spcAft>
                        <a:buClrTx/>
                        <a:buSzTx/>
                        <a:buFontTx/>
                        <a:buNone/>
                        <a:tabLst/>
                        <a:defRPr/>
                      </a:pPr>
                      <a:r>
                        <a:rPr lang="en-US" sz="1050" b="0" i="0" u="none" strike="noStrike" kern="1200" baseline="0" dirty="0">
                          <a:solidFill>
                            <a:schemeClr val="tx1"/>
                          </a:solidFill>
                          <a:latin typeface=" Arial"/>
                          <a:ea typeface="+mn-ea"/>
                          <a:cs typeface="+mn-cs"/>
                        </a:rPr>
                        <a:t>Establish an Observation Post (07-3-9016)</a:t>
                      </a:r>
                    </a:p>
                    <a:p>
                      <a:pPr marL="0" indent="0">
                        <a:buFont typeface="Arial" panose="020B0604020202020204" pitchFamily="34" charset="0"/>
                        <a:buNone/>
                      </a:pPr>
                      <a:r>
                        <a:rPr lang="en-US" sz="1050" b="0" i="0" u="none" strike="noStrike" kern="1200" baseline="0" dirty="0">
                          <a:solidFill>
                            <a:schemeClr val="tx1"/>
                          </a:solidFill>
                          <a:latin typeface=" Arial"/>
                          <a:ea typeface="+mn-ea"/>
                          <a:cs typeface="+mn-cs"/>
                        </a:rPr>
                        <a:t>Conduct a Security Patrol (07-3-9022) </a:t>
                      </a:r>
                    </a:p>
                    <a:p>
                      <a:pPr marL="0" indent="0">
                        <a:buFont typeface="Arial" panose="020B0604020202020204" pitchFamily="34" charset="0"/>
                        <a:buNone/>
                      </a:pPr>
                      <a:r>
                        <a:rPr lang="en-US" sz="1050" b="0" i="0" u="none" strike="noStrike" kern="1200" baseline="0" dirty="0">
                          <a:solidFill>
                            <a:schemeClr val="tx1"/>
                          </a:solidFill>
                          <a:latin typeface=" Arial"/>
                          <a:ea typeface="+mn-ea"/>
                          <a:cs typeface="+mn-cs"/>
                        </a:rPr>
                        <a:t>Conduct Command Post Security Operations </a:t>
                      </a:r>
                    </a:p>
                    <a:p>
                      <a:pPr marL="0" indent="0">
                        <a:buFont typeface="Arial" panose="020B0604020202020204" pitchFamily="34" charset="0"/>
                        <a:buNone/>
                      </a:pPr>
                      <a:r>
                        <a:rPr lang="en-US" sz="1050" b="0" i="0" u="none" strike="noStrike" kern="1200" baseline="0" dirty="0">
                          <a:solidFill>
                            <a:schemeClr val="tx1"/>
                          </a:solidFill>
                          <a:latin typeface=" Arial"/>
                          <a:ea typeface="+mn-ea"/>
                          <a:cs typeface="+mn-cs"/>
                        </a:rPr>
                        <a:t>(19-3-9003)</a:t>
                      </a:r>
                    </a:p>
                    <a:p>
                      <a:pPr marL="0" indent="0">
                        <a:buFont typeface="Arial" panose="020B0604020202020204" pitchFamily="34" charset="0"/>
                        <a:buNone/>
                      </a:pPr>
                      <a:r>
                        <a:rPr lang="en-US" sz="1050" b="0" i="0" u="none" strike="noStrike" kern="1200" baseline="0" dirty="0">
                          <a:solidFill>
                            <a:schemeClr val="tx1"/>
                          </a:solidFill>
                          <a:latin typeface=" Arial"/>
                          <a:ea typeface="+mn-ea"/>
                          <a:cs typeface="+mn-cs"/>
                        </a:rPr>
                        <a:t>Conduct Troop Leading Procedures (71-2-5100)</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T</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marL="228600" indent="-228600" algn="l">
                        <a:buAutoNum type="arabicPeriod"/>
                      </a:pPr>
                      <a:endParaRPr lang="en-US" sz="1050" baseline="0" dirty="0">
                        <a:latin typeface=" Arial"/>
                      </a:endParaRP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T-</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74959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Arial" panose="020B0604020202020204" pitchFamily="34" charset="0"/>
                          <a:ea typeface="+mn-ea"/>
                          <a:cs typeface="Arial" panose="020B0604020202020204" pitchFamily="34" charset="0"/>
                        </a:rPr>
                        <a:t>Conduct Sustainment Support Operations (08-2-1302) </a:t>
                      </a:r>
                    </a:p>
                    <a:p>
                      <a:pPr marL="0" marR="0" indent="0" algn="l" defTabSz="685800" rtl="0" eaLnBrk="1" fontAlgn="auto" latinLnBrk="0" hangingPunct="1">
                        <a:lnSpc>
                          <a:spcPct val="100000"/>
                        </a:lnSpc>
                        <a:spcBef>
                          <a:spcPts val="0"/>
                        </a:spcBef>
                        <a:spcAft>
                          <a:spcPts val="0"/>
                        </a:spcAft>
                        <a:buClrTx/>
                        <a:buSzTx/>
                        <a:buFontTx/>
                        <a:buNone/>
                        <a:tabLst/>
                        <a:defRPr/>
                      </a:pPr>
                      <a:r>
                        <a:rPr lang="en-US" sz="1050" b="0" i="0" u="none" strike="noStrike" kern="1200" baseline="0" dirty="0">
                          <a:solidFill>
                            <a:schemeClr val="tx1"/>
                          </a:solidFill>
                          <a:latin typeface=" Arial"/>
                          <a:ea typeface="+mn-ea"/>
                          <a:cs typeface="+mn-cs"/>
                        </a:rPr>
                        <a:t>Coordinate Replenishment/Sustainment Operations </a:t>
                      </a:r>
                    </a:p>
                    <a:p>
                      <a:pPr marL="0" marR="0" indent="0" algn="l" defTabSz="685800" rtl="0" eaLnBrk="1" fontAlgn="auto" latinLnBrk="0" hangingPunct="1">
                        <a:lnSpc>
                          <a:spcPct val="100000"/>
                        </a:lnSpc>
                        <a:spcBef>
                          <a:spcPts val="0"/>
                        </a:spcBef>
                        <a:spcAft>
                          <a:spcPts val="0"/>
                        </a:spcAft>
                        <a:buClrTx/>
                        <a:buSzTx/>
                        <a:buFontTx/>
                        <a:buNone/>
                        <a:tabLst/>
                        <a:defRPr/>
                      </a:pPr>
                      <a:r>
                        <a:rPr lang="en-US" sz="1050" b="0" i="0" u="none" strike="noStrike" kern="1200" baseline="0" dirty="0">
                          <a:solidFill>
                            <a:schemeClr val="tx1"/>
                          </a:solidFill>
                          <a:latin typeface=" Arial"/>
                          <a:ea typeface="+mn-ea"/>
                          <a:cs typeface="+mn-cs"/>
                        </a:rPr>
                        <a:t>(63-2-4000)</a:t>
                      </a:r>
                    </a:p>
                    <a:p>
                      <a:pPr marL="0" marR="0" indent="0" algn="l" defTabSz="685800" rtl="0" eaLnBrk="1" fontAlgn="auto" latinLnBrk="0" hangingPunct="1">
                        <a:lnSpc>
                          <a:spcPct val="100000"/>
                        </a:lnSpc>
                        <a:spcBef>
                          <a:spcPts val="0"/>
                        </a:spcBef>
                        <a:spcAft>
                          <a:spcPts val="0"/>
                        </a:spcAft>
                        <a:buClrTx/>
                        <a:buSzTx/>
                        <a:buFontTx/>
                        <a:buNone/>
                        <a:tabLst/>
                        <a:defRPr/>
                      </a:pPr>
                      <a:r>
                        <a:rPr lang="en-US" sz="1050" b="0" i="0" u="none" strike="noStrike" kern="1200" baseline="0" dirty="0">
                          <a:solidFill>
                            <a:schemeClr val="tx1"/>
                          </a:solidFill>
                          <a:latin typeface=" Arial"/>
                          <a:ea typeface="+mn-ea"/>
                          <a:cs typeface="+mn-cs"/>
                        </a:rPr>
                        <a:t>Conduct Logistics Package (LOGPAC) Support</a:t>
                      </a:r>
                    </a:p>
                    <a:p>
                      <a:pPr marL="0" marR="0" indent="0" algn="l" defTabSz="685800" rtl="0" eaLnBrk="1" fontAlgn="auto" latinLnBrk="0" hangingPunct="1">
                        <a:lnSpc>
                          <a:spcPct val="100000"/>
                        </a:lnSpc>
                        <a:spcBef>
                          <a:spcPts val="0"/>
                        </a:spcBef>
                        <a:spcAft>
                          <a:spcPts val="0"/>
                        </a:spcAft>
                        <a:buClrTx/>
                        <a:buSzTx/>
                        <a:buFontTx/>
                        <a:buNone/>
                        <a:tabLst/>
                        <a:defRPr/>
                      </a:pPr>
                      <a:r>
                        <a:rPr lang="en-US" sz="1050" b="0" i="0" u="none" strike="noStrike" kern="1200" baseline="0" dirty="0">
                          <a:solidFill>
                            <a:schemeClr val="tx1"/>
                          </a:solidFill>
                          <a:latin typeface=" Arial"/>
                          <a:ea typeface="+mn-ea"/>
                          <a:cs typeface="+mn-cs"/>
                        </a:rPr>
                        <a:t>(63-2-4546)</a:t>
                      </a:r>
                    </a:p>
                    <a:p>
                      <a:r>
                        <a:rPr lang="en-US" sz="1050" b="0" i="0" u="none" strike="noStrike" kern="1200" baseline="0" dirty="0">
                          <a:solidFill>
                            <a:schemeClr val="tx1"/>
                          </a:solidFill>
                          <a:latin typeface=" Arial"/>
                          <a:ea typeface="+mn-ea"/>
                          <a:cs typeface="+mn-cs"/>
                        </a:rPr>
                        <a:t>Conduct Troop Leading Procedures (71-2-5100)</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T</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marL="228600" indent="-228600" algn="l">
                        <a:buAutoNum type="arabicPeriod"/>
                      </a:pPr>
                      <a:endParaRPr lang="en-US" sz="1050" baseline="0" dirty="0">
                        <a:latin typeface=" Arial"/>
                      </a:endParaRP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T-</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74959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Arial" panose="020B0604020202020204" pitchFamily="34" charset="0"/>
                          <a:ea typeface="+mn-ea"/>
                          <a:cs typeface="Arial" panose="020B0604020202020204" pitchFamily="34" charset="0"/>
                        </a:rPr>
                        <a:t>Conduct Expeditionary Deployment Operations (55-2-4830) </a:t>
                      </a:r>
                      <a:endParaRPr lang="en-US" sz="900" b="0" i="0" u="none" strike="noStrike" kern="1200" baseline="0" dirty="0">
                        <a:solidFill>
                          <a:schemeClr val="tx1"/>
                        </a:solidFill>
                        <a:latin typeface=" Arial"/>
                        <a:ea typeface="+mn-ea"/>
                        <a:cs typeface="+mn-cs"/>
                      </a:endParaRPr>
                    </a:p>
                    <a:p>
                      <a:r>
                        <a:rPr lang="en-US" sz="1050" b="0" i="0" u="none" strike="noStrike" kern="1200" baseline="0" dirty="0">
                          <a:solidFill>
                            <a:schemeClr val="tx1"/>
                          </a:solidFill>
                          <a:latin typeface=" Arial"/>
                          <a:ea typeface="+mn-ea"/>
                          <a:cs typeface="+mn-cs"/>
                        </a:rPr>
                        <a:t>Plan Unit Deployment Activities Upon Receipt of a WARNO (55-2-4828)</a:t>
                      </a:r>
                    </a:p>
                    <a:p>
                      <a:r>
                        <a:rPr lang="en-US" sz="1050" b="0" i="0" u="none" strike="noStrike" kern="1200" baseline="0" dirty="0">
                          <a:solidFill>
                            <a:schemeClr val="tx1"/>
                          </a:solidFill>
                          <a:latin typeface=" Arial"/>
                          <a:ea typeface="+mn-ea"/>
                          <a:cs typeface="+mn-cs"/>
                        </a:rPr>
                        <a:t>Perform Staging Activities (55-2-4826)</a:t>
                      </a:r>
                    </a:p>
                    <a:p>
                      <a:r>
                        <a:rPr lang="en-US" sz="1050" b="0" i="0" u="none" strike="noStrike" kern="1200" baseline="0" dirty="0">
                          <a:solidFill>
                            <a:schemeClr val="tx1"/>
                          </a:solidFill>
                          <a:latin typeface=" Arial"/>
                          <a:ea typeface="+mn-ea"/>
                          <a:cs typeface="+mn-cs"/>
                        </a:rPr>
                        <a:t>Perform Deployment Alert Activities (55-2-4801)</a:t>
                      </a:r>
                    </a:p>
                    <a:p>
                      <a:r>
                        <a:rPr lang="en-US" sz="1050" b="0" i="0" u="none" strike="noStrike" kern="1200" baseline="0" dirty="0">
                          <a:solidFill>
                            <a:schemeClr val="tx1"/>
                          </a:solidFill>
                          <a:latin typeface=" Arial"/>
                          <a:ea typeface="+mn-ea"/>
                          <a:cs typeface="+mn-cs"/>
                        </a:rPr>
                        <a:t>Conduct Troop Leading Procedures (71-2-5100)</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T</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marL="0" indent="0" algn="l">
                        <a:buNone/>
                      </a:pPr>
                      <a:endParaRPr lang="en-US" sz="1050" baseline="0" dirty="0">
                        <a:latin typeface=" Arial"/>
                      </a:endParaRP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T-</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4408" marR="4408" marT="4408"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bl>
          </a:graphicData>
        </a:graphic>
      </p:graphicFrame>
      <p:sp>
        <p:nvSpPr>
          <p:cNvPr id="8" name="Title 1"/>
          <p:cNvSpPr txBox="1">
            <a:spLocks/>
          </p:cNvSpPr>
          <p:nvPr/>
        </p:nvSpPr>
        <p:spPr>
          <a:xfrm>
            <a:off x="0" y="0"/>
            <a:ext cx="9144000" cy="7493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Arial "/>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
                <a:ea typeface="+mj-ea"/>
                <a:cs typeface="+mj-cs"/>
              </a:rPr>
              <a:t>HIGHLANDER METL Review</a:t>
            </a:r>
          </a:p>
        </p:txBody>
      </p:sp>
      <p:sp>
        <p:nvSpPr>
          <p:cNvPr id="2" name="TextBox 1"/>
          <p:cNvSpPr txBox="1"/>
          <p:nvPr/>
        </p:nvSpPr>
        <p:spPr>
          <a:xfrm>
            <a:off x="0" y="4762528"/>
            <a:ext cx="9144000"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 Arial"/>
                <a:ea typeface="+mn-ea"/>
                <a:cs typeface="+mn-cs"/>
              </a:rPr>
              <a:t>COMMENTS: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BLUF:  HHC </a:t>
            </a:r>
            <a:r>
              <a:rPr lang="en-US" sz="1100" noProof="0" dirty="0">
                <a:solidFill>
                  <a:prstClr val="black"/>
                </a:solidFill>
                <a:latin typeface="Arial" panose="020B0604020202020204" pitchFamily="34" charset="0"/>
                <a:cs typeface="Arial" panose="020B0604020202020204" pitchFamily="34" charset="0"/>
              </a:rPr>
              <a:t>will remain </a:t>
            </a:r>
            <a:r>
              <a:rPr lang="en-US" sz="1100" dirty="0">
                <a:solidFill>
                  <a:prstClr val="black"/>
                </a:solidFill>
                <a:latin typeface="Arial" panose="020B0604020202020204" pitchFamily="34" charset="0"/>
                <a:cs typeface="Arial" panose="020B0604020202020204" pitchFamily="34" charset="0"/>
              </a:rPr>
              <a:t>a T on all METs through 1</a:t>
            </a:r>
            <a:r>
              <a:rPr lang="en-US" sz="1100" baseline="30000" dirty="0">
                <a:solidFill>
                  <a:prstClr val="black"/>
                </a:solidFill>
                <a:latin typeface="Arial" panose="020B0604020202020204" pitchFamily="34" charset="0"/>
                <a:cs typeface="Arial" panose="020B0604020202020204" pitchFamily="34" charset="0"/>
              </a:rPr>
              <a:t>st</a:t>
            </a:r>
            <a:r>
              <a:rPr lang="en-US" sz="1100" dirty="0">
                <a:solidFill>
                  <a:prstClr val="black"/>
                </a:solidFill>
                <a:latin typeface="Arial" panose="020B0604020202020204" pitchFamily="34" charset="0"/>
                <a:cs typeface="Arial" panose="020B0604020202020204" pitchFamily="34" charset="0"/>
              </a:rPr>
              <a:t> QTR FY20</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100" b="0"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HHC will</a:t>
            </a:r>
            <a:r>
              <a:rPr kumimoji="0" lang="en-US" sz="1100" b="0"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US" sz="1100" dirty="0">
                <a:solidFill>
                  <a:prstClr val="black"/>
                </a:solidFill>
                <a:latin typeface="Arial" panose="020B0604020202020204" pitchFamily="34" charset="0"/>
                <a:cs typeface="Arial" panose="020B0604020202020204" pitchFamily="34" charset="0"/>
              </a:rPr>
              <a:t>maintain proficiency gained through the end of 1</a:t>
            </a:r>
            <a:r>
              <a:rPr lang="en-US" sz="1100" baseline="30000" dirty="0">
                <a:solidFill>
                  <a:prstClr val="black"/>
                </a:solidFill>
                <a:latin typeface="Arial" panose="020B0604020202020204" pitchFamily="34" charset="0"/>
                <a:cs typeface="Arial" panose="020B0604020202020204" pitchFamily="34" charset="0"/>
              </a:rPr>
              <a:t>st</a:t>
            </a:r>
            <a:r>
              <a:rPr lang="en-US" sz="1100" dirty="0">
                <a:solidFill>
                  <a:prstClr val="black"/>
                </a:solidFill>
                <a:latin typeface="Arial" panose="020B0604020202020204" pitchFamily="34" charset="0"/>
                <a:cs typeface="Arial" panose="020B0604020202020204" pitchFamily="34" charset="0"/>
              </a:rPr>
              <a:t> QTR but expect reduction to T- in 2</a:t>
            </a:r>
            <a:r>
              <a:rPr lang="en-US" sz="1100" baseline="30000" dirty="0">
                <a:solidFill>
                  <a:prstClr val="black"/>
                </a:solidFill>
                <a:latin typeface="Arial" panose="020B0604020202020204" pitchFamily="34" charset="0"/>
                <a:cs typeface="Arial" panose="020B0604020202020204" pitchFamily="34" charset="0"/>
              </a:rPr>
              <a:t>nd</a:t>
            </a:r>
            <a:r>
              <a:rPr lang="en-US" sz="1100" dirty="0">
                <a:solidFill>
                  <a:prstClr val="black"/>
                </a:solidFill>
                <a:latin typeface="Arial" panose="020B0604020202020204" pitchFamily="34" charset="0"/>
                <a:cs typeface="Arial" panose="020B0604020202020204" pitchFamily="34" charset="0"/>
              </a:rPr>
              <a:t> QTR due to personnel turn-over. Due to potential further training cancelling, HHC may dip to a P by the 3</a:t>
            </a:r>
            <a:r>
              <a:rPr lang="en-US" sz="1100" baseline="30000" dirty="0">
                <a:solidFill>
                  <a:prstClr val="black"/>
                </a:solidFill>
                <a:latin typeface="Arial" panose="020B0604020202020204" pitchFamily="34" charset="0"/>
                <a:cs typeface="Arial" panose="020B0604020202020204" pitchFamily="34" charset="0"/>
              </a:rPr>
              <a:t>rd</a:t>
            </a:r>
            <a:r>
              <a:rPr lang="en-US" sz="1100" dirty="0">
                <a:solidFill>
                  <a:prstClr val="black"/>
                </a:solidFill>
                <a:latin typeface="Arial" panose="020B0604020202020204" pitchFamily="34" charset="0"/>
                <a:cs typeface="Arial" panose="020B0604020202020204" pitchFamily="34" charset="0"/>
              </a:rPr>
              <a:t> quarter.  </a:t>
            </a:r>
            <a:r>
              <a:rPr kumimoji="0" lang="en-US" sz="1100" b="0"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2639858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4"/>
          <p:cNvSpPr txBox="1">
            <a:spLocks/>
          </p:cNvSpPr>
          <p:nvPr/>
        </p:nvSpPr>
        <p:spPr>
          <a:xfrm>
            <a:off x="1158241" y="139362"/>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prstClr val="black"/>
                </a:solidFill>
                <a:latin typeface="Arial" panose="020B0604020202020204" pitchFamily="34" charset="0"/>
                <a:cs typeface="Arial" panose="020B0604020202020204" pitchFamily="34" charset="0"/>
              </a:rPr>
              <a:t>Highlander</a:t>
            </a:r>
          </a:p>
        </p:txBody>
      </p:sp>
      <p:cxnSp>
        <p:nvCxnSpPr>
          <p:cNvPr id="52" name="Straight Connector 51"/>
          <p:cNvCxnSpPr/>
          <p:nvPr/>
        </p:nvCxnSpPr>
        <p:spPr>
          <a:xfrm>
            <a:off x="4557712" y="1046470"/>
            <a:ext cx="0" cy="5234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48630" y="2228196"/>
            <a:ext cx="8434113" cy="21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57200" y="794653"/>
            <a:ext cx="3962400" cy="1600438"/>
          </a:xfrm>
          <a:prstGeom prst="rect">
            <a:avLst/>
          </a:prstGeom>
          <a:noFill/>
        </p:spPr>
        <p:txBody>
          <a:bodyPr wrap="square" rtlCol="0">
            <a:spAutoFit/>
          </a:bodyPr>
          <a:lstStyle/>
          <a:p>
            <a:pPr algn="ctr"/>
            <a:r>
              <a:rPr lang="en-US" b="1" u="sng" dirty="0">
                <a:latin typeface=" Arial"/>
              </a:rPr>
              <a:t>T-1 Training Conducted</a:t>
            </a:r>
          </a:p>
          <a:p>
            <a:endParaRPr lang="en-US" sz="1600" dirty="0">
              <a:latin typeface=" Arial"/>
            </a:endParaRPr>
          </a:p>
          <a:p>
            <a:pPr marL="174625" indent="-174625">
              <a:buFont typeface="Arial" pitchFamily="34" charset="0"/>
              <a:buChar char="•"/>
            </a:pPr>
            <a:r>
              <a:rPr lang="en-US" sz="1600" dirty="0">
                <a:latin typeface=" Arial"/>
              </a:rPr>
              <a:t>Range PMI</a:t>
            </a:r>
          </a:p>
          <a:p>
            <a:pPr marL="174625" indent="-174625">
              <a:buFont typeface="Arial" pitchFamily="34" charset="0"/>
              <a:buChar char="•"/>
            </a:pPr>
            <a:r>
              <a:rPr lang="en-US" sz="1600" dirty="0">
                <a:latin typeface=" Arial"/>
              </a:rPr>
              <a:t>Maintenance</a:t>
            </a:r>
          </a:p>
          <a:p>
            <a:pPr marL="174625" indent="-174625">
              <a:buFont typeface="Arial" pitchFamily="34" charset="0"/>
              <a:buChar char="•"/>
            </a:pPr>
            <a:r>
              <a:rPr lang="en-US" sz="1600" dirty="0">
                <a:latin typeface=" Arial"/>
              </a:rPr>
              <a:t>COVID support.</a:t>
            </a:r>
          </a:p>
          <a:p>
            <a:pPr marL="174625" indent="-174625">
              <a:buFont typeface="Arial" pitchFamily="34" charset="0"/>
              <a:buChar char="•"/>
            </a:pPr>
            <a:endParaRPr lang="en-US" sz="1600" dirty="0">
              <a:latin typeface=" Arial"/>
            </a:endParaRPr>
          </a:p>
        </p:txBody>
      </p:sp>
      <p:sp>
        <p:nvSpPr>
          <p:cNvPr id="57" name="TextBox 56"/>
          <p:cNvSpPr txBox="1"/>
          <p:nvPr/>
        </p:nvSpPr>
        <p:spPr>
          <a:xfrm>
            <a:off x="235744" y="2373203"/>
            <a:ext cx="4252912" cy="3570208"/>
          </a:xfrm>
          <a:prstGeom prst="rect">
            <a:avLst/>
          </a:prstGeom>
          <a:noFill/>
        </p:spPr>
        <p:txBody>
          <a:bodyPr wrap="square" rtlCol="0">
            <a:spAutoFit/>
          </a:bodyPr>
          <a:lstStyle/>
          <a:p>
            <a:pPr algn="ctr"/>
            <a:r>
              <a:rPr lang="en-US" b="1" u="sng" dirty="0">
                <a:latin typeface=" Arial"/>
              </a:rPr>
              <a:t>T-1 Training Conducted AAR</a:t>
            </a:r>
          </a:p>
          <a:p>
            <a:pPr algn="ctr"/>
            <a:endParaRPr lang="en-US" sz="1600" dirty="0">
              <a:latin typeface=" Arial"/>
            </a:endParaRPr>
          </a:p>
          <a:p>
            <a:pPr marL="285750" indent="-285750">
              <a:buFont typeface="Arial" panose="020B0604020202020204" pitchFamily="34" charset="0"/>
              <a:buChar char="•"/>
            </a:pPr>
            <a:r>
              <a:rPr lang="en-US" sz="1600" u="sng" dirty="0">
                <a:latin typeface=" Arial"/>
              </a:rPr>
              <a:t>Issue</a:t>
            </a:r>
            <a:r>
              <a:rPr lang="en-US" sz="1600" dirty="0">
                <a:latin typeface=" Arial"/>
              </a:rPr>
              <a:t>: M4 PMI</a:t>
            </a:r>
          </a:p>
          <a:p>
            <a:pPr marL="285750" indent="-285750">
              <a:buFont typeface="Arial" panose="020B0604020202020204" pitchFamily="34" charset="0"/>
              <a:buChar char="•"/>
            </a:pPr>
            <a:r>
              <a:rPr lang="en-US" sz="1600" u="sng" dirty="0">
                <a:latin typeface=" Arial"/>
              </a:rPr>
              <a:t>Discussion</a:t>
            </a:r>
            <a:r>
              <a:rPr lang="en-US" sz="1600" dirty="0">
                <a:latin typeface=" Arial"/>
              </a:rPr>
              <a:t>: PMI is vital for Soldiers unfamiliar with new qualification standard. Past M4 ranges have identified throughput issues due Soldiers not being properly prepared.</a:t>
            </a:r>
          </a:p>
          <a:p>
            <a:pPr marL="285750" indent="-285750">
              <a:buFont typeface="Arial" panose="020B0604020202020204" pitchFamily="34" charset="0"/>
              <a:buChar char="•"/>
            </a:pPr>
            <a:r>
              <a:rPr lang="en-US" sz="1600" u="sng" dirty="0">
                <a:latin typeface=" Arial"/>
              </a:rPr>
              <a:t>Recommendation</a:t>
            </a:r>
            <a:r>
              <a:rPr lang="en-US" sz="1600" dirty="0">
                <a:latin typeface=" Arial"/>
              </a:rPr>
              <a:t>: </a:t>
            </a:r>
            <a:r>
              <a:rPr lang="en-US" sz="1600" dirty="0"/>
              <a:t>Classroom instruction with reinforced hands on PEs, NCOS assisting individuals that were not comfortable or were not understanding the different firing positions.  Also coached on sequence of magazine changes.</a:t>
            </a:r>
            <a:endParaRPr lang="en-US" sz="1600" dirty="0">
              <a:latin typeface=" Arial"/>
            </a:endParaRPr>
          </a:p>
        </p:txBody>
      </p:sp>
      <p:sp>
        <p:nvSpPr>
          <p:cNvPr id="62" name="TextBox 61"/>
          <p:cNvSpPr txBox="1"/>
          <p:nvPr/>
        </p:nvSpPr>
        <p:spPr>
          <a:xfrm>
            <a:off x="4800600" y="811431"/>
            <a:ext cx="3962400" cy="923330"/>
          </a:xfrm>
          <a:prstGeom prst="rect">
            <a:avLst/>
          </a:prstGeom>
          <a:noFill/>
        </p:spPr>
        <p:txBody>
          <a:bodyPr wrap="square" rtlCol="0">
            <a:spAutoFit/>
          </a:bodyPr>
          <a:lstStyle/>
          <a:p>
            <a:pPr algn="ctr"/>
            <a:r>
              <a:rPr lang="en-US" b="1" u="sng" dirty="0">
                <a:latin typeface=" Arial"/>
              </a:rPr>
              <a:t>T-1 Training Not Conducted</a:t>
            </a:r>
          </a:p>
          <a:p>
            <a:endParaRPr lang="en-US" dirty="0">
              <a:latin typeface=" Arial"/>
            </a:endParaRPr>
          </a:p>
          <a:p>
            <a:r>
              <a:rPr lang="en-US" dirty="0">
                <a:latin typeface=" Arial"/>
              </a:rPr>
              <a:t>-N/A</a:t>
            </a:r>
          </a:p>
        </p:txBody>
      </p:sp>
      <p:sp>
        <p:nvSpPr>
          <p:cNvPr id="66" name="TextBox 65"/>
          <p:cNvSpPr txBox="1"/>
          <p:nvPr/>
        </p:nvSpPr>
        <p:spPr>
          <a:xfrm>
            <a:off x="4800600" y="2345298"/>
            <a:ext cx="3962400" cy="1200329"/>
          </a:xfrm>
          <a:prstGeom prst="rect">
            <a:avLst/>
          </a:prstGeom>
          <a:noFill/>
        </p:spPr>
        <p:txBody>
          <a:bodyPr wrap="square" rtlCol="0">
            <a:spAutoFit/>
          </a:bodyPr>
          <a:lstStyle/>
          <a:p>
            <a:pPr algn="ctr"/>
            <a:r>
              <a:rPr lang="en-US" b="1" u="sng" dirty="0">
                <a:latin typeface=" Arial"/>
              </a:rPr>
              <a:t>T+1-5 Training Changes/Impacts</a:t>
            </a:r>
          </a:p>
          <a:p>
            <a:endParaRPr lang="en-US" dirty="0">
              <a:latin typeface=" Arial"/>
            </a:endParaRPr>
          </a:p>
          <a:p>
            <a:pPr marL="285750" indent="-285750">
              <a:buFontTx/>
              <a:buChar char="-"/>
            </a:pPr>
            <a:r>
              <a:rPr lang="en-US" dirty="0">
                <a:latin typeface=" Arial"/>
              </a:rPr>
              <a:t>Waiting DIV COA for scout support of OPFOR with 2-34 AR</a:t>
            </a:r>
          </a:p>
        </p:txBody>
      </p:sp>
    </p:spTree>
    <p:extLst>
      <p:ext uri="{BB962C8B-B14F-4D97-AF65-F5344CB8AC3E}">
        <p14:creationId xmlns:p14="http://schemas.microsoft.com/office/powerpoint/2010/main" val="3356224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latin typeface=" Arial"/>
              </a:rPr>
              <a:t>T+6 For Approval</a:t>
            </a:r>
            <a:endParaRPr lang="en-US" sz="2800" b="1" dirty="0">
              <a:latin typeface=" Arial"/>
            </a:endParaRPr>
          </a:p>
        </p:txBody>
      </p:sp>
      <p:cxnSp>
        <p:nvCxnSpPr>
          <p:cNvPr id="8" name="Straight Connector 7"/>
          <p:cNvCxnSpPr/>
          <p:nvPr/>
        </p:nvCxnSpPr>
        <p:spPr>
          <a:xfrm>
            <a:off x="5486400" y="3411890"/>
            <a:ext cx="36576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6"/>
          <p:cNvSpPr txBox="1">
            <a:spLocks/>
          </p:cNvSpPr>
          <p:nvPr/>
        </p:nvSpPr>
        <p:spPr>
          <a:xfrm>
            <a:off x="4800600" y="5187509"/>
            <a:ext cx="4114800" cy="1272381"/>
          </a:xfrm>
          <a:prstGeom prst="rect">
            <a:avLst/>
          </a:prstGeom>
        </p:spPr>
        <p:txBody>
          <a:bodyPr vert="horz" lIns="91440" tIns="45720" rIns="91440" bIns="45720" rtlCol="0">
            <a:normAutofit/>
          </a:bodyPr>
          <a:lstStyle/>
          <a:p>
            <a:pPr marL="179388" marR="0" lvl="0" indent="-1651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179388" marR="0" lvl="0" indent="-165100" algn="l" defTabSz="914400" rtl="0" eaLnBrk="1" fontAlgn="auto" latinLnBrk="0" hangingPunct="1">
              <a:lnSpc>
                <a:spcPct val="100000"/>
              </a:lnSpc>
              <a:spcBef>
                <a:spcPct val="20000"/>
              </a:spcBef>
              <a:spcAft>
                <a:spcPts val="0"/>
              </a:spcAft>
              <a:buClrTx/>
              <a:buSzTx/>
              <a:tabLst/>
              <a:defRPr/>
            </a:pPr>
            <a:endParaRPr kumimoji="0" lang="en-US"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p:cNvSpPr txBox="1"/>
          <p:nvPr/>
        </p:nvSpPr>
        <p:spPr>
          <a:xfrm>
            <a:off x="5599946" y="758528"/>
            <a:ext cx="3657600" cy="769441"/>
          </a:xfrm>
          <a:prstGeom prst="rect">
            <a:avLst/>
          </a:prstGeom>
          <a:noFill/>
        </p:spPr>
        <p:txBody>
          <a:bodyPr wrap="square" rtlCol="0">
            <a:spAutoFit/>
          </a:bodyPr>
          <a:lstStyle/>
          <a:p>
            <a:pPr algn="ctr"/>
            <a:r>
              <a:rPr lang="en-US" b="1" u="sng" dirty="0">
                <a:latin typeface="Arial" panose="020B0604020202020204" pitchFamily="34" charset="0"/>
                <a:cs typeface="Arial" panose="020B0604020202020204" pitchFamily="34" charset="0"/>
              </a:rPr>
              <a:t>Resources</a:t>
            </a:r>
          </a:p>
          <a:p>
            <a:pPr algn="ctr"/>
            <a:endParaRPr lang="en-US" sz="800" b="1" u="sng" dirty="0"/>
          </a:p>
          <a:p>
            <a:pPr marL="742950" lvl="1" indent="-285750">
              <a:buFontTx/>
              <a:buChar char="-"/>
            </a:pPr>
            <a:r>
              <a:rPr lang="en-US" dirty="0">
                <a:latin typeface="Arial" panose="020B0604020202020204" pitchFamily="34" charset="0"/>
                <a:cs typeface="Arial" panose="020B0604020202020204" pitchFamily="34" charset="0"/>
              </a:rPr>
              <a:t>N/A</a:t>
            </a:r>
          </a:p>
        </p:txBody>
      </p:sp>
      <p:sp>
        <p:nvSpPr>
          <p:cNvPr id="12" name="TextBox 11"/>
          <p:cNvSpPr txBox="1"/>
          <p:nvPr/>
        </p:nvSpPr>
        <p:spPr>
          <a:xfrm>
            <a:off x="5486400" y="3411890"/>
            <a:ext cx="3624264" cy="530915"/>
          </a:xfrm>
          <a:prstGeom prst="rect">
            <a:avLst/>
          </a:prstGeom>
          <a:noFill/>
        </p:spPr>
        <p:txBody>
          <a:bodyPr wrap="square" rtlCol="0">
            <a:spAutoFit/>
          </a:bodyPr>
          <a:lstStyle/>
          <a:p>
            <a:pPr algn="ctr"/>
            <a:r>
              <a:rPr lang="en-US" b="1" u="sng" dirty="0">
                <a:latin typeface="Arial" panose="020B0604020202020204" pitchFamily="34" charset="0"/>
                <a:cs typeface="Arial" panose="020B0604020202020204" pitchFamily="34" charset="0"/>
              </a:rPr>
              <a:t>Issues/Concerns</a:t>
            </a:r>
          </a:p>
          <a:p>
            <a:pPr algn="ctr"/>
            <a:endParaRPr lang="en-US" sz="1050" b="1" u="sng" dirty="0"/>
          </a:p>
        </p:txBody>
      </p:sp>
      <p:sp>
        <p:nvSpPr>
          <p:cNvPr id="13" name="TextBox 12"/>
          <p:cNvSpPr txBox="1"/>
          <p:nvPr/>
        </p:nvSpPr>
        <p:spPr>
          <a:xfrm>
            <a:off x="440533" y="712425"/>
            <a:ext cx="4572000" cy="369332"/>
          </a:xfrm>
          <a:prstGeom prst="rect">
            <a:avLst/>
          </a:prstGeom>
          <a:noFill/>
        </p:spPr>
        <p:txBody>
          <a:bodyPr wrap="square" rtlCol="0">
            <a:spAutoFit/>
          </a:bodyPr>
          <a:lstStyle/>
          <a:p>
            <a:pPr algn="ctr"/>
            <a:r>
              <a:rPr lang="en-US" b="1" u="sng" dirty="0">
                <a:latin typeface="Arial" panose="020B0604020202020204" pitchFamily="34" charset="0"/>
                <a:cs typeface="Arial" panose="020B0604020202020204" pitchFamily="34" charset="0"/>
              </a:rPr>
              <a:t>T+6 </a:t>
            </a:r>
            <a:r>
              <a:rPr lang="en-US" b="1" u="sng" dirty="0" err="1">
                <a:latin typeface="Arial" panose="020B0604020202020204" pitchFamily="34" charset="0"/>
                <a:cs typeface="Arial" panose="020B0604020202020204" pitchFamily="34" charset="0"/>
              </a:rPr>
              <a:t>Wk</a:t>
            </a:r>
            <a:r>
              <a:rPr lang="en-US" b="1" u="sng" dirty="0">
                <a:latin typeface="Arial" panose="020B0604020202020204" pitchFamily="34" charset="0"/>
                <a:cs typeface="Arial" panose="020B0604020202020204" pitchFamily="34" charset="0"/>
              </a:rPr>
              <a:t> 40 (29 JUN -  4 JULY)</a:t>
            </a:r>
          </a:p>
        </p:txBody>
      </p:sp>
      <p:graphicFrame>
        <p:nvGraphicFramePr>
          <p:cNvPr id="14" name="Table 13"/>
          <p:cNvGraphicFramePr>
            <a:graphicFrameLocks noGrp="1"/>
          </p:cNvGraphicFramePr>
          <p:nvPr/>
        </p:nvGraphicFramePr>
        <p:xfrm>
          <a:off x="109537" y="1081757"/>
          <a:ext cx="4987036" cy="1830790"/>
        </p:xfrm>
        <a:graphic>
          <a:graphicData uri="http://schemas.openxmlformats.org/drawingml/2006/table">
            <a:tbl>
              <a:tblPr firstRow="1" bandRow="1">
                <a:tableStyleId>{5940675A-B579-460E-94D1-54222C63F5DA}</a:tableStyleId>
              </a:tblPr>
              <a:tblGrid>
                <a:gridCol w="1523445">
                  <a:extLst>
                    <a:ext uri="{9D8B030D-6E8A-4147-A177-3AD203B41FA5}">
                      <a16:colId xmlns:a16="http://schemas.microsoft.com/office/drawing/2014/main" val="20000"/>
                    </a:ext>
                  </a:extLst>
                </a:gridCol>
                <a:gridCol w="1021724">
                  <a:extLst>
                    <a:ext uri="{9D8B030D-6E8A-4147-A177-3AD203B41FA5}">
                      <a16:colId xmlns:a16="http://schemas.microsoft.com/office/drawing/2014/main" val="20001"/>
                    </a:ext>
                  </a:extLst>
                </a:gridCol>
                <a:gridCol w="978911">
                  <a:extLst>
                    <a:ext uri="{9D8B030D-6E8A-4147-A177-3AD203B41FA5}">
                      <a16:colId xmlns:a16="http://schemas.microsoft.com/office/drawing/2014/main" val="20002"/>
                    </a:ext>
                  </a:extLst>
                </a:gridCol>
                <a:gridCol w="1462956">
                  <a:extLst>
                    <a:ext uri="{9D8B030D-6E8A-4147-A177-3AD203B41FA5}">
                      <a16:colId xmlns:a16="http://schemas.microsoft.com/office/drawing/2014/main" val="20003"/>
                    </a:ext>
                  </a:extLst>
                </a:gridCol>
              </a:tblGrid>
              <a:tr h="304800">
                <a:tc>
                  <a:txBody>
                    <a:bodyPr/>
                    <a:lstStyle/>
                    <a:p>
                      <a:pPr algn="ctr"/>
                      <a:r>
                        <a:rPr lang="en-US" sz="1400" dirty="0">
                          <a:solidFill>
                            <a:schemeClr val="bg1"/>
                          </a:solidFill>
                          <a:latin typeface="Arial" pitchFamily="34" charset="0"/>
                          <a:cs typeface="Arial" pitchFamily="34" charset="0"/>
                        </a:rPr>
                        <a:t>Event</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Loc.</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Aud.</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DTG</a:t>
                      </a:r>
                      <a:endParaRPr lang="en-US" sz="1400" b="1" i="0" dirty="0">
                        <a:solidFill>
                          <a:schemeClr val="bg1"/>
                        </a:solidFill>
                        <a:latin typeface="Arial" pitchFamily="34" charset="0"/>
                        <a:cs typeface="Arial" pitchFamily="34" charset="0"/>
                      </a:endParaRPr>
                    </a:p>
                  </a:txBody>
                  <a:tcPr>
                    <a:solidFill>
                      <a:schemeClr val="tx1"/>
                    </a:solidFill>
                  </a:tcPr>
                </a:tc>
                <a:extLst>
                  <a:ext uri="{0D108BD9-81ED-4DB2-BD59-A6C34878D82A}">
                    <a16:rowId xmlns:a16="http://schemas.microsoft.com/office/drawing/2014/main" val="10000"/>
                  </a:ext>
                </a:extLst>
              </a:tr>
              <a:tr h="305198">
                <a:tc>
                  <a:txBody>
                    <a:bodyPr/>
                    <a:lstStyle/>
                    <a:p>
                      <a:pPr algn="ctr"/>
                      <a:r>
                        <a:rPr lang="en-US" sz="1200" baseline="0" dirty="0">
                          <a:solidFill>
                            <a:schemeClr val="tx1"/>
                          </a:solidFill>
                          <a:latin typeface="Arial" pitchFamily="34" charset="0"/>
                          <a:cs typeface="Arial" pitchFamily="34" charset="0"/>
                        </a:rPr>
                        <a:t>CPX- DG IIB</a:t>
                      </a:r>
                    </a:p>
                  </a:txBody>
                  <a:tcPr anchor="ctr">
                    <a:solidFill>
                      <a:schemeClr val="bg1"/>
                    </a:solidFill>
                  </a:tcPr>
                </a:tc>
                <a:tc>
                  <a:txBody>
                    <a:bodyPr/>
                    <a:lstStyle/>
                    <a:p>
                      <a:pPr algn="ctr"/>
                      <a:r>
                        <a:rPr lang="en-US" sz="1200" dirty="0">
                          <a:latin typeface="Arial" pitchFamily="34" charset="0"/>
                          <a:cs typeface="Arial" pitchFamily="34" charset="0"/>
                        </a:rPr>
                        <a:t>MTC</a:t>
                      </a:r>
                    </a:p>
                  </a:txBody>
                  <a:tcPr anchor="ctr">
                    <a:solidFill>
                      <a:schemeClr val="bg1"/>
                    </a:solidFill>
                  </a:tcPr>
                </a:tc>
                <a:tc>
                  <a:txBody>
                    <a:bodyPr/>
                    <a:lstStyle/>
                    <a:p>
                      <a:pPr algn="ctr"/>
                      <a:r>
                        <a:rPr lang="en-US" sz="1200" dirty="0">
                          <a:latin typeface="Arial" pitchFamily="34" charset="0"/>
                          <a:cs typeface="Arial" pitchFamily="34" charset="0"/>
                        </a:rPr>
                        <a:t>Select</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23 JUNE </a:t>
                      </a:r>
                      <a:r>
                        <a:rPr lang="en-US" sz="1200" baseline="0" dirty="0">
                          <a:latin typeface="Arial" pitchFamily="34" charset="0"/>
                          <a:cs typeface="Arial" pitchFamily="34" charset="0"/>
                        </a:rPr>
                        <a:t>- 1 JULY</a:t>
                      </a:r>
                      <a:endParaRPr lang="en-US" sz="1200" dirty="0">
                        <a:latin typeface="Arial" pitchFamily="34" charset="0"/>
                        <a:cs typeface="Arial" pitchFamily="34" charset="0"/>
                      </a:endParaRPr>
                    </a:p>
                  </a:txBody>
                  <a:tcPr anchor="ctr">
                    <a:solidFill>
                      <a:schemeClr val="bg1"/>
                    </a:solidFill>
                  </a:tcPr>
                </a:tc>
                <a:extLst>
                  <a:ext uri="{0D108BD9-81ED-4DB2-BD59-A6C34878D82A}">
                    <a16:rowId xmlns:a16="http://schemas.microsoft.com/office/drawing/2014/main" val="10001"/>
                  </a:ext>
                </a:extLst>
              </a:tr>
              <a:tr h="305198">
                <a:tc>
                  <a:txBody>
                    <a:bodyPr/>
                    <a:lstStyle/>
                    <a:p>
                      <a:pPr algn="ctr"/>
                      <a:r>
                        <a:rPr lang="en-US" sz="1200" baseline="0" dirty="0">
                          <a:solidFill>
                            <a:schemeClr val="tx1"/>
                          </a:solidFill>
                          <a:latin typeface="Arial" pitchFamily="34" charset="0"/>
                          <a:cs typeface="Arial" pitchFamily="34" charset="0"/>
                        </a:rPr>
                        <a:t>MMG TBL V &amp; VI</a:t>
                      </a:r>
                    </a:p>
                  </a:txBody>
                  <a:tcPr anchor="ctr">
                    <a:solidFill>
                      <a:schemeClr val="bg1"/>
                    </a:solidFill>
                  </a:tcPr>
                </a:tc>
                <a:tc>
                  <a:txBody>
                    <a:bodyPr/>
                    <a:lstStyle/>
                    <a:p>
                      <a:pPr algn="ctr"/>
                      <a:r>
                        <a:rPr lang="en-US" sz="1200" dirty="0">
                          <a:latin typeface="Arial" pitchFamily="34" charset="0"/>
                          <a:cs typeface="Arial" pitchFamily="34" charset="0"/>
                        </a:rPr>
                        <a:t>RG 18</a:t>
                      </a:r>
                    </a:p>
                  </a:txBody>
                  <a:tcPr anchor="ctr">
                    <a:solidFill>
                      <a:schemeClr val="bg1"/>
                    </a:solidFill>
                  </a:tcPr>
                </a:tc>
                <a:tc>
                  <a:txBody>
                    <a:bodyPr/>
                    <a:lstStyle/>
                    <a:p>
                      <a:pPr algn="ctr"/>
                      <a:r>
                        <a:rPr lang="en-US" sz="1200" dirty="0">
                          <a:latin typeface="Arial" pitchFamily="34" charset="0"/>
                          <a:cs typeface="Arial" pitchFamily="34" charset="0"/>
                        </a:rPr>
                        <a:t>Scouts</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28 JUNE – 2 JULY</a:t>
                      </a:r>
                    </a:p>
                  </a:txBody>
                  <a:tcPr anchor="ctr">
                    <a:solidFill>
                      <a:schemeClr val="bg1"/>
                    </a:solidFill>
                  </a:tcPr>
                </a:tc>
                <a:extLst>
                  <a:ext uri="{0D108BD9-81ED-4DB2-BD59-A6C34878D82A}">
                    <a16:rowId xmlns:a16="http://schemas.microsoft.com/office/drawing/2014/main" val="10002"/>
                  </a:ext>
                </a:extLst>
              </a:tr>
              <a:tr h="305198">
                <a:tc>
                  <a:txBody>
                    <a:bodyPr/>
                    <a:lstStyle/>
                    <a:p>
                      <a:pPr algn="ctr"/>
                      <a:r>
                        <a:rPr lang="en-US" sz="1200" baseline="0" dirty="0">
                          <a:solidFill>
                            <a:schemeClr val="tx1"/>
                          </a:solidFill>
                          <a:latin typeface="Arial" pitchFamily="34" charset="0"/>
                          <a:cs typeface="Arial" pitchFamily="34" charset="0"/>
                        </a:rPr>
                        <a:t>Recovery</a:t>
                      </a:r>
                    </a:p>
                  </a:txBody>
                  <a:tcPr anchor="ctr">
                    <a:solidFill>
                      <a:schemeClr val="bg1"/>
                    </a:solidFill>
                  </a:tcPr>
                </a:tc>
                <a:tc>
                  <a:txBody>
                    <a:bodyPr/>
                    <a:lstStyle/>
                    <a:p>
                      <a:pPr algn="ctr"/>
                      <a:r>
                        <a:rPr lang="en-US" sz="1200" dirty="0">
                          <a:latin typeface="Arial" pitchFamily="34" charset="0"/>
                          <a:cs typeface="Arial" pitchFamily="34" charset="0"/>
                        </a:rPr>
                        <a:t>BN MP</a:t>
                      </a:r>
                    </a:p>
                  </a:txBody>
                  <a:tcPr anchor="ctr">
                    <a:solidFill>
                      <a:schemeClr val="bg1"/>
                    </a:solidFill>
                  </a:tcPr>
                </a:tc>
                <a:tc>
                  <a:txBody>
                    <a:bodyPr/>
                    <a:lstStyle/>
                    <a:p>
                      <a:pPr algn="ctr"/>
                      <a:r>
                        <a:rPr lang="en-US" sz="1200" dirty="0">
                          <a:latin typeface="Arial" pitchFamily="34" charset="0"/>
                          <a:cs typeface="Arial" pitchFamily="34" charset="0"/>
                        </a:rPr>
                        <a:t>Scouts</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22</a:t>
                      </a:r>
                      <a:r>
                        <a:rPr lang="en-US" sz="1200" baseline="0" dirty="0">
                          <a:latin typeface="Arial" pitchFamily="34" charset="0"/>
                          <a:cs typeface="Arial" pitchFamily="34" charset="0"/>
                        </a:rPr>
                        <a:t> JUNE- 2 JULY</a:t>
                      </a:r>
                      <a:endParaRPr lang="en-US" sz="1200" dirty="0">
                        <a:latin typeface="Arial" pitchFamily="34" charset="0"/>
                        <a:cs typeface="Arial" pitchFamily="34" charset="0"/>
                      </a:endParaRPr>
                    </a:p>
                  </a:txBody>
                  <a:tcPr anchor="ctr">
                    <a:solidFill>
                      <a:schemeClr val="bg1"/>
                    </a:solidFill>
                  </a:tcPr>
                </a:tc>
                <a:extLst>
                  <a:ext uri="{0D108BD9-81ED-4DB2-BD59-A6C34878D82A}">
                    <a16:rowId xmlns:a16="http://schemas.microsoft.com/office/drawing/2014/main" val="10003"/>
                  </a:ext>
                </a:extLst>
              </a:tr>
              <a:tr h="305198">
                <a:tc>
                  <a:txBody>
                    <a:bodyPr/>
                    <a:lstStyle/>
                    <a:p>
                      <a:pPr algn="ctr"/>
                      <a:r>
                        <a:rPr lang="en-US" sz="1200" baseline="0" dirty="0">
                          <a:solidFill>
                            <a:schemeClr val="tx1"/>
                          </a:solidFill>
                          <a:latin typeface="Arial" pitchFamily="34" charset="0"/>
                          <a:cs typeface="Arial" pitchFamily="34" charset="0"/>
                        </a:rPr>
                        <a:t>4</a:t>
                      </a:r>
                      <a:r>
                        <a:rPr lang="en-US" sz="1200" baseline="30000" dirty="0">
                          <a:solidFill>
                            <a:schemeClr val="tx1"/>
                          </a:solidFill>
                          <a:latin typeface="Arial" pitchFamily="34" charset="0"/>
                          <a:cs typeface="Arial" pitchFamily="34" charset="0"/>
                        </a:rPr>
                        <a:t>th</a:t>
                      </a:r>
                      <a:r>
                        <a:rPr lang="en-US" sz="1200" baseline="0" dirty="0">
                          <a:solidFill>
                            <a:schemeClr val="tx1"/>
                          </a:solidFill>
                          <a:latin typeface="Arial" pitchFamily="34" charset="0"/>
                          <a:cs typeface="Arial" pitchFamily="34" charset="0"/>
                        </a:rPr>
                        <a:t> of July Weekend</a:t>
                      </a:r>
                    </a:p>
                  </a:txBody>
                  <a:tcPr anchor="ctr">
                    <a:solidFill>
                      <a:schemeClr val="bg1"/>
                    </a:solidFill>
                  </a:tcPr>
                </a:tc>
                <a:tc>
                  <a:txBody>
                    <a:bodyPr/>
                    <a:lstStyle/>
                    <a:p>
                      <a:pPr algn="ctr"/>
                      <a:endParaRPr lang="en-US" sz="1200" dirty="0">
                        <a:latin typeface="Arial" pitchFamily="34" charset="0"/>
                        <a:cs typeface="Arial" pitchFamily="34" charset="0"/>
                      </a:endParaRPr>
                    </a:p>
                  </a:txBody>
                  <a:tcPr anchor="ctr">
                    <a:solidFill>
                      <a:schemeClr val="bg1"/>
                    </a:solidFill>
                  </a:tcPr>
                </a:tc>
                <a:tc>
                  <a:txBody>
                    <a:bodyPr/>
                    <a:lstStyle/>
                    <a:p>
                      <a:pPr algn="ctr"/>
                      <a:r>
                        <a:rPr lang="en-US" sz="1200" dirty="0">
                          <a:latin typeface="Arial" pitchFamily="34" charset="0"/>
                          <a:cs typeface="Arial" pitchFamily="34" charset="0"/>
                        </a:rPr>
                        <a:t>All</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latin typeface="Arial" pitchFamily="34" charset="0"/>
                        <a:cs typeface="Arial" pitchFamily="34" charset="0"/>
                      </a:endParaRPr>
                    </a:p>
                  </a:txBody>
                  <a:tcPr anchor="ctr">
                    <a:solidFill>
                      <a:schemeClr val="bg1"/>
                    </a:solidFill>
                  </a:tcPr>
                </a:tc>
                <a:extLst>
                  <a:ext uri="{0D108BD9-81ED-4DB2-BD59-A6C34878D82A}">
                    <a16:rowId xmlns:a16="http://schemas.microsoft.com/office/drawing/2014/main" val="10004"/>
                  </a:ext>
                </a:extLst>
              </a:tr>
              <a:tr h="305198">
                <a:tc>
                  <a:txBody>
                    <a:bodyPr/>
                    <a:lstStyle/>
                    <a:p>
                      <a:pPr algn="ctr"/>
                      <a:r>
                        <a:rPr lang="en-US" sz="1200" baseline="0" dirty="0">
                          <a:solidFill>
                            <a:schemeClr val="tx1"/>
                          </a:solidFill>
                          <a:latin typeface="Arial" pitchFamily="34" charset="0"/>
                          <a:cs typeface="Arial" pitchFamily="34" charset="0"/>
                        </a:rPr>
                        <a:t>MORTEP training </a:t>
                      </a:r>
                    </a:p>
                  </a:txBody>
                  <a:tcPr anchor="ctr">
                    <a:solidFill>
                      <a:schemeClr val="bg1"/>
                    </a:solidFill>
                  </a:tcPr>
                </a:tc>
                <a:tc>
                  <a:txBody>
                    <a:bodyPr/>
                    <a:lstStyle/>
                    <a:p>
                      <a:pPr algn="ctr"/>
                      <a:r>
                        <a:rPr lang="en-US" sz="1200" dirty="0">
                          <a:latin typeface="Arial" pitchFamily="34" charset="0"/>
                          <a:cs typeface="Arial" pitchFamily="34" charset="0"/>
                        </a:rPr>
                        <a:t>BN</a:t>
                      </a:r>
                    </a:p>
                  </a:txBody>
                  <a:tcPr anchor="ctr">
                    <a:solidFill>
                      <a:schemeClr val="bg1"/>
                    </a:solidFill>
                  </a:tcPr>
                </a:tc>
                <a:tc>
                  <a:txBody>
                    <a:bodyPr/>
                    <a:lstStyle/>
                    <a:p>
                      <a:pPr algn="ctr"/>
                      <a:r>
                        <a:rPr lang="en-US" sz="1200" dirty="0">
                          <a:latin typeface="Arial" pitchFamily="34" charset="0"/>
                          <a:cs typeface="Arial" pitchFamily="34" charset="0"/>
                        </a:rPr>
                        <a:t>Mortars</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29</a:t>
                      </a:r>
                      <a:r>
                        <a:rPr lang="en-US" sz="1200" baseline="0" dirty="0">
                          <a:latin typeface="Arial" pitchFamily="34" charset="0"/>
                          <a:cs typeface="Arial" pitchFamily="34" charset="0"/>
                        </a:rPr>
                        <a:t> JUNE – 2 JULY</a:t>
                      </a:r>
                      <a:endParaRPr lang="en-US" sz="1200" dirty="0">
                        <a:latin typeface="Arial" pitchFamily="34" charset="0"/>
                        <a:cs typeface="Arial" pitchFamily="34" charset="0"/>
                      </a:endParaRPr>
                    </a:p>
                  </a:txBody>
                  <a:tcPr anchor="ctr">
                    <a:solidFill>
                      <a:schemeClr val="bg1"/>
                    </a:solidFill>
                  </a:tcPr>
                </a:tc>
                <a:extLst>
                  <a:ext uri="{0D108BD9-81ED-4DB2-BD59-A6C34878D82A}">
                    <a16:rowId xmlns:a16="http://schemas.microsoft.com/office/drawing/2014/main" val="10005"/>
                  </a:ext>
                </a:extLst>
              </a:tr>
            </a:tbl>
          </a:graphicData>
        </a:graphic>
      </p:graphicFrame>
      <p:sp>
        <p:nvSpPr>
          <p:cNvPr id="15" name="TextBox 14"/>
          <p:cNvSpPr txBox="1"/>
          <p:nvPr/>
        </p:nvSpPr>
        <p:spPr>
          <a:xfrm>
            <a:off x="118329" y="2876708"/>
            <a:ext cx="5334000" cy="2469907"/>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Focus of Leader Training:</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CPX support, Gunnery, MORTEP</a:t>
            </a:r>
          </a:p>
          <a:p>
            <a:endParaRPr lang="en-US"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Method: </a:t>
            </a:r>
          </a:p>
          <a:p>
            <a:endParaRPr lang="en-US" sz="1050"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End State:</a:t>
            </a:r>
          </a:p>
          <a:p>
            <a:pPr lvl="0"/>
            <a:r>
              <a:rPr lang="en-US" dirty="0">
                <a:latin typeface="Arial" panose="020B0604020202020204" pitchFamily="34" charset="0"/>
                <a:cs typeface="Arial" panose="020B0604020202020204" pitchFamily="34" charset="0"/>
              </a:rPr>
              <a:t>DIV able to conduct a quality training event, MMG gunnery executed to standard, mortars prepared to execute MORTEP.</a:t>
            </a:r>
          </a:p>
        </p:txBody>
      </p:sp>
    </p:spTree>
    <p:extLst>
      <p:ext uri="{BB962C8B-B14F-4D97-AF65-F5344CB8AC3E}">
        <p14:creationId xmlns:p14="http://schemas.microsoft.com/office/powerpoint/2010/main" val="215150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latin typeface=" Arial"/>
              </a:rPr>
              <a:t>HHC/3-66 Training Stats</a:t>
            </a:r>
            <a:endParaRPr lang="en-US" sz="2800" b="1" dirty="0">
              <a:latin typeface=" Arial"/>
            </a:endParaRPr>
          </a:p>
        </p:txBody>
      </p:sp>
      <p:sp>
        <p:nvSpPr>
          <p:cNvPr id="5" name="object 15"/>
          <p:cNvSpPr/>
          <p:nvPr/>
        </p:nvSpPr>
        <p:spPr>
          <a:xfrm>
            <a:off x="6020167" y="3045619"/>
            <a:ext cx="0" cy="0"/>
          </a:xfrm>
          <a:custGeom>
            <a:avLst/>
            <a:gdLst/>
            <a:ahLst/>
            <a:cxnLst/>
            <a:rect l="l" t="t" r="r" b="b"/>
            <a:pathLst>
              <a:path>
                <a:moveTo>
                  <a:pt x="0" y="0"/>
                </a:moveTo>
                <a:lnTo>
                  <a:pt x="0" y="0"/>
                </a:lnTo>
              </a:path>
            </a:pathLst>
          </a:custGeom>
          <a:ln w="8854">
            <a:solidFill>
              <a:srgbClr val="D8D9D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88" b="0" i="0" u="none" strike="noStrike" kern="1200" cap="none" spc="0" normalizeH="0" baseline="0" noProof="0" dirty="0">
              <a:ln>
                <a:noFill/>
              </a:ln>
              <a:solidFill>
                <a:srgbClr val="000000"/>
              </a:solidFill>
              <a:effectLst/>
              <a:uLnTx/>
              <a:uFillTx/>
              <a:latin typeface=" Arial"/>
              <a:ea typeface="+mn-ea"/>
              <a:cs typeface="+mn-cs"/>
            </a:endParaRPr>
          </a:p>
        </p:txBody>
      </p:sp>
      <p:graphicFrame>
        <p:nvGraphicFramePr>
          <p:cNvPr id="7" name="Object 6"/>
          <p:cNvGraphicFramePr>
            <a:graphicFrameLocks noChangeAspect="1"/>
          </p:cNvGraphicFramePr>
          <p:nvPr/>
        </p:nvGraphicFramePr>
        <p:xfrm>
          <a:off x="4300538" y="1416050"/>
          <a:ext cx="4841875" cy="2149475"/>
        </p:xfrm>
        <a:graphic>
          <a:graphicData uri="http://schemas.openxmlformats.org/presentationml/2006/ole">
            <mc:AlternateContent xmlns:mc="http://schemas.openxmlformats.org/markup-compatibility/2006">
              <mc:Choice xmlns:v="urn:schemas-microsoft-com:vml" Requires="v">
                <p:oleObj spid="_x0000_s1059" name="Worksheet" r:id="rId4" imgW="6309360" imgH="2384878" progId="Excel.Sheet.12">
                  <p:embed/>
                </p:oleObj>
              </mc:Choice>
              <mc:Fallback>
                <p:oleObj name="Worksheet" r:id="rId4" imgW="6309360" imgH="2384878" progId="Excel.Sheet.12">
                  <p:embed/>
                  <p:pic>
                    <p:nvPicPr>
                      <p:cNvPr id="0" name=""/>
                      <p:cNvPicPr/>
                      <p:nvPr/>
                    </p:nvPicPr>
                    <p:blipFill>
                      <a:blip r:embed="rId5"/>
                      <a:stretch>
                        <a:fillRect/>
                      </a:stretch>
                    </p:blipFill>
                    <p:spPr>
                      <a:xfrm>
                        <a:off x="4300538" y="1416050"/>
                        <a:ext cx="4841875" cy="2149475"/>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70338" y="1416050"/>
          <a:ext cx="4035670" cy="4975958"/>
        </p:xfrm>
        <a:graphic>
          <a:graphicData uri="http://schemas.openxmlformats.org/presentationml/2006/ole">
            <mc:AlternateContent xmlns:mc="http://schemas.openxmlformats.org/markup-compatibility/2006">
              <mc:Choice xmlns:v="urn:schemas-microsoft-com:vml" Requires="v">
                <p:oleObj spid="_x0000_s1060" name="Worksheet" r:id="rId6" imgW="4731914" imgH="7079162" progId="Excel.Sheet.12">
                  <p:embed/>
                </p:oleObj>
              </mc:Choice>
              <mc:Fallback>
                <p:oleObj name="Worksheet" r:id="rId6" imgW="4731914" imgH="7079162" progId="Excel.Sheet.12">
                  <p:embed/>
                  <p:pic>
                    <p:nvPicPr>
                      <p:cNvPr id="0" name=""/>
                      <p:cNvPicPr/>
                      <p:nvPr/>
                    </p:nvPicPr>
                    <p:blipFill>
                      <a:blip r:embed="rId7"/>
                      <a:stretch>
                        <a:fillRect/>
                      </a:stretch>
                    </p:blipFill>
                    <p:spPr>
                      <a:xfrm>
                        <a:off x="70338" y="1416050"/>
                        <a:ext cx="4035670" cy="4975958"/>
                      </a:xfrm>
                      <a:prstGeom prst="rect">
                        <a:avLst/>
                      </a:prstGeom>
                    </p:spPr>
                  </p:pic>
                </p:oleObj>
              </mc:Fallback>
            </mc:AlternateContent>
          </a:graphicData>
        </a:graphic>
      </p:graphicFrame>
      <p:graphicFrame>
        <p:nvGraphicFramePr>
          <p:cNvPr id="3" name="Table 2"/>
          <p:cNvGraphicFramePr>
            <a:graphicFrameLocks noGrp="1"/>
          </p:cNvGraphicFramePr>
          <p:nvPr/>
        </p:nvGraphicFramePr>
        <p:xfrm>
          <a:off x="-577" y="756320"/>
          <a:ext cx="9142412" cy="587424"/>
        </p:xfrm>
        <a:graphic>
          <a:graphicData uri="http://schemas.openxmlformats.org/drawingml/2006/table">
            <a:tbl>
              <a:tblPr firstRow="1" bandRow="1">
                <a:tableStyleId>{F5AB1C69-6EDB-4FF4-983F-18BD219EF322}</a:tableStyleId>
              </a:tblPr>
              <a:tblGrid>
                <a:gridCol w="1426028">
                  <a:extLst>
                    <a:ext uri="{9D8B030D-6E8A-4147-A177-3AD203B41FA5}">
                      <a16:colId xmlns:a16="http://schemas.microsoft.com/office/drawing/2014/main" val="20000"/>
                    </a:ext>
                  </a:extLst>
                </a:gridCol>
                <a:gridCol w="438759">
                  <a:extLst>
                    <a:ext uri="{9D8B030D-6E8A-4147-A177-3AD203B41FA5}">
                      <a16:colId xmlns:a16="http://schemas.microsoft.com/office/drawing/2014/main" val="20001"/>
                    </a:ext>
                  </a:extLst>
                </a:gridCol>
                <a:gridCol w="438759">
                  <a:extLst>
                    <a:ext uri="{9D8B030D-6E8A-4147-A177-3AD203B41FA5}">
                      <a16:colId xmlns:a16="http://schemas.microsoft.com/office/drawing/2014/main" val="20002"/>
                    </a:ext>
                  </a:extLst>
                </a:gridCol>
                <a:gridCol w="438759">
                  <a:extLst>
                    <a:ext uri="{9D8B030D-6E8A-4147-A177-3AD203B41FA5}">
                      <a16:colId xmlns:a16="http://schemas.microsoft.com/office/drawing/2014/main" val="20003"/>
                    </a:ext>
                  </a:extLst>
                </a:gridCol>
                <a:gridCol w="438759">
                  <a:extLst>
                    <a:ext uri="{9D8B030D-6E8A-4147-A177-3AD203B41FA5}">
                      <a16:colId xmlns:a16="http://schemas.microsoft.com/office/drawing/2014/main" val="20004"/>
                    </a:ext>
                  </a:extLst>
                </a:gridCol>
                <a:gridCol w="438759">
                  <a:extLst>
                    <a:ext uri="{9D8B030D-6E8A-4147-A177-3AD203B41FA5}">
                      <a16:colId xmlns:a16="http://schemas.microsoft.com/office/drawing/2014/main" val="20005"/>
                    </a:ext>
                  </a:extLst>
                </a:gridCol>
                <a:gridCol w="438759">
                  <a:extLst>
                    <a:ext uri="{9D8B030D-6E8A-4147-A177-3AD203B41FA5}">
                      <a16:colId xmlns:a16="http://schemas.microsoft.com/office/drawing/2014/main" val="20006"/>
                    </a:ext>
                  </a:extLst>
                </a:gridCol>
                <a:gridCol w="1694610">
                  <a:extLst>
                    <a:ext uri="{9D8B030D-6E8A-4147-A177-3AD203B41FA5}">
                      <a16:colId xmlns:a16="http://schemas.microsoft.com/office/drawing/2014/main" val="20007"/>
                    </a:ext>
                  </a:extLst>
                </a:gridCol>
                <a:gridCol w="1694610">
                  <a:extLst>
                    <a:ext uri="{9D8B030D-6E8A-4147-A177-3AD203B41FA5}">
                      <a16:colId xmlns:a16="http://schemas.microsoft.com/office/drawing/2014/main" val="20008"/>
                    </a:ext>
                  </a:extLst>
                </a:gridCol>
                <a:gridCol w="1694610">
                  <a:extLst>
                    <a:ext uri="{9D8B030D-6E8A-4147-A177-3AD203B41FA5}">
                      <a16:colId xmlns:a16="http://schemas.microsoft.com/office/drawing/2014/main" val="20009"/>
                    </a:ext>
                  </a:extLst>
                </a:gridCol>
              </a:tblGrid>
              <a:tr h="328344">
                <a:tc>
                  <a:txBody>
                    <a:bodyPr/>
                    <a:lstStyle/>
                    <a:p>
                      <a:pPr algn="ctr"/>
                      <a:r>
                        <a:rPr lang="en-US" sz="1100" b="1" dirty="0">
                          <a:solidFill>
                            <a:schemeClr val="tx1"/>
                          </a:solidFill>
                          <a:latin typeface=" Arial"/>
                        </a:rPr>
                        <a:t>METL Uploaded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algn="ctr"/>
                      <a:r>
                        <a:rPr lang="en-US" sz="1100" dirty="0">
                          <a:solidFill>
                            <a:schemeClr val="tx1"/>
                          </a:solidFill>
                          <a:latin typeface=" Arial"/>
                        </a:rPr>
                        <a:t>Training</a:t>
                      </a:r>
                      <a:r>
                        <a:rPr lang="en-US" sz="1100" baseline="0" dirty="0">
                          <a:solidFill>
                            <a:schemeClr val="tx1"/>
                          </a:solidFill>
                          <a:latin typeface=" Arial"/>
                        </a:rPr>
                        <a:t> Schedule Uploaded</a:t>
                      </a:r>
                      <a:endParaRPr lang="en-US" sz="1100" dirty="0">
                        <a:solidFill>
                          <a:schemeClr val="tx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chemeClr val="tx1"/>
                          </a:solidFill>
                          <a:latin typeface=" Arial"/>
                        </a:rPr>
                        <a:t>Roster / Each TE&amp;O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chemeClr val="tx1"/>
                          </a:solidFill>
                          <a:latin typeface=" Arial"/>
                        </a:rPr>
                        <a:t>Leader</a:t>
                      </a:r>
                      <a:r>
                        <a:rPr lang="en-US" sz="1100" baseline="0" dirty="0">
                          <a:solidFill>
                            <a:schemeClr val="tx1"/>
                          </a:solidFill>
                          <a:latin typeface=" Arial"/>
                        </a:rPr>
                        <a:t> % per TE&amp;O</a:t>
                      </a:r>
                      <a:endParaRPr lang="en-US" sz="1100" dirty="0">
                        <a:solidFill>
                          <a:schemeClr val="tx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chemeClr val="tx1"/>
                          </a:solidFill>
                          <a:latin typeface=" Arial"/>
                        </a:rPr>
                        <a:t>Weapon Roster I/C/P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9352">
                <a:tc>
                  <a:txBody>
                    <a:bodyPr/>
                    <a:lstStyle/>
                    <a:p>
                      <a:pPr algn="ctr"/>
                      <a:r>
                        <a:rPr lang="en-US" sz="1100" b="1" dirty="0">
                          <a:solidFill>
                            <a:schemeClr val="tx1"/>
                          </a:solidFill>
                          <a:latin typeface=" Arial"/>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latin typeface=" Arial"/>
                        </a:rPr>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latin typeface=" Arial"/>
                        </a:rPr>
                        <a:t>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latin typeface=" Arial"/>
                        </a:rPr>
                        <a:t>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latin typeface=" Arial"/>
                        </a:rPr>
                        <a:t>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latin typeface=" Arial"/>
                        </a:rPr>
                        <a:t>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latin typeface=" Arial"/>
                        </a:rPr>
                        <a:t>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latin typeface=" Arial"/>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latin typeface=" Arial"/>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latin typeface=" Arial"/>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bl>
          </a:graphicData>
        </a:graphic>
      </p:graphicFrame>
      <p:graphicFrame>
        <p:nvGraphicFramePr>
          <p:cNvPr id="6" name="Object 5"/>
          <p:cNvGraphicFramePr>
            <a:graphicFrameLocks noChangeAspect="1"/>
          </p:cNvGraphicFramePr>
          <p:nvPr/>
        </p:nvGraphicFramePr>
        <p:xfrm>
          <a:off x="4184650" y="3868738"/>
          <a:ext cx="4957763" cy="2325687"/>
        </p:xfrm>
        <a:graphic>
          <a:graphicData uri="http://schemas.openxmlformats.org/presentationml/2006/ole">
            <mc:AlternateContent xmlns:mc="http://schemas.openxmlformats.org/markup-compatibility/2006">
              <mc:Choice xmlns:v="urn:schemas-microsoft-com:vml" Requires="v">
                <p:oleObj spid="_x0000_s1061" name="Worksheet" r:id="rId8" imgW="7437262" imgH="2217302" progId="Excel.Sheet.12">
                  <p:embed/>
                </p:oleObj>
              </mc:Choice>
              <mc:Fallback>
                <p:oleObj name="Worksheet" r:id="rId8" imgW="7437262" imgH="2217302" progId="Excel.Sheet.12">
                  <p:embed/>
                  <p:pic>
                    <p:nvPicPr>
                      <p:cNvPr id="0" name=""/>
                      <p:cNvPicPr/>
                      <p:nvPr/>
                    </p:nvPicPr>
                    <p:blipFill>
                      <a:blip r:embed="rId9"/>
                      <a:stretch>
                        <a:fillRect/>
                      </a:stretch>
                    </p:blipFill>
                    <p:spPr>
                      <a:xfrm>
                        <a:off x="4184650" y="3868738"/>
                        <a:ext cx="4957763" cy="2325687"/>
                      </a:xfrm>
                      <a:prstGeom prst="rect">
                        <a:avLst/>
                      </a:prstGeom>
                    </p:spPr>
                  </p:pic>
                </p:oleObj>
              </mc:Fallback>
            </mc:AlternateContent>
          </a:graphicData>
        </a:graphic>
      </p:graphicFrame>
    </p:spTree>
    <p:extLst>
      <p:ext uri="{BB962C8B-B14F-4D97-AF65-F5344CB8AC3E}">
        <p14:creationId xmlns:p14="http://schemas.microsoft.com/office/powerpoint/2010/main" val="267810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133C6AD-7BB1-4D90-8F78-461D966C929A}" type="slidenum">
              <a:rPr lang="en-US" smtClean="0">
                <a:solidFill>
                  <a:prstClr val="black">
                    <a:tint val="75000"/>
                  </a:prstClr>
                </a:solidFill>
              </a:rPr>
              <a:pPr/>
              <a:t>25</a:t>
            </a:fld>
            <a:endParaRPr lang="en-US">
              <a:solidFill>
                <a:prstClr val="black">
                  <a:tint val="75000"/>
                </a:prstClr>
              </a:solidFill>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70438"/>
            <a:ext cx="9144000" cy="5495193"/>
          </a:xfrm>
          <a:prstGeom prst="rect">
            <a:avLst/>
          </a:prstGeom>
        </p:spPr>
      </p:pic>
    </p:spTree>
    <p:extLst>
      <p:ext uri="{BB962C8B-B14F-4D97-AF65-F5344CB8AC3E}">
        <p14:creationId xmlns:p14="http://schemas.microsoft.com/office/powerpoint/2010/main" val="13480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latin typeface=" Arial"/>
              </a:rPr>
              <a:t>HHC/3-66 Crew Stability</a:t>
            </a:r>
            <a:endParaRPr lang="en-US" sz="2800" b="1" dirty="0">
              <a:latin typeface=" Arial"/>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08892"/>
            <a:ext cx="9144000" cy="5583115"/>
          </a:xfrm>
          <a:prstGeom prst="rect">
            <a:avLst/>
          </a:prstGeom>
        </p:spPr>
      </p:pic>
    </p:spTree>
    <p:extLst>
      <p:ext uri="{BB962C8B-B14F-4D97-AF65-F5344CB8AC3E}">
        <p14:creationId xmlns:p14="http://schemas.microsoft.com/office/powerpoint/2010/main" val="2690389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143000" y="2090794"/>
            <a:ext cx="6858000" cy="1892826"/>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Able</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T+5 </a:t>
            </a:r>
            <a:r>
              <a:rPr lang="en-US" sz="3600" b="1" dirty="0">
                <a:solidFill>
                  <a:prstClr val="black"/>
                </a:solidFill>
                <a:latin typeface="Arial" charset="0"/>
                <a:cs typeface="Times New Roman" pitchFamily="18" charset="0"/>
              </a:rPr>
              <a:t>Approval)</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T+6 </a:t>
            </a:r>
            <a:r>
              <a:rPr lang="en-US" sz="3600" b="1" dirty="0">
                <a:solidFill>
                  <a:prstClr val="black"/>
                </a:solidFill>
                <a:latin typeface="Arial" charset="0"/>
                <a:cs typeface="Times New Roman" pitchFamily="18" charset="0"/>
              </a:rPr>
              <a:t>Concept)</a:t>
            </a:r>
            <a:r>
              <a:rPr lang="en-US" sz="3600" b="1" dirty="0">
                <a:solidFill>
                  <a:prstClr val="black"/>
                </a:solidFill>
                <a:latin typeface="Arial" charset="0"/>
              </a:rPr>
              <a:t> </a:t>
            </a:r>
          </a:p>
        </p:txBody>
      </p:sp>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a:spcBef>
                <a:spcPct val="50000"/>
              </a:spcBef>
            </a:pPr>
            <a:r>
              <a:rPr lang="en-US" sz="2800" b="1" dirty="0">
                <a:solidFill>
                  <a:prstClr val="black"/>
                </a:solidFill>
                <a:latin typeface=" Arial"/>
              </a:rPr>
              <a:t>Near Term Training Review</a:t>
            </a:r>
          </a:p>
        </p:txBody>
      </p:sp>
    </p:spTree>
    <p:extLst>
      <p:ext uri="{BB962C8B-B14F-4D97-AF65-F5344CB8AC3E}">
        <p14:creationId xmlns:p14="http://schemas.microsoft.com/office/powerpoint/2010/main" val="91301377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0"/>
            <a:ext cx="9144000" cy="7493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Arial "/>
                <a:ea typeface="+mj-ea"/>
                <a:cs typeface="+mj-cs"/>
              </a:defRPr>
            </a:lvl1pPr>
          </a:lstStyle>
          <a:p>
            <a:r>
              <a:rPr lang="en-US" sz="2800" b="1" dirty="0">
                <a:solidFill>
                  <a:prstClr val="black"/>
                </a:solidFill>
              </a:rPr>
              <a:t>Company  METL Review </a:t>
            </a:r>
          </a:p>
        </p:txBody>
      </p:sp>
      <p:sp>
        <p:nvSpPr>
          <p:cNvPr id="5" name="TextBox 4"/>
          <p:cNvSpPr txBox="1"/>
          <p:nvPr/>
        </p:nvSpPr>
        <p:spPr>
          <a:xfrm>
            <a:off x="0" y="5257800"/>
            <a:ext cx="9144000" cy="1015663"/>
          </a:xfrm>
          <a:prstGeom prst="rect">
            <a:avLst/>
          </a:prstGeom>
          <a:noFill/>
        </p:spPr>
        <p:txBody>
          <a:bodyPr wrap="square" rtlCol="0">
            <a:spAutoFit/>
          </a:bodyPr>
          <a:lstStyle/>
          <a:p>
            <a:r>
              <a:rPr lang="en-US" sz="1000" b="1" u="sng" dirty="0">
                <a:solidFill>
                  <a:prstClr val="black"/>
                </a:solidFill>
                <a:latin typeface=" Arial"/>
              </a:rPr>
              <a:t>COMMENTS:</a:t>
            </a:r>
            <a:endParaRPr lang="en-US" sz="1000" b="1" dirty="0">
              <a:solidFill>
                <a:prstClr val="black"/>
              </a:solidFill>
              <a:latin typeface=" Arial"/>
            </a:endParaRPr>
          </a:p>
          <a:p>
            <a:pPr marL="171450" indent="-171450">
              <a:buFont typeface="Arial" panose="020B0604020202020204" pitchFamily="34" charset="0"/>
              <a:buChar char="•"/>
            </a:pPr>
            <a:r>
              <a:rPr lang="en-US" sz="1000" dirty="0">
                <a:solidFill>
                  <a:prstClr val="black"/>
                </a:solidFill>
                <a:latin typeface=" Arial"/>
              </a:rPr>
              <a:t>Disregarding loss of 1x PLT to 1-4CAV</a:t>
            </a:r>
          </a:p>
          <a:p>
            <a:pPr marL="171450" indent="-171450">
              <a:buFont typeface="Arial" panose="020B0604020202020204" pitchFamily="34" charset="0"/>
              <a:buChar char="•"/>
            </a:pPr>
            <a:r>
              <a:rPr lang="en-US" sz="1000" dirty="0">
                <a:solidFill>
                  <a:prstClr val="black"/>
                </a:solidFill>
                <a:latin typeface=" Arial"/>
              </a:rPr>
              <a:t>Company is a T coming out of </a:t>
            </a:r>
            <a:r>
              <a:rPr lang="en-US" sz="1000" dirty="0" err="1">
                <a:solidFill>
                  <a:prstClr val="black"/>
                </a:solidFill>
                <a:latin typeface=" Arial"/>
              </a:rPr>
              <a:t>CbR</a:t>
            </a:r>
            <a:r>
              <a:rPr lang="en-US" sz="1000" dirty="0">
                <a:solidFill>
                  <a:prstClr val="black"/>
                </a:solidFill>
                <a:latin typeface=" Arial"/>
              </a:rPr>
              <a:t> XII and will remain so through the end of Q1 2020. Starting in Q2 2020, I have turnover in two PSGs (1</a:t>
            </a:r>
            <a:r>
              <a:rPr lang="en-US" sz="1000" baseline="30000" dirty="0">
                <a:solidFill>
                  <a:prstClr val="black"/>
                </a:solidFill>
                <a:latin typeface=" Arial"/>
              </a:rPr>
              <a:t>st</a:t>
            </a:r>
            <a:r>
              <a:rPr lang="en-US" sz="1000" dirty="0">
                <a:solidFill>
                  <a:prstClr val="black"/>
                </a:solidFill>
                <a:latin typeface=" Arial"/>
              </a:rPr>
              <a:t> and 3</a:t>
            </a:r>
            <a:r>
              <a:rPr lang="en-US" sz="1000" baseline="30000" dirty="0">
                <a:solidFill>
                  <a:prstClr val="black"/>
                </a:solidFill>
                <a:latin typeface=" Arial"/>
              </a:rPr>
              <a:t>rd</a:t>
            </a:r>
            <a:r>
              <a:rPr lang="en-US" sz="1000" dirty="0">
                <a:solidFill>
                  <a:prstClr val="black"/>
                </a:solidFill>
                <a:latin typeface=" Arial"/>
              </a:rPr>
              <a:t>), two PLs (also 1</a:t>
            </a:r>
            <a:r>
              <a:rPr lang="en-US" sz="1000" baseline="30000" dirty="0">
                <a:solidFill>
                  <a:prstClr val="black"/>
                </a:solidFill>
                <a:latin typeface=" Arial"/>
              </a:rPr>
              <a:t>st</a:t>
            </a:r>
            <a:r>
              <a:rPr lang="en-US" sz="1000" dirty="0">
                <a:solidFill>
                  <a:prstClr val="black"/>
                </a:solidFill>
                <a:latin typeface=" Arial"/>
              </a:rPr>
              <a:t> and 3</a:t>
            </a:r>
            <a:r>
              <a:rPr lang="en-US" sz="1000" baseline="30000" dirty="0">
                <a:solidFill>
                  <a:prstClr val="black"/>
                </a:solidFill>
                <a:latin typeface=" Arial"/>
              </a:rPr>
              <a:t>rd</a:t>
            </a:r>
            <a:r>
              <a:rPr lang="en-US" sz="1000" dirty="0">
                <a:solidFill>
                  <a:prstClr val="black"/>
                </a:solidFill>
                <a:latin typeface=" Arial"/>
              </a:rPr>
              <a:t>), XO, and 1SG. Most of the crew and leadership turnover will be company-internal with leaders present during </a:t>
            </a:r>
            <a:r>
              <a:rPr lang="en-US" sz="1000" dirty="0" err="1">
                <a:solidFill>
                  <a:prstClr val="black"/>
                </a:solidFill>
                <a:latin typeface=" Arial"/>
              </a:rPr>
              <a:t>CbR</a:t>
            </a:r>
            <a:r>
              <a:rPr lang="en-US" sz="1000" dirty="0">
                <a:solidFill>
                  <a:prstClr val="black"/>
                </a:solidFill>
                <a:latin typeface=" Arial"/>
              </a:rPr>
              <a:t> XII which will minimize the effect. </a:t>
            </a:r>
          </a:p>
          <a:p>
            <a:pPr marL="171450" indent="-171450">
              <a:buFont typeface="Arial" panose="020B0604020202020204" pitchFamily="34" charset="0"/>
              <a:buChar char="•"/>
            </a:pPr>
            <a:r>
              <a:rPr lang="en-US" sz="1000" dirty="0">
                <a:solidFill>
                  <a:prstClr val="black"/>
                </a:solidFill>
                <a:latin typeface=" Arial"/>
              </a:rPr>
              <a:t>Cancelled collective training due to quarantine and additional personnel requirements for COVID-19 related effects.</a:t>
            </a:r>
          </a:p>
        </p:txBody>
      </p:sp>
      <p:sp>
        <p:nvSpPr>
          <p:cNvPr id="7" name="TextBox 6"/>
          <p:cNvSpPr txBox="1"/>
          <p:nvPr/>
        </p:nvSpPr>
        <p:spPr>
          <a:xfrm>
            <a:off x="5039270" y="6511850"/>
            <a:ext cx="3685630" cy="307777"/>
          </a:xfrm>
          <a:prstGeom prst="rect">
            <a:avLst/>
          </a:prstGeom>
          <a:noFill/>
        </p:spPr>
        <p:txBody>
          <a:bodyPr wrap="square" rtlCol="0">
            <a:spAutoFit/>
          </a:bodyPr>
          <a:lstStyle/>
          <a:p>
            <a:pPr algn="ctr"/>
            <a:r>
              <a:rPr lang="en-US" sz="1400" dirty="0">
                <a:solidFill>
                  <a:schemeClr val="bg1"/>
                </a:solidFill>
                <a:latin typeface=" Arial"/>
              </a:rPr>
              <a:t>POC: CPT MacFarland	    As of: 24FEB20</a:t>
            </a:r>
          </a:p>
        </p:txBody>
      </p:sp>
      <p:sp>
        <p:nvSpPr>
          <p:cNvPr id="9" name="Slide Number Placeholder 6"/>
          <p:cNvSpPr>
            <a:spLocks noGrp="1"/>
          </p:cNvSpPr>
          <p:nvPr>
            <p:ph type="sldNum" sz="quarter" idx="12"/>
          </p:nvPr>
        </p:nvSpPr>
        <p:spPr>
          <a:xfrm>
            <a:off x="8724900" y="6550224"/>
            <a:ext cx="419100" cy="298254"/>
          </a:xfrm>
        </p:spPr>
        <p:txBody>
          <a:bodyPr/>
          <a:lstStyle/>
          <a:p>
            <a:pPr>
              <a:defRPr/>
            </a:pPr>
            <a:fld id="{EC01E3E4-D9EA-42C2-A2DC-8B1FC8B681FB}" type="slidenum">
              <a:rPr lang="en-US" sz="1100" smtClean="0">
                <a:solidFill>
                  <a:schemeClr val="bg1"/>
                </a:solidFill>
              </a:rPr>
              <a:pPr>
                <a:defRPr/>
              </a:pPr>
              <a:t>28</a:t>
            </a:fld>
            <a:endParaRPr lang="en-US" sz="1100" dirty="0">
              <a:solidFill>
                <a:schemeClr val="bg1"/>
              </a:solidFill>
            </a:endParaRPr>
          </a:p>
        </p:txBody>
      </p:sp>
      <p:graphicFrame>
        <p:nvGraphicFramePr>
          <p:cNvPr id="4" name="Table 3"/>
          <p:cNvGraphicFramePr>
            <a:graphicFrameLocks noGrp="1"/>
          </p:cNvGraphicFramePr>
          <p:nvPr/>
        </p:nvGraphicFramePr>
        <p:xfrm>
          <a:off x="6506306" y="749300"/>
          <a:ext cx="2637693" cy="4508500"/>
        </p:xfrm>
        <a:graphic>
          <a:graphicData uri="http://schemas.openxmlformats.org/drawingml/2006/table">
            <a:tbl>
              <a:tblPr/>
              <a:tblGrid>
                <a:gridCol w="2637693">
                  <a:extLst>
                    <a:ext uri="{9D8B030D-6E8A-4147-A177-3AD203B41FA5}">
                      <a16:colId xmlns:a16="http://schemas.microsoft.com/office/drawing/2014/main" val="4269920497"/>
                    </a:ext>
                  </a:extLst>
                </a:gridCol>
              </a:tblGrid>
              <a:tr h="376003">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Commander’s</a:t>
                      </a:r>
                    </a:p>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Notes</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071678767"/>
                  </a:ext>
                </a:extLst>
              </a:tr>
              <a:tr h="799006">
                <a:tc>
                  <a:txBody>
                    <a:bodyPr/>
                    <a:lstStyle/>
                    <a:p>
                      <a:pPr algn="l" fontAlgn="b"/>
                      <a:r>
                        <a:rPr lang="en-US" sz="1100" b="0" i="0" u="none" strike="noStrike" dirty="0">
                          <a:solidFill>
                            <a:schemeClr val="tx1"/>
                          </a:solidFill>
                          <a:latin typeface="Arial" panose="020B0604020202020204" pitchFamily="34" charset="0"/>
                          <a:cs typeface="Arial" panose="020B0604020202020204" pitchFamily="34" charset="0"/>
                        </a:rPr>
                        <a:t>Q2: </a:t>
                      </a:r>
                      <a:r>
                        <a:rPr lang="en-US" sz="1100" b="1" i="0" u="none" strike="sngStrike" dirty="0">
                          <a:solidFill>
                            <a:schemeClr val="tx1"/>
                          </a:solidFill>
                          <a:latin typeface="Arial" panose="020B0604020202020204" pitchFamily="34" charset="0"/>
                          <a:cs typeface="Arial" panose="020B0604020202020204" pitchFamily="34" charset="0"/>
                        </a:rPr>
                        <a:t>CCTT</a:t>
                      </a:r>
                      <a:r>
                        <a:rPr lang="en-US" sz="1100" b="1" i="0" u="none" strike="noStrike" dirty="0">
                          <a:solidFill>
                            <a:schemeClr val="tx1"/>
                          </a:solidFill>
                          <a:latin typeface="Arial" panose="020B0604020202020204" pitchFamily="34" charset="0"/>
                          <a:cs typeface="Arial" panose="020B0604020202020204" pitchFamily="34" charset="0"/>
                        </a:rPr>
                        <a:t> (canceled)</a:t>
                      </a:r>
                      <a:endParaRPr lang="en-US" sz="1100" b="1" i="0" u="none" strike="sngStrike" dirty="0">
                        <a:solidFill>
                          <a:schemeClr val="tx1"/>
                        </a:solidFill>
                        <a:latin typeface="Arial" panose="020B0604020202020204" pitchFamily="34" charset="0"/>
                        <a:cs typeface="Arial" panose="020B0604020202020204" pitchFamily="34" charset="0"/>
                      </a:endParaRPr>
                    </a:p>
                    <a:p>
                      <a:pPr algn="l" fontAlgn="b"/>
                      <a:r>
                        <a:rPr lang="en-US" sz="1100" b="0" i="0" u="none" strike="noStrike" dirty="0">
                          <a:solidFill>
                            <a:schemeClr val="tx1"/>
                          </a:solidFill>
                          <a:latin typeface="Arial" panose="020B0604020202020204" pitchFamily="34" charset="0"/>
                          <a:cs typeface="Arial" panose="020B0604020202020204" pitchFamily="34" charset="0"/>
                        </a:rPr>
                        <a:t>Q3: Crew Gunnery,</a:t>
                      </a:r>
                      <a:r>
                        <a:rPr lang="en-US" sz="1100" b="0" i="0" u="none" strike="noStrike" baseline="0" dirty="0">
                          <a:solidFill>
                            <a:schemeClr val="tx1"/>
                          </a:solidFill>
                          <a:latin typeface="Arial" panose="020B0604020202020204" pitchFamily="34" charset="0"/>
                          <a:cs typeface="Arial" panose="020B0604020202020204" pitchFamily="34" charset="0"/>
                        </a:rPr>
                        <a:t> CCTT</a:t>
                      </a:r>
                    </a:p>
                    <a:p>
                      <a:pPr algn="l" fontAlgn="b"/>
                      <a:r>
                        <a:rPr lang="en-US" sz="1100" b="0" i="0" u="none" strike="noStrike" baseline="0" dirty="0">
                          <a:solidFill>
                            <a:schemeClr val="tx1"/>
                          </a:solidFill>
                          <a:latin typeface="Arial" panose="020B0604020202020204" pitchFamily="34" charset="0"/>
                          <a:cs typeface="Arial" panose="020B0604020202020204" pitchFamily="34" charset="0"/>
                        </a:rPr>
                        <a:t>Q4: PLT LFX, PLT STX (inclusion of Company-level MC)</a:t>
                      </a:r>
                      <a:endParaRPr lang="en-US" sz="11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1294797"/>
                  </a:ext>
                </a:extLst>
              </a:tr>
              <a:tr h="799006">
                <a:tc>
                  <a:txBody>
                    <a:bodyPr/>
                    <a:lstStyle/>
                    <a:p>
                      <a:pPr algn="l" fontAlgn="b"/>
                      <a:r>
                        <a:rPr lang="en-US" sz="1100" b="0" i="0" u="none" strike="noStrike" dirty="0">
                          <a:solidFill>
                            <a:schemeClr val="tx1"/>
                          </a:solidFill>
                          <a:latin typeface="Arial" panose="020B0604020202020204" pitchFamily="34" charset="0"/>
                          <a:cs typeface="Arial" panose="020B0604020202020204" pitchFamily="34" charset="0"/>
                        </a:rPr>
                        <a:t>Q2: </a:t>
                      </a:r>
                      <a:r>
                        <a:rPr lang="en-US" sz="1100" b="1" i="0" u="none" strike="sngStrike" dirty="0">
                          <a:solidFill>
                            <a:schemeClr val="tx1"/>
                          </a:solidFill>
                          <a:latin typeface="Arial" panose="020B0604020202020204" pitchFamily="34" charset="0"/>
                          <a:cs typeface="Arial" panose="020B0604020202020204" pitchFamily="34" charset="0"/>
                        </a:rPr>
                        <a:t>CCTT</a:t>
                      </a:r>
                      <a:r>
                        <a:rPr lang="en-US" sz="1100" b="1" i="0" u="none" strike="noStrike" dirty="0">
                          <a:solidFill>
                            <a:schemeClr val="tx1"/>
                          </a:solidFill>
                          <a:latin typeface="Arial" panose="020B0604020202020204" pitchFamily="34" charset="0"/>
                          <a:cs typeface="Arial" panose="020B0604020202020204" pitchFamily="34" charset="0"/>
                        </a:rPr>
                        <a:t> (canceled)</a:t>
                      </a:r>
                      <a:endParaRPr lang="en-US" sz="1100" b="1" i="0" u="none" strike="sngStrike" dirty="0">
                        <a:solidFill>
                          <a:schemeClr val="tx1"/>
                        </a:solidFill>
                        <a:latin typeface="Arial" panose="020B0604020202020204" pitchFamily="34" charset="0"/>
                        <a:cs typeface="Arial" panose="020B0604020202020204" pitchFamily="34" charset="0"/>
                      </a:endParaRPr>
                    </a:p>
                    <a:p>
                      <a:pPr algn="l" fontAlgn="b"/>
                      <a:r>
                        <a:rPr lang="en-US" sz="1100" b="0" i="0" u="none" strike="noStrike" dirty="0">
                          <a:solidFill>
                            <a:schemeClr val="tx1"/>
                          </a:solidFill>
                          <a:latin typeface="Arial" panose="020B0604020202020204" pitchFamily="34" charset="0"/>
                          <a:cs typeface="Arial" panose="020B0604020202020204" pitchFamily="34" charset="0"/>
                        </a:rPr>
                        <a:t>Q3: Crew Gunnery,</a:t>
                      </a:r>
                      <a:r>
                        <a:rPr lang="en-US" sz="1100" b="0" i="0" u="none" strike="noStrike" baseline="0" dirty="0">
                          <a:solidFill>
                            <a:schemeClr val="tx1"/>
                          </a:solidFill>
                          <a:latin typeface="Arial" panose="020B0604020202020204" pitchFamily="34" charset="0"/>
                          <a:cs typeface="Arial" panose="020B0604020202020204" pitchFamily="34" charset="0"/>
                        </a:rPr>
                        <a:t> CCTT</a:t>
                      </a:r>
                    </a:p>
                    <a:p>
                      <a:pPr algn="l" fontAlgn="b"/>
                      <a:r>
                        <a:rPr lang="en-US" sz="1100" b="0" i="0" u="none" strike="noStrike" baseline="0" dirty="0">
                          <a:solidFill>
                            <a:schemeClr val="tx1"/>
                          </a:solidFill>
                          <a:latin typeface="Arial" panose="020B0604020202020204" pitchFamily="34" charset="0"/>
                          <a:cs typeface="Arial" panose="020B0604020202020204" pitchFamily="34" charset="0"/>
                        </a:rPr>
                        <a:t>Q4: PLT LFX, PLT STX (inclusion of Company-level MC)</a:t>
                      </a:r>
                      <a:endParaRPr lang="en-US" sz="11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0432637"/>
                  </a:ext>
                </a:extLst>
              </a:tr>
              <a:tr h="799006">
                <a:tc>
                  <a:txBody>
                    <a:bodyPr/>
                    <a:lstStyle/>
                    <a:p>
                      <a:pPr algn="l" fontAlgn="b"/>
                      <a:r>
                        <a:rPr lang="en-US" sz="1100" b="0" i="0" u="none" strike="noStrike" dirty="0">
                          <a:solidFill>
                            <a:schemeClr val="tx1"/>
                          </a:solidFill>
                          <a:latin typeface="Arial" panose="020B0604020202020204" pitchFamily="34" charset="0"/>
                          <a:cs typeface="Arial" panose="020B0604020202020204" pitchFamily="34" charset="0"/>
                        </a:rPr>
                        <a:t>Q2: </a:t>
                      </a:r>
                      <a:r>
                        <a:rPr lang="en-US" sz="1100" b="1" i="0" u="none" strike="sngStrike" dirty="0">
                          <a:solidFill>
                            <a:schemeClr val="tx1"/>
                          </a:solidFill>
                          <a:latin typeface="Arial" panose="020B0604020202020204" pitchFamily="34" charset="0"/>
                          <a:cs typeface="Arial" panose="020B0604020202020204" pitchFamily="34" charset="0"/>
                        </a:rPr>
                        <a:t>CCTT</a:t>
                      </a:r>
                      <a:r>
                        <a:rPr lang="en-US" sz="1100" b="1" i="0" u="none" strike="noStrike" dirty="0">
                          <a:solidFill>
                            <a:schemeClr val="tx1"/>
                          </a:solidFill>
                          <a:latin typeface="Arial" panose="020B0604020202020204" pitchFamily="34" charset="0"/>
                          <a:cs typeface="Arial" panose="020B0604020202020204" pitchFamily="34" charset="0"/>
                        </a:rPr>
                        <a:t> (canceled)</a:t>
                      </a:r>
                      <a:endParaRPr lang="en-US" sz="1100" b="1" i="0" u="none" strike="sngStrike" dirty="0">
                        <a:solidFill>
                          <a:schemeClr val="tx1"/>
                        </a:solidFill>
                        <a:latin typeface="Arial" panose="020B0604020202020204" pitchFamily="34" charset="0"/>
                        <a:cs typeface="Arial" panose="020B0604020202020204" pitchFamily="34" charset="0"/>
                      </a:endParaRPr>
                    </a:p>
                    <a:p>
                      <a:pPr algn="l" fontAlgn="b"/>
                      <a:r>
                        <a:rPr lang="en-US" sz="1100" b="0" i="0" u="none" strike="noStrike" dirty="0">
                          <a:solidFill>
                            <a:schemeClr val="tx1"/>
                          </a:solidFill>
                          <a:latin typeface="Arial" panose="020B0604020202020204" pitchFamily="34" charset="0"/>
                          <a:cs typeface="Arial" panose="020B0604020202020204" pitchFamily="34" charset="0"/>
                        </a:rPr>
                        <a:t>Q3: Crew Gunnery,</a:t>
                      </a:r>
                      <a:r>
                        <a:rPr lang="en-US" sz="1100" b="0" i="0" u="none" strike="noStrike" baseline="0" dirty="0">
                          <a:solidFill>
                            <a:schemeClr val="tx1"/>
                          </a:solidFill>
                          <a:latin typeface="Arial" panose="020B0604020202020204" pitchFamily="34" charset="0"/>
                          <a:cs typeface="Arial" panose="020B0604020202020204" pitchFamily="34" charset="0"/>
                        </a:rPr>
                        <a:t> CCTT</a:t>
                      </a:r>
                    </a:p>
                    <a:p>
                      <a:pPr algn="l" fontAlgn="b"/>
                      <a:r>
                        <a:rPr lang="en-US" sz="1100" b="0" i="0" u="none" strike="noStrike" baseline="0" dirty="0">
                          <a:solidFill>
                            <a:schemeClr val="tx1"/>
                          </a:solidFill>
                          <a:latin typeface="Arial" panose="020B0604020202020204" pitchFamily="34" charset="0"/>
                          <a:cs typeface="Arial" panose="020B0604020202020204" pitchFamily="34" charset="0"/>
                        </a:rPr>
                        <a:t>Q4: PLT LFX, PLT STX (inclusion of Company-level MC)</a:t>
                      </a:r>
                      <a:endParaRPr lang="en-US" sz="11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5195578"/>
                  </a:ext>
                </a:extLst>
              </a:tr>
              <a:tr h="924340">
                <a:tc>
                  <a:txBody>
                    <a:bodyPr/>
                    <a:lstStyle/>
                    <a:p>
                      <a:pPr algn="l" fontAlgn="b"/>
                      <a:r>
                        <a:rPr lang="en-US" sz="1100" b="0" i="0" u="none" strike="noStrike" dirty="0">
                          <a:solidFill>
                            <a:schemeClr val="tx1"/>
                          </a:solidFill>
                          <a:latin typeface="Arial" panose="020B0604020202020204" pitchFamily="34" charset="0"/>
                          <a:cs typeface="Arial" panose="020B0604020202020204" pitchFamily="34" charset="0"/>
                        </a:rPr>
                        <a:t>Q2: </a:t>
                      </a:r>
                      <a:r>
                        <a:rPr lang="en-US" sz="1100" b="1" i="0" u="none" strike="sngStrike" dirty="0">
                          <a:solidFill>
                            <a:schemeClr val="tx1"/>
                          </a:solidFill>
                          <a:latin typeface="Arial" panose="020B0604020202020204" pitchFamily="34" charset="0"/>
                          <a:cs typeface="Arial" panose="020B0604020202020204" pitchFamily="34" charset="0"/>
                        </a:rPr>
                        <a:t>CCTT</a:t>
                      </a:r>
                      <a:r>
                        <a:rPr lang="en-US" sz="1100" b="1" i="0" u="none" strike="noStrike" dirty="0">
                          <a:solidFill>
                            <a:schemeClr val="tx1"/>
                          </a:solidFill>
                          <a:latin typeface="Arial" panose="020B0604020202020204" pitchFamily="34" charset="0"/>
                          <a:cs typeface="Arial" panose="020B0604020202020204" pitchFamily="34" charset="0"/>
                        </a:rPr>
                        <a:t> (canceled)</a:t>
                      </a:r>
                      <a:endParaRPr lang="en-US" sz="1100" b="1" i="0" u="none" strike="sngStrike" dirty="0">
                        <a:solidFill>
                          <a:schemeClr val="tx1"/>
                        </a:solidFill>
                        <a:latin typeface="Arial" panose="020B0604020202020204" pitchFamily="34" charset="0"/>
                        <a:cs typeface="Arial" panose="020B0604020202020204" pitchFamily="34" charset="0"/>
                      </a:endParaRPr>
                    </a:p>
                    <a:p>
                      <a:pPr algn="l" fontAlgn="b"/>
                      <a:r>
                        <a:rPr lang="en-US" sz="1100" b="0" i="0" u="none" strike="noStrike" dirty="0">
                          <a:solidFill>
                            <a:schemeClr val="tx1"/>
                          </a:solidFill>
                          <a:latin typeface="Arial" panose="020B0604020202020204" pitchFamily="34" charset="0"/>
                          <a:cs typeface="Arial" panose="020B0604020202020204" pitchFamily="34" charset="0"/>
                        </a:rPr>
                        <a:t>Q3: Crew Gunnery,</a:t>
                      </a:r>
                      <a:r>
                        <a:rPr lang="en-US" sz="1100" b="0" i="0" u="none" strike="noStrike" baseline="0" dirty="0">
                          <a:solidFill>
                            <a:schemeClr val="tx1"/>
                          </a:solidFill>
                          <a:latin typeface="Arial" panose="020B0604020202020204" pitchFamily="34" charset="0"/>
                          <a:cs typeface="Arial" panose="020B0604020202020204" pitchFamily="34" charset="0"/>
                        </a:rPr>
                        <a:t> CCTT</a:t>
                      </a:r>
                    </a:p>
                    <a:p>
                      <a:pPr algn="l" fontAlgn="b"/>
                      <a:r>
                        <a:rPr lang="en-US" sz="1100" b="0" i="0" u="none" strike="noStrike" baseline="0" dirty="0">
                          <a:solidFill>
                            <a:schemeClr val="tx1"/>
                          </a:solidFill>
                          <a:latin typeface="Arial" panose="020B0604020202020204" pitchFamily="34" charset="0"/>
                          <a:cs typeface="Arial" panose="020B0604020202020204" pitchFamily="34" charset="0"/>
                        </a:rPr>
                        <a:t>Q4: PLT LFX, PLT STX (inclusion of Company-level MC)</a:t>
                      </a:r>
                      <a:endParaRPr lang="en-US" sz="11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7720846"/>
                  </a:ext>
                </a:extLst>
              </a:tr>
              <a:tr h="811139">
                <a:tc>
                  <a:txBody>
                    <a:bodyPr/>
                    <a:lstStyle/>
                    <a:p>
                      <a:pPr algn="l" fontAlgn="b"/>
                      <a:r>
                        <a:rPr lang="en-US" sz="1100" b="0" i="0" u="none" strike="noStrike" baseline="0" dirty="0">
                          <a:solidFill>
                            <a:schemeClr val="tx1"/>
                          </a:solidFill>
                          <a:latin typeface="Arial" panose="020B0604020202020204" pitchFamily="34" charset="0"/>
                          <a:cs typeface="Arial" panose="020B0604020202020204" pitchFamily="34" charset="0"/>
                        </a:rPr>
                        <a:t>Company will maintain CDDP standards, execute PLT level EDREs.</a:t>
                      </a:r>
                      <a:endParaRPr lang="en-US" sz="11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2998485"/>
                  </a:ext>
                </a:extLst>
              </a:tr>
            </a:tbl>
          </a:graphicData>
        </a:graphic>
      </p:graphicFrame>
      <p:graphicFrame>
        <p:nvGraphicFramePr>
          <p:cNvPr id="12" name="Table 11"/>
          <p:cNvGraphicFramePr>
            <a:graphicFrameLocks noGrp="1"/>
          </p:cNvGraphicFramePr>
          <p:nvPr/>
        </p:nvGraphicFramePr>
        <p:xfrm>
          <a:off x="1" y="749300"/>
          <a:ext cx="6506305" cy="4508500"/>
        </p:xfrm>
        <a:graphic>
          <a:graphicData uri="http://schemas.openxmlformats.org/drawingml/2006/table">
            <a:tbl>
              <a:tblPr/>
              <a:tblGrid>
                <a:gridCol w="4717327">
                  <a:extLst>
                    <a:ext uri="{9D8B030D-6E8A-4147-A177-3AD203B41FA5}">
                      <a16:colId xmlns:a16="http://schemas.microsoft.com/office/drawing/2014/main" val="20000"/>
                    </a:ext>
                  </a:extLst>
                </a:gridCol>
                <a:gridCol w="596326">
                  <a:extLst>
                    <a:ext uri="{9D8B030D-6E8A-4147-A177-3AD203B41FA5}">
                      <a16:colId xmlns:a16="http://schemas.microsoft.com/office/drawing/2014/main" val="20004"/>
                    </a:ext>
                  </a:extLst>
                </a:gridCol>
                <a:gridCol w="596326">
                  <a:extLst>
                    <a:ext uri="{9D8B030D-6E8A-4147-A177-3AD203B41FA5}">
                      <a16:colId xmlns:a16="http://schemas.microsoft.com/office/drawing/2014/main" val="1384569834"/>
                    </a:ext>
                  </a:extLst>
                </a:gridCol>
                <a:gridCol w="596326">
                  <a:extLst>
                    <a:ext uri="{9D8B030D-6E8A-4147-A177-3AD203B41FA5}">
                      <a16:colId xmlns:a16="http://schemas.microsoft.com/office/drawing/2014/main" val="731281802"/>
                    </a:ext>
                  </a:extLst>
                </a:gridCol>
              </a:tblGrid>
              <a:tr h="376003">
                <a:tc>
                  <a:txBody>
                    <a:bodyPr/>
                    <a:lstStyle/>
                    <a:p>
                      <a:pPr algn="l" fontAlgn="t"/>
                      <a:r>
                        <a:rPr lang="en-US" sz="2400" b="1" i="0" u="none" strike="noStrike" dirty="0">
                          <a:solidFill>
                            <a:schemeClr val="bg1"/>
                          </a:solidFill>
                          <a:latin typeface="Arial" panose="020B0604020202020204" pitchFamily="34" charset="0"/>
                          <a:cs typeface="Arial" panose="020B0604020202020204" pitchFamily="34" charset="0"/>
                        </a:rPr>
                        <a:t>Mission Essential Task</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BlToTr w="19050" cap="flat" cmpd="sng" algn="ctr">
                      <a:solidFill>
                        <a:srgbClr val="7F7F7F"/>
                      </a:solidFill>
                      <a:prstDash val="solid"/>
                      <a:round/>
                      <a:headEnd type="none" w="med" len="med"/>
                      <a:tailEnd type="none" w="med" len="med"/>
                    </a:lnBlToTr>
                    <a:solidFill>
                      <a:schemeClr val="tx1"/>
                    </a:solidFill>
                  </a:tcPr>
                </a:tc>
                <a:tc>
                  <a:txBody>
                    <a:bodyPr/>
                    <a:lstStyle/>
                    <a:p>
                      <a:pPr algn="ctr" fontAlgn="b"/>
                      <a:r>
                        <a:rPr lang="en-US" sz="800" b="0" i="0" u="none" strike="noStrike" dirty="0">
                          <a:solidFill>
                            <a:schemeClr val="bg1"/>
                          </a:solidFill>
                          <a:latin typeface="Arial" panose="020B0604020202020204" pitchFamily="34" charset="0"/>
                          <a:cs typeface="Arial" panose="020B0604020202020204" pitchFamily="34" charset="0"/>
                        </a:rPr>
                        <a:t>End 2</a:t>
                      </a:r>
                      <a:r>
                        <a:rPr lang="en-US" sz="800" b="0" i="0" u="none" strike="noStrike" baseline="30000" dirty="0">
                          <a:solidFill>
                            <a:schemeClr val="bg1"/>
                          </a:solidFill>
                          <a:latin typeface="Arial" panose="020B0604020202020204" pitchFamily="34" charset="0"/>
                          <a:cs typeface="Arial" panose="020B0604020202020204" pitchFamily="34" charset="0"/>
                        </a:rPr>
                        <a:t>nd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a:t>
                      </a:r>
                      <a:r>
                        <a:rPr lang="en-US" sz="800" b="0" i="0" u="none" strike="noStrike" baseline="0" dirty="0">
                          <a:solidFill>
                            <a:schemeClr val="bg1"/>
                          </a:solidFill>
                          <a:latin typeface="Arial" panose="020B0604020202020204" pitchFamily="34" charset="0"/>
                          <a:cs typeface="Arial" panose="020B0604020202020204" pitchFamily="34" charset="0"/>
                        </a:rPr>
                        <a:t> 3</a:t>
                      </a:r>
                      <a:r>
                        <a:rPr lang="en-US" sz="800" b="0" i="0" u="none" strike="noStrike" baseline="30000" dirty="0">
                          <a:solidFill>
                            <a:schemeClr val="bg1"/>
                          </a:solidFill>
                          <a:latin typeface="Arial" panose="020B0604020202020204" pitchFamily="34" charset="0"/>
                          <a:cs typeface="Arial" panose="020B0604020202020204" pitchFamily="34" charset="0"/>
                        </a:rPr>
                        <a:t>rd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 4</a:t>
                      </a:r>
                      <a:r>
                        <a:rPr lang="en-US" sz="800" b="0" i="0" u="none" strike="noStrike" baseline="30000" dirty="0">
                          <a:solidFill>
                            <a:schemeClr val="bg1"/>
                          </a:solidFill>
                          <a:latin typeface="Arial" panose="020B0604020202020204" pitchFamily="34" charset="0"/>
                          <a:cs typeface="Arial" panose="020B0604020202020204" pitchFamily="34" charset="0"/>
                        </a:rPr>
                        <a:t>th</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799006">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a Movement to Contact (07-2-1090)</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Direct Fires (07-2-3027)</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Support by Fire (07-2-3000)</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Indirect Fire Support (07-2-3036)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a Cordon and Search (07-2-9051)</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799006">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an Attack (07-2-9001)</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an Attack by Fire (07-2-1256)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Support by Fire (07-2-3000)</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Direct Fires (07-2-3027)</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Indirect Fire Support (07-2-3036)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799006">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an Area Defense (07-2-9003)</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Indirect Fire Support (07-2-3036)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Direct Fires (07-2-3027) </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Employ Obstacles (07-2-1396)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Employ Deception Techniques (07-2-6045)</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924340">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Area Security (07-2-1324)</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a Security Patrol (07-3-9022)</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Secure Routes (07-2-1450)</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Secure Civilians During Operations (07-2-4054)</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Indirect Fire Support (07-2-3036)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Roadblock and Checkpoint (19-3-2406)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811139">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Expeditionary Deployment Operations (55-2-4830) </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Plan Unit Deployment Activities Upon Receipt of a Warning Order (55-2-4828)</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Perform Staging Activities (55-2-4826)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Perform Deployment Alert Activities (55-2-4801)</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36106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4"/>
          <p:cNvSpPr txBox="1">
            <a:spLocks/>
          </p:cNvSpPr>
          <p:nvPr/>
        </p:nvSpPr>
        <p:spPr>
          <a:xfrm>
            <a:off x="1158241" y="139362"/>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prstClr val="black"/>
                </a:solidFill>
                <a:latin typeface="Arial" panose="020B0604020202020204" pitchFamily="34" charset="0"/>
                <a:cs typeface="Arial" panose="020B0604020202020204" pitchFamily="34" charset="0"/>
              </a:rPr>
              <a:t>Able</a:t>
            </a:r>
            <a:r>
              <a:rPr lang="en-US" sz="3200" b="1" dirty="0">
                <a:solidFill>
                  <a:prstClr val="black"/>
                </a:solidFill>
                <a:latin typeface="Arial" panose="020B0604020202020204" pitchFamily="34" charset="0"/>
                <a:cs typeface="Arial" panose="020B0604020202020204" pitchFamily="34" charset="0"/>
              </a:rPr>
              <a:t> </a:t>
            </a:r>
          </a:p>
        </p:txBody>
      </p:sp>
      <p:cxnSp>
        <p:nvCxnSpPr>
          <p:cNvPr id="52" name="Straight Connector 51"/>
          <p:cNvCxnSpPr/>
          <p:nvPr/>
        </p:nvCxnSpPr>
        <p:spPr>
          <a:xfrm>
            <a:off x="4557712" y="1046470"/>
            <a:ext cx="0" cy="5234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48630" y="2228196"/>
            <a:ext cx="8434113" cy="21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57200" y="794653"/>
            <a:ext cx="3962400" cy="1354217"/>
          </a:xfrm>
          <a:prstGeom prst="rect">
            <a:avLst/>
          </a:prstGeom>
          <a:noFill/>
        </p:spPr>
        <p:txBody>
          <a:bodyPr wrap="square" rtlCol="0">
            <a:spAutoFit/>
          </a:bodyPr>
          <a:lstStyle/>
          <a:p>
            <a:pPr algn="ctr"/>
            <a:r>
              <a:rPr lang="en-US" b="1" u="sng" dirty="0">
                <a:latin typeface=" Arial"/>
              </a:rPr>
              <a:t>T-1 Training Conducted</a:t>
            </a:r>
          </a:p>
          <a:p>
            <a:endParaRPr lang="en-US" sz="1600" dirty="0">
              <a:latin typeface=" Arial"/>
            </a:endParaRPr>
          </a:p>
          <a:p>
            <a:pPr marL="174625" indent="-174625">
              <a:buFont typeface="Arial" pitchFamily="34" charset="0"/>
              <a:buChar char="•"/>
            </a:pPr>
            <a:r>
              <a:rPr lang="en-US" sz="1600" dirty="0">
                <a:latin typeface=" Arial"/>
              </a:rPr>
              <a:t>Command Maintenance</a:t>
            </a:r>
          </a:p>
          <a:p>
            <a:pPr marL="174625" indent="-174625">
              <a:buFont typeface="Arial" pitchFamily="34" charset="0"/>
              <a:buChar char="•"/>
            </a:pPr>
            <a:r>
              <a:rPr lang="en-US" sz="1600" dirty="0">
                <a:latin typeface=" Arial"/>
              </a:rPr>
              <a:t>Driver’s Training</a:t>
            </a:r>
          </a:p>
          <a:p>
            <a:pPr marL="174625" indent="-174625">
              <a:buFont typeface="Arial" pitchFamily="34" charset="0"/>
              <a:buChar char="•"/>
            </a:pPr>
            <a:r>
              <a:rPr lang="en-US" sz="1600" dirty="0">
                <a:latin typeface=" Arial"/>
              </a:rPr>
              <a:t>GST Training</a:t>
            </a:r>
          </a:p>
        </p:txBody>
      </p:sp>
      <p:sp>
        <p:nvSpPr>
          <p:cNvPr id="57" name="TextBox 56"/>
          <p:cNvSpPr txBox="1"/>
          <p:nvPr/>
        </p:nvSpPr>
        <p:spPr>
          <a:xfrm>
            <a:off x="235744" y="2373203"/>
            <a:ext cx="4252912" cy="4062651"/>
          </a:xfrm>
          <a:prstGeom prst="rect">
            <a:avLst/>
          </a:prstGeom>
          <a:noFill/>
        </p:spPr>
        <p:txBody>
          <a:bodyPr wrap="square" rtlCol="0">
            <a:spAutoFit/>
          </a:bodyPr>
          <a:lstStyle/>
          <a:p>
            <a:pPr algn="ctr"/>
            <a:r>
              <a:rPr lang="en-US" b="1" u="sng" dirty="0">
                <a:latin typeface=" Arial"/>
              </a:rPr>
              <a:t>T-1 Training Conducted AAR</a:t>
            </a:r>
          </a:p>
          <a:p>
            <a:pPr algn="ctr"/>
            <a:endParaRPr lang="en-US" sz="1600" dirty="0">
              <a:latin typeface=" Arial"/>
            </a:endParaRPr>
          </a:p>
          <a:p>
            <a:pPr marL="285750" indent="-285750">
              <a:buFont typeface="Arial" panose="020B0604020202020204" pitchFamily="34" charset="0"/>
              <a:buChar char="•"/>
            </a:pPr>
            <a:r>
              <a:rPr lang="en-US" sz="1400" u="sng" dirty="0">
                <a:latin typeface=" Arial"/>
              </a:rPr>
              <a:t>Issue</a:t>
            </a:r>
            <a:r>
              <a:rPr lang="en-US" sz="1400" dirty="0">
                <a:latin typeface=" Arial"/>
              </a:rPr>
              <a:t>: Soldiers not self-reporting barracks issues</a:t>
            </a:r>
          </a:p>
          <a:p>
            <a:pPr marL="285750" indent="-285750">
              <a:buFont typeface="Arial" panose="020B0604020202020204" pitchFamily="34" charset="0"/>
              <a:buChar char="•"/>
            </a:pPr>
            <a:r>
              <a:rPr lang="en-US" sz="1400" u="sng" dirty="0">
                <a:latin typeface=" Arial"/>
              </a:rPr>
              <a:t>Discussion</a:t>
            </a:r>
            <a:r>
              <a:rPr lang="en-US" sz="1400" dirty="0">
                <a:latin typeface=" Arial"/>
              </a:rPr>
              <a:t>: During Senior Leader Checks of the barracks, a SM mentioned his battery in his door had been dead for weeks, but hadn’t annotated it anywhere and said he had mentioned it one time to his first-line.</a:t>
            </a:r>
          </a:p>
          <a:p>
            <a:pPr marL="285750" indent="-285750">
              <a:buFont typeface="Arial" panose="020B0604020202020204" pitchFamily="34" charset="0"/>
              <a:buChar char="•"/>
            </a:pPr>
            <a:r>
              <a:rPr lang="en-US" sz="1400" u="sng" dirty="0">
                <a:latin typeface=" Arial"/>
              </a:rPr>
              <a:t>Recommendation</a:t>
            </a:r>
            <a:r>
              <a:rPr lang="en-US" sz="1400" dirty="0">
                <a:latin typeface=" Arial"/>
              </a:rPr>
              <a:t>: Aside from ensuring deficiencies and actions taken are annotated properly in the room and the issues need to be handed off to the RNU rep, we discussed with leaders that barracks </a:t>
            </a:r>
            <a:r>
              <a:rPr lang="en-US" sz="1400" dirty="0" err="1">
                <a:latin typeface=" Arial"/>
              </a:rPr>
              <a:t>maint</a:t>
            </a:r>
            <a:r>
              <a:rPr lang="en-US" sz="1400" dirty="0">
                <a:latin typeface=" Arial"/>
              </a:rPr>
              <a:t>. is like vehicle </a:t>
            </a:r>
            <a:r>
              <a:rPr lang="en-US" sz="1400" dirty="0" err="1">
                <a:latin typeface=" Arial"/>
              </a:rPr>
              <a:t>maint</a:t>
            </a:r>
            <a:r>
              <a:rPr lang="en-US" sz="1400" dirty="0">
                <a:latin typeface=" Arial"/>
              </a:rPr>
              <a:t> and there is an individual responsibility to follow-up on issues to make sure they don’t get lost. Additionally, leaders need to ask prying questions occasionally to find out about issues.</a:t>
            </a:r>
          </a:p>
        </p:txBody>
      </p:sp>
      <p:sp>
        <p:nvSpPr>
          <p:cNvPr id="62" name="TextBox 61"/>
          <p:cNvSpPr txBox="1"/>
          <p:nvPr/>
        </p:nvSpPr>
        <p:spPr>
          <a:xfrm>
            <a:off x="4800600" y="811431"/>
            <a:ext cx="3962400" cy="923330"/>
          </a:xfrm>
          <a:prstGeom prst="rect">
            <a:avLst/>
          </a:prstGeom>
          <a:noFill/>
        </p:spPr>
        <p:txBody>
          <a:bodyPr wrap="square" rtlCol="0">
            <a:spAutoFit/>
          </a:bodyPr>
          <a:lstStyle/>
          <a:p>
            <a:pPr algn="ctr"/>
            <a:r>
              <a:rPr lang="en-US" b="1" u="sng" dirty="0">
                <a:latin typeface=" Arial"/>
              </a:rPr>
              <a:t>T-1 Training Not Conducted</a:t>
            </a:r>
          </a:p>
          <a:p>
            <a:endParaRPr lang="en-US" dirty="0">
              <a:latin typeface=" Arial"/>
            </a:endParaRPr>
          </a:p>
          <a:p>
            <a:endParaRPr lang="en-US" dirty="0">
              <a:latin typeface=" Arial"/>
            </a:endParaRPr>
          </a:p>
        </p:txBody>
      </p:sp>
      <p:sp>
        <p:nvSpPr>
          <p:cNvPr id="66" name="TextBox 65"/>
          <p:cNvSpPr txBox="1"/>
          <p:nvPr/>
        </p:nvSpPr>
        <p:spPr>
          <a:xfrm>
            <a:off x="4800600" y="2345298"/>
            <a:ext cx="3962400" cy="2585323"/>
          </a:xfrm>
          <a:prstGeom prst="rect">
            <a:avLst/>
          </a:prstGeom>
          <a:noFill/>
        </p:spPr>
        <p:txBody>
          <a:bodyPr wrap="square" rtlCol="0">
            <a:spAutoFit/>
          </a:bodyPr>
          <a:lstStyle/>
          <a:p>
            <a:pPr algn="ctr"/>
            <a:r>
              <a:rPr lang="en-US" b="1" u="sng" dirty="0">
                <a:latin typeface=" Arial"/>
              </a:rPr>
              <a:t>T+1-5 Training Changes/Impacts</a:t>
            </a:r>
          </a:p>
          <a:p>
            <a:endParaRPr lang="en-US" dirty="0">
              <a:latin typeface=" Arial"/>
            </a:endParaRPr>
          </a:p>
          <a:p>
            <a:pPr marL="285750" indent="-285750">
              <a:buFontTx/>
              <a:buChar char="-"/>
            </a:pPr>
            <a:r>
              <a:rPr lang="en-US" dirty="0">
                <a:latin typeface=" Arial"/>
              </a:rPr>
              <a:t>Individual Weapon’s </a:t>
            </a:r>
            <a:r>
              <a:rPr lang="en-US" dirty="0" err="1">
                <a:latin typeface=" Arial"/>
              </a:rPr>
              <a:t>Qual</a:t>
            </a:r>
            <a:endParaRPr lang="en-US" dirty="0">
              <a:latin typeface=" Arial"/>
            </a:endParaRPr>
          </a:p>
          <a:p>
            <a:pPr marL="285750" indent="-285750">
              <a:buFontTx/>
              <a:buChar char="-"/>
            </a:pPr>
            <a:r>
              <a:rPr lang="en-US" dirty="0">
                <a:latin typeface=" Arial"/>
              </a:rPr>
              <a:t>Change of Command Inventories</a:t>
            </a:r>
          </a:p>
          <a:p>
            <a:pPr marL="285750" indent="-285750">
              <a:buFontTx/>
              <a:buChar char="-"/>
            </a:pPr>
            <a:r>
              <a:rPr lang="en-US" dirty="0">
                <a:latin typeface=" Arial"/>
              </a:rPr>
              <a:t>Gunnery Skills Testing</a:t>
            </a:r>
          </a:p>
          <a:p>
            <a:pPr marL="285750" indent="-285750">
              <a:buFontTx/>
              <a:buChar char="-"/>
            </a:pPr>
            <a:r>
              <a:rPr lang="en-US" dirty="0">
                <a:latin typeface=" Arial"/>
              </a:rPr>
              <a:t>AGTS</a:t>
            </a:r>
          </a:p>
          <a:p>
            <a:pPr marL="285750" indent="-285750">
              <a:buFontTx/>
              <a:buChar char="-"/>
            </a:pPr>
            <a:r>
              <a:rPr lang="en-US" dirty="0">
                <a:latin typeface=" Arial"/>
              </a:rPr>
              <a:t>GT III</a:t>
            </a:r>
          </a:p>
          <a:p>
            <a:pPr marL="285750" indent="-285750">
              <a:buFontTx/>
              <a:buChar char="-"/>
            </a:pPr>
            <a:r>
              <a:rPr lang="en-US" dirty="0">
                <a:latin typeface=" Arial"/>
              </a:rPr>
              <a:t>GT IV</a:t>
            </a:r>
          </a:p>
          <a:p>
            <a:pPr marL="285750" indent="-285750">
              <a:buFontTx/>
              <a:buChar char="-"/>
            </a:pPr>
            <a:endParaRPr lang="en-US" dirty="0">
              <a:latin typeface=" Arial"/>
            </a:endParaRPr>
          </a:p>
        </p:txBody>
      </p:sp>
    </p:spTree>
    <p:extLst>
      <p:ext uri="{BB962C8B-B14F-4D97-AF65-F5344CB8AC3E}">
        <p14:creationId xmlns:p14="http://schemas.microsoft.com/office/powerpoint/2010/main" val="385337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817123"/>
            <a:ext cx="9133840" cy="5561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pPr defTabSz="342900">
              <a:defRPr/>
            </a:pPr>
            <a:r>
              <a:rPr lang="en-US" sz="2100" b="1" dirty="0">
                <a:solidFill>
                  <a:prstClr val="black"/>
                </a:solidFill>
                <a:latin typeface=" Arial"/>
                <a:cs typeface="Arial" panose="020B0604020202020204" pitchFamily="34" charset="0"/>
              </a:rPr>
              <a:t>COVID-19 Update: PTDO Area of Interest</a:t>
            </a:r>
          </a:p>
        </p:txBody>
      </p:sp>
      <p:sp>
        <p:nvSpPr>
          <p:cNvPr id="7" name="TextBox 6"/>
          <p:cNvSpPr txBox="1"/>
          <p:nvPr/>
        </p:nvSpPr>
        <p:spPr>
          <a:xfrm>
            <a:off x="4602480" y="5655651"/>
            <a:ext cx="1954101" cy="461665"/>
          </a:xfrm>
          <a:prstGeom prst="rect">
            <a:avLst/>
          </a:prstGeom>
          <a:noFill/>
        </p:spPr>
        <p:txBody>
          <a:bodyPr wrap="square" rtlCol="0">
            <a:spAutoFit/>
          </a:bodyPr>
          <a:lstStyle/>
          <a:p>
            <a:r>
              <a:rPr lang="en-US" sz="800" dirty="0">
                <a:latin typeface=" Arial"/>
              </a:rPr>
              <a:t>Sources: Johns Hopkins University COVID-19 Dashboard: (https://coronavirus.jhu.edu/map.html)</a:t>
            </a:r>
          </a:p>
        </p:txBody>
      </p:sp>
      <p:sp>
        <p:nvSpPr>
          <p:cNvPr id="16" name="Rectangle 15"/>
          <p:cNvSpPr/>
          <p:nvPr/>
        </p:nvSpPr>
        <p:spPr>
          <a:xfrm>
            <a:off x="7350370" y="6481269"/>
            <a:ext cx="1793630" cy="376893"/>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 Arial"/>
              </a:rPr>
              <a:t>POC- CPT Taylor Mextorf, BN S2</a:t>
            </a:r>
          </a:p>
          <a:p>
            <a:pPr algn="ctr"/>
            <a:r>
              <a:rPr lang="en-US" sz="800" b="1" dirty="0">
                <a:solidFill>
                  <a:schemeClr val="tx1"/>
                </a:solidFill>
                <a:latin typeface=" Arial"/>
                <a:hlinkClick r:id="rId3"/>
              </a:rPr>
              <a:t>taylor.j.mextorf.mil@mail.mil</a:t>
            </a:r>
            <a:r>
              <a:rPr lang="en-US" sz="800" b="1" dirty="0">
                <a:solidFill>
                  <a:schemeClr val="tx1"/>
                </a:solidFill>
                <a:latin typeface=" Arial"/>
              </a:rPr>
              <a:t> </a:t>
            </a:r>
          </a:p>
          <a:p>
            <a:pPr algn="ctr"/>
            <a:r>
              <a:rPr lang="en-US" sz="800" b="1" dirty="0">
                <a:solidFill>
                  <a:schemeClr val="tx1"/>
                </a:solidFill>
                <a:latin typeface=" Arial"/>
              </a:rPr>
              <a:t>As of 18MAY20</a:t>
            </a:r>
          </a:p>
        </p:txBody>
      </p:sp>
      <p:pic>
        <p:nvPicPr>
          <p:cNvPr id="27" name="Picture 2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2479" y="1733840"/>
            <a:ext cx="4541521" cy="3899602"/>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2549" y="2805734"/>
            <a:ext cx="238775" cy="119388"/>
          </a:xfrm>
          <a:prstGeom prst="rect">
            <a:avLst/>
          </a:prstGeom>
          <a:effectLst>
            <a:glow rad="63500">
              <a:schemeClr val="tx1">
                <a:alpha val="40000"/>
              </a:schemeClr>
            </a:glow>
          </a:effectLst>
        </p:spPr>
      </p:pic>
      <p:pic>
        <p:nvPicPr>
          <p:cNvPr id="29" name="Picture 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05308" y="3569564"/>
            <a:ext cx="305090" cy="203314"/>
          </a:xfrm>
          <a:prstGeom prst="rect">
            <a:avLst/>
          </a:prstGeom>
          <a:effectLst>
            <a:glow rad="63500">
              <a:schemeClr val="tx1">
                <a:alpha val="40000"/>
              </a:schemeClr>
            </a:glow>
          </a:effectLst>
        </p:spPr>
      </p:pic>
      <p:pic>
        <p:nvPicPr>
          <p:cNvPr id="30" name="Picture 2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4269" y="5204477"/>
            <a:ext cx="297003" cy="197924"/>
          </a:xfrm>
          <a:prstGeom prst="rect">
            <a:avLst/>
          </a:prstGeom>
          <a:effectLst>
            <a:glow rad="63500">
              <a:schemeClr val="tx1">
                <a:alpha val="40000"/>
              </a:schemeClr>
            </a:glow>
          </a:effectLst>
        </p:spPr>
      </p:pic>
      <p:pic>
        <p:nvPicPr>
          <p:cNvPr id="31" name="Picture 3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40699" y="3275670"/>
            <a:ext cx="297003" cy="198002"/>
          </a:xfrm>
          <a:prstGeom prst="rect">
            <a:avLst/>
          </a:prstGeom>
          <a:effectLst>
            <a:glow rad="63500">
              <a:schemeClr val="tx1">
                <a:alpha val="40000"/>
              </a:schemeClr>
            </a:glow>
          </a:effectLst>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17299" y="1966420"/>
            <a:ext cx="298602" cy="199068"/>
          </a:xfrm>
          <a:prstGeom prst="rect">
            <a:avLst/>
          </a:prstGeom>
          <a:effectLst>
            <a:glow rad="63500">
              <a:schemeClr val="tx1">
                <a:alpha val="40000"/>
              </a:schemeClr>
            </a:glow>
          </a:effectLst>
        </p:spPr>
      </p:pic>
      <p:pic>
        <p:nvPicPr>
          <p:cNvPr id="33" name="Picture 3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020902" y="3325737"/>
            <a:ext cx="297003" cy="197924"/>
          </a:xfrm>
          <a:prstGeom prst="rect">
            <a:avLst/>
          </a:prstGeom>
          <a:effectLst>
            <a:glow rad="63500">
              <a:schemeClr val="tx1">
                <a:alpha val="40000"/>
              </a:schemeClr>
            </a:glow>
          </a:effectLst>
        </p:spPr>
      </p:pic>
      <p:sp>
        <p:nvSpPr>
          <p:cNvPr id="37" name="Rectangle 36"/>
          <p:cNvSpPr/>
          <p:nvPr/>
        </p:nvSpPr>
        <p:spPr>
          <a:xfrm>
            <a:off x="6620081" y="4463425"/>
            <a:ext cx="2419080" cy="1822722"/>
          </a:xfrm>
          <a:prstGeom prst="rect">
            <a:avLst/>
          </a:prstGeom>
          <a:solidFill>
            <a:schemeClr val="tx2">
              <a:lumMod val="75000"/>
            </a:schemeClr>
          </a:solidFill>
          <a:ln w="1270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b="1" dirty="0">
              <a:solidFill>
                <a:schemeClr val="bg1"/>
              </a:solidFill>
              <a:latin typeface=" Arial"/>
            </a:endParaRPr>
          </a:p>
        </p:txBody>
      </p:sp>
      <p:pic>
        <p:nvPicPr>
          <p:cNvPr id="43" name="Picture 4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16960" y="5508874"/>
            <a:ext cx="296886" cy="197924"/>
          </a:xfrm>
          <a:prstGeom prst="rect">
            <a:avLst/>
          </a:prstGeom>
          <a:solidFill>
            <a:schemeClr val="tx2">
              <a:lumMod val="75000"/>
            </a:schemeClr>
          </a:solidFill>
          <a:effectLst>
            <a:glow rad="63500">
              <a:schemeClr val="tx1">
                <a:alpha val="40000"/>
              </a:schemeClr>
            </a:glow>
          </a:effectLst>
        </p:spPr>
      </p:pic>
      <p:pic>
        <p:nvPicPr>
          <p:cNvPr id="44" name="Picture 4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716960" y="5242639"/>
            <a:ext cx="298602" cy="198990"/>
          </a:xfrm>
          <a:prstGeom prst="rect">
            <a:avLst/>
          </a:prstGeom>
          <a:solidFill>
            <a:schemeClr val="tx2">
              <a:lumMod val="75000"/>
            </a:schemeClr>
          </a:solidFill>
          <a:effectLst>
            <a:glow rad="63500">
              <a:schemeClr val="tx1">
                <a:alpha val="40000"/>
              </a:schemeClr>
            </a:glow>
          </a:effectLst>
        </p:spPr>
      </p:pic>
      <p:pic>
        <p:nvPicPr>
          <p:cNvPr id="45" name="Picture 4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15945" y="4981472"/>
            <a:ext cx="297003" cy="197924"/>
          </a:xfrm>
          <a:prstGeom prst="rect">
            <a:avLst/>
          </a:prstGeom>
          <a:solidFill>
            <a:schemeClr val="tx2">
              <a:lumMod val="75000"/>
            </a:schemeClr>
          </a:solidFill>
          <a:effectLst>
            <a:glow rad="63500">
              <a:schemeClr val="tx1">
                <a:alpha val="40000"/>
              </a:schemeClr>
            </a:glow>
          </a:effectLst>
        </p:spPr>
      </p:pic>
      <p:pic>
        <p:nvPicPr>
          <p:cNvPr id="46" name="Picture 4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16960" y="6056301"/>
            <a:ext cx="297003" cy="197924"/>
          </a:xfrm>
          <a:prstGeom prst="rect">
            <a:avLst/>
          </a:prstGeom>
          <a:solidFill>
            <a:schemeClr val="tx2">
              <a:lumMod val="75000"/>
            </a:schemeClr>
          </a:solidFill>
          <a:effectLst>
            <a:glow rad="63500">
              <a:schemeClr val="tx1">
                <a:alpha val="40000"/>
              </a:schemeClr>
            </a:glow>
          </a:effectLst>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16960" y="5770950"/>
            <a:ext cx="300455" cy="194920"/>
          </a:xfrm>
          <a:prstGeom prst="rect">
            <a:avLst/>
          </a:prstGeom>
          <a:solidFill>
            <a:schemeClr val="tx2">
              <a:lumMod val="75000"/>
            </a:schemeClr>
          </a:solidFill>
          <a:effectLst>
            <a:glow rad="63500">
              <a:schemeClr val="tx1">
                <a:alpha val="40000"/>
              </a:schemeClr>
            </a:glow>
          </a:effectLst>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12524" y="4722864"/>
            <a:ext cx="304971" cy="203314"/>
          </a:xfrm>
          <a:prstGeom prst="rect">
            <a:avLst/>
          </a:prstGeom>
          <a:solidFill>
            <a:schemeClr val="tx2">
              <a:lumMod val="75000"/>
            </a:schemeClr>
          </a:solidFill>
          <a:effectLst>
            <a:glow rad="63500">
              <a:schemeClr val="tx1">
                <a:alpha val="40000"/>
              </a:schemeClr>
            </a:glow>
          </a:effectLst>
        </p:spPr>
      </p:pic>
      <p:sp>
        <p:nvSpPr>
          <p:cNvPr id="52" name="Rectangle 51"/>
          <p:cNvSpPr/>
          <p:nvPr/>
        </p:nvSpPr>
        <p:spPr>
          <a:xfrm>
            <a:off x="0" y="886077"/>
            <a:ext cx="9144000" cy="8447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u="sng" dirty="0">
                <a:solidFill>
                  <a:schemeClr val="tx1"/>
                </a:solidFill>
                <a:latin typeface=" Arial"/>
              </a:rPr>
              <a:t>Assessment:</a:t>
            </a:r>
            <a:r>
              <a:rPr lang="en-US" sz="1200" b="1" dirty="0">
                <a:solidFill>
                  <a:schemeClr val="tx1"/>
                </a:solidFill>
                <a:latin typeface=" Arial"/>
              </a:rPr>
              <a:t> </a:t>
            </a:r>
            <a:r>
              <a:rPr lang="en-US" sz="1200" dirty="0">
                <a:solidFill>
                  <a:schemeClr val="tx1"/>
                </a:solidFill>
                <a:latin typeface=" Arial"/>
              </a:rPr>
              <a:t>In the event of a potential humanitarian deployment to the Korean Peninsula post-DPRK regime change, commanders should integrate COIN-era lessons learned into their dealings with potentially Chinese-compromised NGOs and aid organizations. Beijing’s increased support to the institutions of international order both seek to challenge the US role as global hegemon, and utilize the proximity of </a:t>
            </a:r>
            <a:r>
              <a:rPr lang="en-US" sz="1200" dirty="0" err="1">
                <a:solidFill>
                  <a:schemeClr val="tx1"/>
                </a:solidFill>
                <a:latin typeface=" Arial"/>
              </a:rPr>
              <a:t>defacto</a:t>
            </a:r>
            <a:r>
              <a:rPr lang="en-US" sz="1200" dirty="0">
                <a:solidFill>
                  <a:schemeClr val="tx1"/>
                </a:solidFill>
                <a:latin typeface=" Arial"/>
              </a:rPr>
              <a:t> cooperation to enable placement and access for collection and influence campaigns.  </a:t>
            </a:r>
          </a:p>
        </p:txBody>
      </p:sp>
      <p:sp>
        <p:nvSpPr>
          <p:cNvPr id="57" name="TextBox 56"/>
          <p:cNvSpPr txBox="1"/>
          <p:nvPr/>
        </p:nvSpPr>
        <p:spPr>
          <a:xfrm>
            <a:off x="0" y="1720645"/>
            <a:ext cx="4601069" cy="4524315"/>
          </a:xfrm>
          <a:prstGeom prst="rect">
            <a:avLst/>
          </a:prstGeom>
          <a:noFill/>
        </p:spPr>
        <p:txBody>
          <a:bodyPr wrap="square" rtlCol="0">
            <a:spAutoFit/>
          </a:bodyPr>
          <a:lstStyle/>
          <a:p>
            <a:pPr algn="ctr"/>
            <a:r>
              <a:rPr lang="en-US" sz="1200" b="1" dirty="0">
                <a:latin typeface=" Arial"/>
              </a:rPr>
              <a:t>Open Source Highlights – US Army Asian Studies Detachment</a:t>
            </a:r>
          </a:p>
          <a:p>
            <a:endParaRPr lang="en-US" sz="1200" b="1" dirty="0">
              <a:latin typeface=" Arial"/>
            </a:endParaRPr>
          </a:p>
          <a:p>
            <a:r>
              <a:rPr lang="en-US" sz="1200" b="1" dirty="0">
                <a:latin typeface=" Arial"/>
              </a:rPr>
              <a:t>North Korea:</a:t>
            </a:r>
          </a:p>
          <a:p>
            <a:pPr marL="171450" indent="-171450">
              <a:buFont typeface="Arial" panose="020B0604020202020204" pitchFamily="34" charset="0"/>
              <a:buChar char="•"/>
            </a:pPr>
            <a:r>
              <a:rPr lang="en-US" sz="1200" dirty="0">
                <a:latin typeface=" Arial"/>
              </a:rPr>
              <a:t>N. Korean Paper Calls For Strong Belief In Own Power Amid Sanctions, Global Pandemic</a:t>
            </a:r>
          </a:p>
          <a:p>
            <a:pPr marL="628650" lvl="1" indent="-171450">
              <a:buFont typeface="Arial" panose="020B0604020202020204" pitchFamily="34" charset="0"/>
              <a:buChar char="•"/>
            </a:pPr>
            <a:r>
              <a:rPr lang="en-US" sz="1200" i="1" dirty="0" err="1">
                <a:latin typeface=" Arial"/>
              </a:rPr>
              <a:t>Yonhap</a:t>
            </a:r>
            <a:r>
              <a:rPr lang="en-US" sz="1200" i="1" dirty="0">
                <a:latin typeface=" Arial"/>
              </a:rPr>
              <a:t> News (05/18/2020)</a:t>
            </a:r>
            <a:endParaRPr lang="en-US" sz="1200" b="1" dirty="0">
              <a:latin typeface=" Arial"/>
            </a:endParaRPr>
          </a:p>
          <a:p>
            <a:endParaRPr lang="en-US" sz="1200" b="1" dirty="0">
              <a:latin typeface=" Arial"/>
            </a:endParaRPr>
          </a:p>
          <a:p>
            <a:r>
              <a:rPr lang="en-US" sz="1200" b="1" dirty="0">
                <a:latin typeface=" Arial"/>
              </a:rPr>
              <a:t>South Korea</a:t>
            </a:r>
          </a:p>
          <a:p>
            <a:pPr marL="285750" indent="-285750">
              <a:buFont typeface="Arial" panose="020B0604020202020204" pitchFamily="34" charset="0"/>
              <a:buChar char="•"/>
            </a:pPr>
            <a:r>
              <a:rPr lang="en-US" sz="1200" dirty="0">
                <a:latin typeface=" Arial"/>
              </a:rPr>
              <a:t>S. Korea, China, Japan Agree To Boost Cooperation On Coronavirus</a:t>
            </a:r>
          </a:p>
          <a:p>
            <a:pPr marL="630238" lvl="1" indent="-173038">
              <a:buFont typeface="Arial" panose="020B0604020202020204" pitchFamily="34" charset="0"/>
              <a:buChar char="•"/>
            </a:pPr>
            <a:r>
              <a:rPr lang="en-US" sz="1200" i="1" dirty="0" err="1">
                <a:latin typeface=" Arial"/>
              </a:rPr>
              <a:t>Yonhap</a:t>
            </a:r>
            <a:r>
              <a:rPr lang="en-US" sz="1200" i="1" dirty="0">
                <a:latin typeface=" Arial"/>
              </a:rPr>
              <a:t> News (05/15/2020)</a:t>
            </a:r>
          </a:p>
          <a:p>
            <a:pPr lvl="1"/>
            <a:endParaRPr lang="en-US" sz="1200" i="1" dirty="0">
              <a:latin typeface=" Arial"/>
            </a:endParaRPr>
          </a:p>
          <a:p>
            <a:r>
              <a:rPr lang="en-US" sz="1200" b="1" dirty="0">
                <a:latin typeface=" Arial"/>
              </a:rPr>
              <a:t>China:</a:t>
            </a:r>
            <a:endParaRPr lang="en-US" sz="1200" dirty="0">
              <a:latin typeface=" Arial"/>
            </a:endParaRPr>
          </a:p>
          <a:p>
            <a:pPr marL="171450" indent="-171450">
              <a:buFont typeface="Arial" panose="020B0604020202020204" pitchFamily="34" charset="0"/>
              <a:buChar char="•"/>
            </a:pPr>
            <a:r>
              <a:rPr lang="en-US" sz="1200" dirty="0">
                <a:latin typeface=" Arial"/>
              </a:rPr>
              <a:t>China seals off cities near North Korea as new coronavirus clusters grow </a:t>
            </a:r>
          </a:p>
          <a:p>
            <a:pPr marL="628650" lvl="1" indent="-171450">
              <a:buFont typeface="Arial" panose="020B0604020202020204" pitchFamily="34" charset="0"/>
              <a:buChar char="•"/>
            </a:pPr>
            <a:r>
              <a:rPr lang="en-US" sz="1200" i="1" dirty="0">
                <a:latin typeface=" Arial"/>
              </a:rPr>
              <a:t>The Seattle Times (05/18/2020)</a:t>
            </a:r>
          </a:p>
          <a:p>
            <a:pPr marL="171450" indent="-171450">
              <a:buFont typeface="Arial" panose="020B0604020202020204" pitchFamily="34" charset="0"/>
              <a:buChar char="•"/>
            </a:pPr>
            <a:r>
              <a:rPr lang="en-US" sz="1200" dirty="0">
                <a:latin typeface=" Arial"/>
              </a:rPr>
              <a:t>PLA Shares Experience In COVID-19 Fight With Militaries From Multiple Countries</a:t>
            </a:r>
          </a:p>
          <a:p>
            <a:pPr marL="628650" lvl="1" indent="-171450">
              <a:buFont typeface="Arial" panose="020B0604020202020204" pitchFamily="34" charset="0"/>
              <a:buChar char="•"/>
            </a:pPr>
            <a:r>
              <a:rPr lang="en-US" sz="1200" i="1" dirty="0" err="1">
                <a:latin typeface=" Arial"/>
              </a:rPr>
              <a:t>Xinhuanet</a:t>
            </a:r>
            <a:r>
              <a:rPr lang="en-US" sz="1200" i="1" dirty="0">
                <a:latin typeface=" Arial"/>
              </a:rPr>
              <a:t> (05/17/2020)</a:t>
            </a:r>
          </a:p>
          <a:p>
            <a:pPr marL="171450" indent="-171450">
              <a:buFont typeface="Arial" panose="020B0604020202020204" pitchFamily="34" charset="0"/>
              <a:buChar char="•"/>
            </a:pPr>
            <a:r>
              <a:rPr lang="en-US" sz="1200" dirty="0">
                <a:latin typeface=" Arial"/>
              </a:rPr>
              <a:t>China Supports UN, WHO Playing Due Roles In Global Anti-Epidemic Cooperation: Xi</a:t>
            </a:r>
          </a:p>
          <a:p>
            <a:pPr marL="628650" lvl="1" indent="-171450">
              <a:buFont typeface="Arial" panose="020B0604020202020204" pitchFamily="34" charset="0"/>
              <a:buChar char="•"/>
            </a:pPr>
            <a:r>
              <a:rPr lang="en-US" sz="1200" i="1" dirty="0" err="1">
                <a:latin typeface=" Arial"/>
              </a:rPr>
              <a:t>Xinhuanet</a:t>
            </a:r>
            <a:r>
              <a:rPr lang="en-US" sz="1200" i="1" dirty="0">
                <a:latin typeface=" Arial"/>
              </a:rPr>
              <a:t> (05/15/2020)</a:t>
            </a:r>
          </a:p>
          <a:p>
            <a:endParaRPr lang="en-US" sz="1200" i="1" dirty="0">
              <a:latin typeface=" Arial"/>
            </a:endParaRPr>
          </a:p>
        </p:txBody>
      </p:sp>
      <p:graphicFrame>
        <p:nvGraphicFramePr>
          <p:cNvPr id="24" name="Table 23"/>
          <p:cNvGraphicFramePr>
            <a:graphicFrameLocks noGrp="1"/>
          </p:cNvGraphicFramePr>
          <p:nvPr/>
        </p:nvGraphicFramePr>
        <p:xfrm>
          <a:off x="7062809" y="4460358"/>
          <a:ext cx="1851859" cy="1862221"/>
        </p:xfrm>
        <a:graphic>
          <a:graphicData uri="http://schemas.openxmlformats.org/drawingml/2006/table">
            <a:tbl>
              <a:tblPr firstRow="1" bandRow="1">
                <a:tableStyleId>{5C22544A-7EE6-4342-B048-85BDC9FD1C3A}</a:tableStyleId>
              </a:tblPr>
              <a:tblGrid>
                <a:gridCol w="501674">
                  <a:extLst>
                    <a:ext uri="{9D8B030D-6E8A-4147-A177-3AD203B41FA5}">
                      <a16:colId xmlns:a16="http://schemas.microsoft.com/office/drawing/2014/main" val="20000"/>
                    </a:ext>
                  </a:extLst>
                </a:gridCol>
                <a:gridCol w="391317">
                  <a:extLst>
                    <a:ext uri="{9D8B030D-6E8A-4147-A177-3AD203B41FA5}">
                      <a16:colId xmlns:a16="http://schemas.microsoft.com/office/drawing/2014/main" val="20001"/>
                    </a:ext>
                  </a:extLst>
                </a:gridCol>
                <a:gridCol w="422910">
                  <a:extLst>
                    <a:ext uri="{9D8B030D-6E8A-4147-A177-3AD203B41FA5}">
                      <a16:colId xmlns:a16="http://schemas.microsoft.com/office/drawing/2014/main" val="20002"/>
                    </a:ext>
                  </a:extLst>
                </a:gridCol>
                <a:gridCol w="535958">
                  <a:extLst>
                    <a:ext uri="{9D8B030D-6E8A-4147-A177-3AD203B41FA5}">
                      <a16:colId xmlns:a16="http://schemas.microsoft.com/office/drawing/2014/main" val="20003"/>
                    </a:ext>
                  </a:extLst>
                </a:gridCol>
              </a:tblGrid>
              <a:tr h="218727">
                <a:tc>
                  <a:txBody>
                    <a:bodyPr/>
                    <a:lstStyle/>
                    <a:p>
                      <a:pPr algn="ctr"/>
                      <a:r>
                        <a:rPr lang="en-US" sz="900" dirty="0">
                          <a:solidFill>
                            <a:schemeClr val="bg1"/>
                          </a:solidFill>
                          <a:latin typeface=" Arial"/>
                        </a:rPr>
                        <a:t>Total</a:t>
                      </a:r>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900" dirty="0">
                          <a:solidFill>
                            <a:schemeClr val="bg1"/>
                          </a:solidFill>
                          <a:latin typeface=" Arial"/>
                        </a:rPr>
                        <a:t>% Pop.</a:t>
                      </a:r>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900" dirty="0">
                          <a:solidFill>
                            <a:schemeClr val="bg1"/>
                          </a:solidFill>
                          <a:latin typeface=" Arial"/>
                        </a:rPr>
                        <a:t>Deaths</a:t>
                      </a:r>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900" dirty="0">
                          <a:solidFill>
                            <a:schemeClr val="bg1"/>
                          </a:solidFill>
                          <a:latin typeface=" Arial"/>
                        </a:rPr>
                        <a:t>% Deaths</a:t>
                      </a:r>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4251">
                <a:tc>
                  <a:txBody>
                    <a:bodyPr/>
                    <a:lstStyle/>
                    <a:p>
                      <a:pPr algn="l" fontAlgn="ctr"/>
                      <a:r>
                        <a:rPr lang="en-US" sz="900" b="0" i="0" u="none" strike="noStrike">
                          <a:solidFill>
                            <a:schemeClr val="bg1"/>
                          </a:solidFill>
                          <a:effectLst/>
                          <a:latin typeface="Arial" panose="020B0604020202020204" pitchFamily="34" charset="0"/>
                        </a:rPr>
                        <a:t>290,678</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0.20%</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2,722</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0.9%</a:t>
                      </a:r>
                    </a:p>
                  </a:txBody>
                  <a:tcPr marL="7620" marR="7620" marT="762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4253">
                <a:tc>
                  <a:txBody>
                    <a:bodyPr/>
                    <a:lstStyle/>
                    <a:p>
                      <a:pPr algn="l" fontAlgn="ctr"/>
                      <a:r>
                        <a:rPr lang="en-US" sz="900" b="0" i="0" u="none" strike="noStrike">
                          <a:solidFill>
                            <a:schemeClr val="bg1"/>
                          </a:solidFill>
                          <a:effectLst/>
                          <a:latin typeface="Arial" panose="020B0604020202020204" pitchFamily="34" charset="0"/>
                        </a:rPr>
                        <a:t>84,054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0.01%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4,638</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5.5%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7734">
                <a:tc>
                  <a:txBody>
                    <a:bodyPr/>
                    <a:lstStyle/>
                    <a:p>
                      <a:pPr algn="l" fontAlgn="ctr"/>
                      <a:r>
                        <a:rPr lang="en-US" sz="900" b="0" i="0" u="none" strike="noStrike">
                          <a:solidFill>
                            <a:schemeClr val="bg1"/>
                          </a:solidFill>
                          <a:effectLst/>
                          <a:latin typeface="Arial" panose="020B0604020202020204" pitchFamily="34" charset="0"/>
                        </a:rPr>
                        <a:t>16,285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0.01%</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744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4.6%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5434">
                <a:tc>
                  <a:txBody>
                    <a:bodyPr/>
                    <a:lstStyle/>
                    <a:p>
                      <a:pPr algn="l" fontAlgn="ctr"/>
                      <a:r>
                        <a:rPr lang="en-US" sz="900" b="0" i="0" u="none" strike="noStrike">
                          <a:solidFill>
                            <a:schemeClr val="bg1"/>
                          </a:solidFill>
                          <a:effectLst/>
                          <a:latin typeface="Arial" panose="020B0604020202020204" pitchFamily="34" charset="0"/>
                        </a:rPr>
                        <a:t>11,065</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0.02%</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263</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dirty="0">
                          <a:solidFill>
                            <a:schemeClr val="bg1"/>
                          </a:solidFill>
                          <a:effectLst/>
                          <a:latin typeface="Arial" panose="020B0604020202020204" pitchFamily="34" charset="0"/>
                        </a:rPr>
                        <a:t>2.4%</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6700">
                <a:tc>
                  <a:txBody>
                    <a:bodyPr/>
                    <a:lstStyle/>
                    <a:p>
                      <a:pPr algn="l" fontAlgn="ctr"/>
                      <a:r>
                        <a:rPr lang="en-US" sz="900" b="0" i="0" u="none" strike="noStrike" dirty="0">
                          <a:solidFill>
                            <a:schemeClr val="bg1"/>
                          </a:solidFill>
                          <a:effectLst/>
                          <a:latin typeface="Arial" panose="020B0604020202020204" pitchFamily="34" charset="0"/>
                        </a:rPr>
                        <a:t>UNK</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dirty="0">
                          <a:solidFill>
                            <a:schemeClr val="bg1"/>
                          </a:solidFill>
                          <a:effectLst/>
                          <a:latin typeface="Arial" panose="020B0604020202020204" pitchFamily="34" charset="0"/>
                        </a:rPr>
                        <a:t>UNK</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dirty="0">
                          <a:solidFill>
                            <a:schemeClr val="bg1"/>
                          </a:solidFill>
                          <a:effectLst/>
                          <a:latin typeface="Arial" panose="020B0604020202020204" pitchFamily="34" charset="0"/>
                        </a:rPr>
                        <a:t>UNK</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dirty="0">
                          <a:solidFill>
                            <a:schemeClr val="bg1"/>
                          </a:solidFill>
                          <a:effectLst/>
                          <a:latin typeface="Arial" panose="020B0604020202020204" pitchFamily="34" charset="0"/>
                        </a:rPr>
                        <a:t>UNK</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25249">
                <a:tc>
                  <a:txBody>
                    <a:bodyPr/>
                    <a:lstStyle/>
                    <a:p>
                      <a:pPr algn="l" fontAlgn="ctr"/>
                      <a:r>
                        <a:rPr lang="en-US" sz="900" b="0" i="0" u="none" strike="noStrike">
                          <a:solidFill>
                            <a:schemeClr val="bg1"/>
                          </a:solidFill>
                          <a:effectLst/>
                          <a:latin typeface="Arial" panose="020B0604020202020204" pitchFamily="34" charset="0"/>
                        </a:rPr>
                        <a:t>440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0.00%</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a:solidFill>
                            <a:schemeClr val="bg1"/>
                          </a:solidFill>
                          <a:effectLst/>
                          <a:latin typeface="Arial" panose="020B0604020202020204" pitchFamily="34" charset="0"/>
                        </a:rPr>
                        <a:t>7</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n-US" sz="900" b="0" i="0" u="none" strike="noStrike" dirty="0">
                          <a:solidFill>
                            <a:schemeClr val="bg1"/>
                          </a:solidFill>
                          <a:effectLst/>
                          <a:latin typeface="Arial" panose="020B0604020202020204" pitchFamily="34" charset="0"/>
                        </a:rPr>
                        <a:t>1.6%</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52572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latin typeface=" Arial"/>
              </a:rPr>
              <a:t>T+6 For Approval</a:t>
            </a:r>
            <a:endParaRPr lang="en-US" sz="2800" b="1" dirty="0">
              <a:latin typeface=" Arial"/>
            </a:endParaRPr>
          </a:p>
        </p:txBody>
      </p:sp>
      <p:cxnSp>
        <p:nvCxnSpPr>
          <p:cNvPr id="8" name="Straight Connector 7"/>
          <p:cNvCxnSpPr/>
          <p:nvPr/>
        </p:nvCxnSpPr>
        <p:spPr>
          <a:xfrm>
            <a:off x="5486400" y="3411890"/>
            <a:ext cx="36576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6"/>
          <p:cNvSpPr txBox="1">
            <a:spLocks/>
          </p:cNvSpPr>
          <p:nvPr/>
        </p:nvSpPr>
        <p:spPr>
          <a:xfrm>
            <a:off x="4800600" y="5187509"/>
            <a:ext cx="4114800" cy="1272381"/>
          </a:xfrm>
          <a:prstGeom prst="rect">
            <a:avLst/>
          </a:prstGeom>
        </p:spPr>
        <p:txBody>
          <a:bodyPr vert="horz" lIns="91440" tIns="45720" rIns="91440" bIns="45720" rtlCol="0">
            <a:normAutofit/>
          </a:bodyPr>
          <a:lstStyle/>
          <a:p>
            <a:pPr marL="179388" marR="0" lvl="0" indent="-1651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179388" marR="0" lvl="0" indent="-165100" algn="l" defTabSz="914400" rtl="0" eaLnBrk="1" fontAlgn="auto" latinLnBrk="0" hangingPunct="1">
              <a:lnSpc>
                <a:spcPct val="100000"/>
              </a:lnSpc>
              <a:spcBef>
                <a:spcPct val="20000"/>
              </a:spcBef>
              <a:spcAft>
                <a:spcPts val="0"/>
              </a:spcAft>
              <a:buClrTx/>
              <a:buSzTx/>
              <a:tabLst/>
              <a:defRPr/>
            </a:pPr>
            <a:endParaRPr kumimoji="0" lang="en-US"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p:cNvSpPr txBox="1"/>
          <p:nvPr/>
        </p:nvSpPr>
        <p:spPr>
          <a:xfrm>
            <a:off x="5486400" y="744890"/>
            <a:ext cx="3657600" cy="769441"/>
          </a:xfrm>
          <a:prstGeom prst="rect">
            <a:avLst/>
          </a:prstGeom>
          <a:noFill/>
        </p:spPr>
        <p:txBody>
          <a:bodyPr wrap="square" rtlCol="0">
            <a:spAutoFit/>
          </a:bodyPr>
          <a:lstStyle/>
          <a:p>
            <a:pPr algn="ctr"/>
            <a:r>
              <a:rPr lang="en-US" b="1" u="sng" dirty="0"/>
              <a:t>Resources</a:t>
            </a:r>
          </a:p>
          <a:p>
            <a:pPr algn="ctr"/>
            <a:endParaRPr lang="en-US" sz="800" b="1" u="sng" dirty="0"/>
          </a:p>
          <a:p>
            <a:pPr marL="285750" indent="-285750">
              <a:buFontTx/>
              <a:buChar char="-"/>
            </a:pPr>
            <a:r>
              <a:rPr lang="en-US" dirty="0"/>
              <a:t>N/A</a:t>
            </a:r>
          </a:p>
        </p:txBody>
      </p:sp>
      <p:sp>
        <p:nvSpPr>
          <p:cNvPr id="12" name="TextBox 11"/>
          <p:cNvSpPr txBox="1"/>
          <p:nvPr/>
        </p:nvSpPr>
        <p:spPr>
          <a:xfrm>
            <a:off x="5486400" y="3411890"/>
            <a:ext cx="3624264" cy="807913"/>
          </a:xfrm>
          <a:prstGeom prst="rect">
            <a:avLst/>
          </a:prstGeom>
          <a:noFill/>
        </p:spPr>
        <p:txBody>
          <a:bodyPr wrap="square" rtlCol="0">
            <a:spAutoFit/>
          </a:bodyPr>
          <a:lstStyle/>
          <a:p>
            <a:pPr algn="ctr"/>
            <a:r>
              <a:rPr lang="en-US" b="1" u="sng" dirty="0"/>
              <a:t>Issues/Concerns</a:t>
            </a:r>
          </a:p>
          <a:p>
            <a:pPr algn="ctr"/>
            <a:endParaRPr lang="en-US" sz="1050" b="1" u="sng" dirty="0"/>
          </a:p>
          <a:p>
            <a:pPr marL="285750" indent="-285750">
              <a:buFontTx/>
              <a:buChar char="-"/>
            </a:pPr>
            <a:r>
              <a:rPr lang="en-US" dirty="0"/>
              <a:t>N/A</a:t>
            </a:r>
          </a:p>
        </p:txBody>
      </p:sp>
      <p:sp>
        <p:nvSpPr>
          <p:cNvPr id="13" name="TextBox 12"/>
          <p:cNvSpPr txBox="1"/>
          <p:nvPr/>
        </p:nvSpPr>
        <p:spPr>
          <a:xfrm>
            <a:off x="440533" y="712425"/>
            <a:ext cx="4572000" cy="369332"/>
          </a:xfrm>
          <a:prstGeom prst="rect">
            <a:avLst/>
          </a:prstGeom>
          <a:noFill/>
        </p:spPr>
        <p:txBody>
          <a:bodyPr wrap="square" rtlCol="0">
            <a:spAutoFit/>
          </a:bodyPr>
          <a:lstStyle/>
          <a:p>
            <a:pPr algn="ctr"/>
            <a:r>
              <a:rPr lang="en-US" b="1" u="sng" dirty="0"/>
              <a:t>T+6 </a:t>
            </a:r>
            <a:r>
              <a:rPr lang="en-US" b="1" u="sng" dirty="0" err="1"/>
              <a:t>Wk</a:t>
            </a:r>
            <a:r>
              <a:rPr lang="en-US" b="1" u="sng" dirty="0"/>
              <a:t> 40 (29JUN-05JUL20)</a:t>
            </a:r>
          </a:p>
        </p:txBody>
      </p:sp>
      <p:graphicFrame>
        <p:nvGraphicFramePr>
          <p:cNvPr id="14" name="Table 13"/>
          <p:cNvGraphicFramePr>
            <a:graphicFrameLocks noGrp="1"/>
          </p:cNvGraphicFramePr>
          <p:nvPr/>
        </p:nvGraphicFramePr>
        <p:xfrm>
          <a:off x="109537" y="1289860"/>
          <a:ext cx="5300663" cy="609998"/>
        </p:xfrm>
        <a:graphic>
          <a:graphicData uri="http://schemas.openxmlformats.org/drawingml/2006/table">
            <a:tbl>
              <a:tblPr firstRow="1" bandRow="1">
                <a:tableStyleId>{5940675A-B579-460E-94D1-54222C63F5DA}</a:tableStyleId>
              </a:tblPr>
              <a:tblGrid>
                <a:gridCol w="1325166">
                  <a:extLst>
                    <a:ext uri="{9D8B030D-6E8A-4147-A177-3AD203B41FA5}">
                      <a16:colId xmlns:a16="http://schemas.microsoft.com/office/drawing/2014/main" val="20000"/>
                    </a:ext>
                  </a:extLst>
                </a:gridCol>
                <a:gridCol w="1135856">
                  <a:extLst>
                    <a:ext uri="{9D8B030D-6E8A-4147-A177-3AD203B41FA5}">
                      <a16:colId xmlns:a16="http://schemas.microsoft.com/office/drawing/2014/main" val="20001"/>
                    </a:ext>
                  </a:extLst>
                </a:gridCol>
                <a:gridCol w="946547">
                  <a:extLst>
                    <a:ext uri="{9D8B030D-6E8A-4147-A177-3AD203B41FA5}">
                      <a16:colId xmlns:a16="http://schemas.microsoft.com/office/drawing/2014/main" val="20002"/>
                    </a:ext>
                  </a:extLst>
                </a:gridCol>
                <a:gridCol w="946547">
                  <a:extLst>
                    <a:ext uri="{9D8B030D-6E8A-4147-A177-3AD203B41FA5}">
                      <a16:colId xmlns:a16="http://schemas.microsoft.com/office/drawing/2014/main" val="20003"/>
                    </a:ext>
                  </a:extLst>
                </a:gridCol>
                <a:gridCol w="946547">
                  <a:extLst>
                    <a:ext uri="{9D8B030D-6E8A-4147-A177-3AD203B41FA5}">
                      <a16:colId xmlns:a16="http://schemas.microsoft.com/office/drawing/2014/main" val="20004"/>
                    </a:ext>
                  </a:extLst>
                </a:gridCol>
              </a:tblGrid>
              <a:tr h="304800">
                <a:tc>
                  <a:txBody>
                    <a:bodyPr/>
                    <a:lstStyle/>
                    <a:p>
                      <a:pPr algn="ctr"/>
                      <a:r>
                        <a:rPr lang="en-US" sz="1400" dirty="0">
                          <a:solidFill>
                            <a:schemeClr val="bg1"/>
                          </a:solidFill>
                          <a:latin typeface="Arial" pitchFamily="34" charset="0"/>
                          <a:cs typeface="Arial" pitchFamily="34" charset="0"/>
                        </a:rPr>
                        <a:t>Event</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Loc.</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Aud.</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DTG</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METL</a:t>
                      </a:r>
                      <a:endParaRPr lang="en-US" sz="1400" b="1" i="0" dirty="0">
                        <a:solidFill>
                          <a:schemeClr val="bg1"/>
                        </a:solidFill>
                        <a:latin typeface="Arial" pitchFamily="34" charset="0"/>
                        <a:cs typeface="Arial" pitchFamily="34" charset="0"/>
                      </a:endParaRPr>
                    </a:p>
                  </a:txBody>
                  <a:tcPr>
                    <a:solidFill>
                      <a:schemeClr val="tx1"/>
                    </a:solidFill>
                  </a:tcPr>
                </a:tc>
                <a:extLst>
                  <a:ext uri="{0D108BD9-81ED-4DB2-BD59-A6C34878D82A}">
                    <a16:rowId xmlns:a16="http://schemas.microsoft.com/office/drawing/2014/main" val="10000"/>
                  </a:ext>
                </a:extLst>
              </a:tr>
              <a:tr h="305198">
                <a:tc>
                  <a:txBody>
                    <a:bodyPr/>
                    <a:lstStyle/>
                    <a:p>
                      <a:pPr algn="ctr"/>
                      <a:r>
                        <a:rPr lang="en-US" sz="1200" baseline="0" dirty="0">
                          <a:solidFill>
                            <a:schemeClr val="tx1"/>
                          </a:solidFill>
                          <a:latin typeface="Arial" pitchFamily="34" charset="0"/>
                          <a:cs typeface="Arial" pitchFamily="34" charset="0"/>
                        </a:rPr>
                        <a:t>MMG GT V</a:t>
                      </a:r>
                    </a:p>
                  </a:txBody>
                  <a:tcPr anchor="ctr">
                    <a:solidFill>
                      <a:schemeClr val="bg1"/>
                    </a:solidFill>
                  </a:tcPr>
                </a:tc>
                <a:tc>
                  <a:txBody>
                    <a:bodyPr/>
                    <a:lstStyle/>
                    <a:p>
                      <a:pPr algn="ctr"/>
                      <a:r>
                        <a:rPr lang="en-US" sz="1200" dirty="0">
                          <a:latin typeface="Arial" pitchFamily="34" charset="0"/>
                          <a:cs typeface="Arial" pitchFamily="34" charset="0"/>
                        </a:rPr>
                        <a:t>DMPTR</a:t>
                      </a:r>
                    </a:p>
                  </a:txBody>
                  <a:tcPr anchor="ctr">
                    <a:solidFill>
                      <a:schemeClr val="bg1"/>
                    </a:solidFill>
                  </a:tcPr>
                </a:tc>
                <a:tc>
                  <a:txBody>
                    <a:bodyPr/>
                    <a:lstStyle/>
                    <a:p>
                      <a:pPr algn="ctr"/>
                      <a:r>
                        <a:rPr lang="en-US" sz="1200" dirty="0">
                          <a:latin typeface="Arial" pitchFamily="34" charset="0"/>
                          <a:cs typeface="Arial" pitchFamily="34" charset="0"/>
                        </a:rPr>
                        <a:t>MMGs</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a:latin typeface="Arial" pitchFamily="34" charset="0"/>
                          <a:cs typeface="Arial" pitchFamily="34" charset="0"/>
                        </a:rPr>
                        <a:t>28-29JUN</a:t>
                      </a:r>
                      <a:endParaRPr lang="en-US" sz="1200" dirty="0">
                        <a:latin typeface="Arial" pitchFamily="34" charset="0"/>
                        <a:cs typeface="Arial" pitchFamily="34" charset="0"/>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1,2,3,4</a:t>
                      </a:r>
                    </a:p>
                  </a:txBody>
                  <a:tcPr anchor="ctr">
                    <a:solidFill>
                      <a:schemeClr val="bg1"/>
                    </a:solidFill>
                  </a:tcPr>
                </a:tc>
                <a:extLst>
                  <a:ext uri="{0D108BD9-81ED-4DB2-BD59-A6C34878D82A}">
                    <a16:rowId xmlns:a16="http://schemas.microsoft.com/office/drawing/2014/main" val="10001"/>
                  </a:ext>
                </a:extLst>
              </a:tr>
            </a:tbl>
          </a:graphicData>
        </a:graphic>
      </p:graphicFrame>
      <p:sp>
        <p:nvSpPr>
          <p:cNvPr id="15" name="TextBox 14"/>
          <p:cNvSpPr txBox="1"/>
          <p:nvPr/>
        </p:nvSpPr>
        <p:spPr>
          <a:xfrm>
            <a:off x="152399" y="2895382"/>
            <a:ext cx="5334000" cy="2746906"/>
          </a:xfrm>
          <a:prstGeom prst="rect">
            <a:avLst/>
          </a:prstGeom>
          <a:noFill/>
        </p:spPr>
        <p:txBody>
          <a:bodyPr wrap="square" rtlCol="0">
            <a:spAutoFit/>
          </a:bodyPr>
          <a:lstStyle/>
          <a:p>
            <a:r>
              <a:rPr lang="en-US" b="1" u="sng" dirty="0"/>
              <a:t>Focus of Leader Training:</a:t>
            </a:r>
            <a:endParaRPr lang="en-US" dirty="0"/>
          </a:p>
          <a:p>
            <a:r>
              <a:rPr lang="en-US" dirty="0"/>
              <a:t>MMG Table V, VI Prep </a:t>
            </a:r>
          </a:p>
          <a:p>
            <a:r>
              <a:rPr lang="en-US" dirty="0"/>
              <a:t>Deliberate Recovery</a:t>
            </a:r>
          </a:p>
          <a:p>
            <a:endParaRPr lang="en-US" dirty="0"/>
          </a:p>
          <a:p>
            <a:r>
              <a:rPr lang="en-US" b="1" u="sng" dirty="0"/>
              <a:t>Method:</a:t>
            </a:r>
            <a:r>
              <a:rPr lang="en-US" dirty="0"/>
              <a:t> Using the 10-Day Recovery Model in Burt’s Knights TACSOP</a:t>
            </a:r>
          </a:p>
          <a:p>
            <a:endParaRPr lang="en-US" sz="1050" dirty="0"/>
          </a:p>
          <a:p>
            <a:r>
              <a:rPr lang="en-US" b="1" u="sng" dirty="0" err="1"/>
              <a:t>Endstate</a:t>
            </a:r>
            <a:r>
              <a:rPr lang="en-US" b="1" u="sng" dirty="0"/>
              <a:t>:</a:t>
            </a:r>
          </a:p>
          <a:p>
            <a:pPr lvl="0"/>
            <a:r>
              <a:rPr lang="en-US" dirty="0"/>
              <a:t>Vehicles and personnel recovered, services on non-pacers begun</a:t>
            </a:r>
          </a:p>
        </p:txBody>
      </p:sp>
      <p:graphicFrame>
        <p:nvGraphicFramePr>
          <p:cNvPr id="16" name="Table 15"/>
          <p:cNvGraphicFramePr>
            <a:graphicFrameLocks noGrp="1"/>
          </p:cNvGraphicFramePr>
          <p:nvPr/>
        </p:nvGraphicFramePr>
        <p:xfrm>
          <a:off x="109537" y="1887890"/>
          <a:ext cx="5300663" cy="305198"/>
        </p:xfrm>
        <a:graphic>
          <a:graphicData uri="http://schemas.openxmlformats.org/drawingml/2006/table">
            <a:tbl>
              <a:tblPr firstRow="1" bandRow="1">
                <a:tableStyleId>{5940675A-B579-460E-94D1-54222C63F5DA}</a:tableStyleId>
              </a:tblPr>
              <a:tblGrid>
                <a:gridCol w="1325166">
                  <a:extLst>
                    <a:ext uri="{9D8B030D-6E8A-4147-A177-3AD203B41FA5}">
                      <a16:colId xmlns:a16="http://schemas.microsoft.com/office/drawing/2014/main" val="20000"/>
                    </a:ext>
                  </a:extLst>
                </a:gridCol>
                <a:gridCol w="1135856">
                  <a:extLst>
                    <a:ext uri="{9D8B030D-6E8A-4147-A177-3AD203B41FA5}">
                      <a16:colId xmlns:a16="http://schemas.microsoft.com/office/drawing/2014/main" val="20001"/>
                    </a:ext>
                  </a:extLst>
                </a:gridCol>
                <a:gridCol w="946547">
                  <a:extLst>
                    <a:ext uri="{9D8B030D-6E8A-4147-A177-3AD203B41FA5}">
                      <a16:colId xmlns:a16="http://schemas.microsoft.com/office/drawing/2014/main" val="20002"/>
                    </a:ext>
                  </a:extLst>
                </a:gridCol>
                <a:gridCol w="946547">
                  <a:extLst>
                    <a:ext uri="{9D8B030D-6E8A-4147-A177-3AD203B41FA5}">
                      <a16:colId xmlns:a16="http://schemas.microsoft.com/office/drawing/2014/main" val="20003"/>
                    </a:ext>
                  </a:extLst>
                </a:gridCol>
                <a:gridCol w="946547">
                  <a:extLst>
                    <a:ext uri="{9D8B030D-6E8A-4147-A177-3AD203B41FA5}">
                      <a16:colId xmlns:a16="http://schemas.microsoft.com/office/drawing/2014/main" val="20004"/>
                    </a:ext>
                  </a:extLst>
                </a:gridCol>
              </a:tblGrid>
              <a:tr h="305198">
                <a:tc>
                  <a:txBody>
                    <a:bodyPr/>
                    <a:lstStyle/>
                    <a:p>
                      <a:pPr algn="ctr"/>
                      <a:r>
                        <a:rPr lang="en-US" sz="1200" baseline="0" dirty="0">
                          <a:solidFill>
                            <a:schemeClr val="tx1"/>
                          </a:solidFill>
                          <a:latin typeface="Arial" pitchFamily="34" charset="0"/>
                          <a:cs typeface="Arial" pitchFamily="34" charset="0"/>
                        </a:rPr>
                        <a:t>MMG GT VI</a:t>
                      </a:r>
                    </a:p>
                  </a:txBody>
                  <a:tcPr anchor="ctr">
                    <a:solidFill>
                      <a:schemeClr val="bg1"/>
                    </a:solidFill>
                  </a:tcPr>
                </a:tc>
                <a:tc>
                  <a:txBody>
                    <a:bodyPr/>
                    <a:lstStyle/>
                    <a:p>
                      <a:pPr algn="ctr"/>
                      <a:r>
                        <a:rPr lang="en-US" sz="1200" dirty="0">
                          <a:latin typeface="Arial" pitchFamily="34" charset="0"/>
                          <a:cs typeface="Arial" pitchFamily="34" charset="0"/>
                        </a:rPr>
                        <a:t>DMPTR</a:t>
                      </a:r>
                    </a:p>
                  </a:txBody>
                  <a:tcPr anchor="ctr">
                    <a:solidFill>
                      <a:schemeClr val="bg1"/>
                    </a:solidFill>
                  </a:tcPr>
                </a:tc>
                <a:tc>
                  <a:txBody>
                    <a:bodyPr/>
                    <a:lstStyle/>
                    <a:p>
                      <a:pPr algn="ctr"/>
                      <a:r>
                        <a:rPr lang="en-US" sz="1200" dirty="0">
                          <a:latin typeface="Arial" pitchFamily="34" charset="0"/>
                          <a:cs typeface="Arial" pitchFamily="34" charset="0"/>
                        </a:rPr>
                        <a:t>MMGs</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a:latin typeface="Arial" pitchFamily="34" charset="0"/>
                          <a:cs typeface="Arial" pitchFamily="34" charset="0"/>
                        </a:rPr>
                        <a:t>30Jun-1Jul</a:t>
                      </a:r>
                      <a:endParaRPr lang="en-US" sz="1200" dirty="0">
                        <a:latin typeface="Arial" pitchFamily="34" charset="0"/>
                        <a:cs typeface="Arial" pitchFamily="34" charset="0"/>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1,2,3,4</a:t>
                      </a:r>
                    </a:p>
                  </a:txBody>
                  <a:tcPr anchor="c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81984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539648" y="0"/>
            <a:ext cx="12192000" cy="523220"/>
          </a:xfrm>
          <a:prstGeom prst="rect">
            <a:avLst/>
          </a:prstGeom>
          <a:noFill/>
        </p:spPr>
        <p:txBody>
          <a:bodyPr wrap="square" rtlCol="0">
            <a:spAutoFit/>
          </a:bodyPr>
          <a:lstStyle>
            <a:lvl1pPr algn="ctr" defTabSz="514350" rtl="0" eaLnBrk="1" latinLnBrk="0" hangingPunct="1">
              <a:spcBef>
                <a:spcPct val="0"/>
              </a:spcBef>
              <a:buNone/>
              <a:defRPr sz="2800" kern="1200">
                <a:solidFill>
                  <a:srgbClr val="002060"/>
                </a:solidFill>
                <a:latin typeface="Arial "/>
                <a:ea typeface="+mj-ea"/>
                <a:cs typeface="+mj-cs"/>
              </a:defRPr>
            </a:lvl1pPr>
          </a:lstStyle>
          <a:p>
            <a:r>
              <a:rPr lang="en-US" b="1" dirty="0">
                <a:solidFill>
                  <a:prstClr val="black"/>
                </a:solidFill>
                <a:latin typeface="Arial" panose="020B0604020202020204" pitchFamily="34" charset="0"/>
                <a:cs typeface="Arial" panose="020B0604020202020204" pitchFamily="34" charset="0"/>
              </a:rPr>
              <a:t>Able Combat Proficiency</a:t>
            </a:r>
          </a:p>
        </p:txBody>
      </p:sp>
      <p:graphicFrame>
        <p:nvGraphicFramePr>
          <p:cNvPr id="8" name="Object 7"/>
          <p:cNvGraphicFramePr>
            <a:graphicFrameLocks noChangeAspect="1"/>
          </p:cNvGraphicFramePr>
          <p:nvPr/>
        </p:nvGraphicFramePr>
        <p:xfrm>
          <a:off x="4556125" y="3494088"/>
          <a:ext cx="4202113" cy="1409700"/>
        </p:xfrm>
        <a:graphic>
          <a:graphicData uri="http://schemas.openxmlformats.org/presentationml/2006/ole">
            <mc:AlternateContent xmlns:mc="http://schemas.openxmlformats.org/markup-compatibility/2006">
              <mc:Choice xmlns:v="urn:schemas-microsoft-com:vml" Requires="v">
                <p:oleObj spid="_x0000_s4113" name="Worksheet" r:id="rId3" imgW="6309360" imgH="1592619" progId="Excel.Sheet.12">
                  <p:embed/>
                </p:oleObj>
              </mc:Choice>
              <mc:Fallback>
                <p:oleObj name="Worksheet" r:id="rId3" imgW="6309360" imgH="1592619" progId="Excel.Sheet.12">
                  <p:embed/>
                  <p:pic>
                    <p:nvPicPr>
                      <p:cNvPr id="0" name=""/>
                      <p:cNvPicPr/>
                      <p:nvPr/>
                    </p:nvPicPr>
                    <p:blipFill>
                      <a:blip r:embed="rId4"/>
                      <a:stretch>
                        <a:fillRect/>
                      </a:stretch>
                    </p:blipFill>
                    <p:spPr>
                      <a:xfrm>
                        <a:off x="4556125" y="3494088"/>
                        <a:ext cx="4202113" cy="14097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4556125" y="1948392"/>
          <a:ext cx="4202113" cy="1403350"/>
        </p:xfrm>
        <a:graphic>
          <a:graphicData uri="http://schemas.openxmlformats.org/presentationml/2006/ole">
            <mc:AlternateContent xmlns:mc="http://schemas.openxmlformats.org/markup-compatibility/2006">
              <mc:Choice xmlns:v="urn:schemas-microsoft-com:vml" Requires="v">
                <p:oleObj spid="_x0000_s4114" name="Worksheet" r:id="rId5" imgW="6309360" imgH="1592619" progId="Excel.Sheet.12">
                  <p:embed/>
                </p:oleObj>
              </mc:Choice>
              <mc:Fallback>
                <p:oleObj name="Worksheet" r:id="rId5" imgW="6309360" imgH="1592619" progId="Excel.Sheet.12">
                  <p:embed/>
                  <p:pic>
                    <p:nvPicPr>
                      <p:cNvPr id="0" name=""/>
                      <p:cNvPicPr/>
                      <p:nvPr/>
                    </p:nvPicPr>
                    <p:blipFill>
                      <a:blip r:embed="rId6"/>
                      <a:stretch>
                        <a:fillRect/>
                      </a:stretch>
                    </p:blipFill>
                    <p:spPr>
                      <a:xfrm>
                        <a:off x="4556125" y="1948392"/>
                        <a:ext cx="4202113" cy="1403350"/>
                      </a:xfrm>
                      <a:prstGeom prst="rect">
                        <a:avLst/>
                      </a:prstGeom>
                    </p:spPr>
                  </p:pic>
                </p:oleObj>
              </mc:Fallback>
            </mc:AlternateContent>
          </a:graphicData>
        </a:graphic>
      </p:graphicFrame>
      <p:sp>
        <p:nvSpPr>
          <p:cNvPr id="6" name="Slide Number Placeholder 6"/>
          <p:cNvSpPr>
            <a:spLocks noGrp="1"/>
          </p:cNvSpPr>
          <p:nvPr>
            <p:ph type="sldNum" sz="quarter" idx="12"/>
          </p:nvPr>
        </p:nvSpPr>
        <p:spPr>
          <a:xfrm>
            <a:off x="8724900" y="6550224"/>
            <a:ext cx="419100" cy="298254"/>
          </a:xfrm>
        </p:spPr>
        <p:txBody>
          <a:bodyPr/>
          <a:lstStyle/>
          <a:p>
            <a:r>
              <a:rPr lang="en-US" sz="1100" dirty="0">
                <a:solidFill>
                  <a:schemeClr val="bg1"/>
                </a:solidFill>
              </a:rPr>
              <a:t>24</a:t>
            </a:r>
          </a:p>
        </p:txBody>
      </p:sp>
      <p:sp>
        <p:nvSpPr>
          <p:cNvPr id="10" name="TextBox 9"/>
          <p:cNvSpPr txBox="1"/>
          <p:nvPr/>
        </p:nvSpPr>
        <p:spPr>
          <a:xfrm>
            <a:off x="5039270" y="6511850"/>
            <a:ext cx="3685630" cy="307777"/>
          </a:xfrm>
          <a:prstGeom prst="rect">
            <a:avLst/>
          </a:prstGeom>
          <a:noFill/>
        </p:spPr>
        <p:txBody>
          <a:bodyPr wrap="square" rtlCol="0">
            <a:spAutoFit/>
          </a:bodyPr>
          <a:lstStyle/>
          <a:p>
            <a:pPr algn="ctr"/>
            <a:r>
              <a:rPr lang="en-US" sz="1400" dirty="0">
                <a:solidFill>
                  <a:schemeClr val="bg1"/>
                </a:solidFill>
                <a:latin typeface=" Arial"/>
              </a:rPr>
              <a:t>POC: CPT MacFarland	    As of: 24FEB20</a:t>
            </a:r>
          </a:p>
        </p:txBody>
      </p:sp>
      <p:graphicFrame>
        <p:nvGraphicFramePr>
          <p:cNvPr id="11" name="Object 10"/>
          <p:cNvGraphicFramePr>
            <a:graphicFrameLocks noChangeAspect="1"/>
          </p:cNvGraphicFramePr>
          <p:nvPr/>
        </p:nvGraphicFramePr>
        <p:xfrm>
          <a:off x="0" y="1017588"/>
          <a:ext cx="4419600" cy="4953000"/>
        </p:xfrm>
        <a:graphic>
          <a:graphicData uri="http://schemas.openxmlformats.org/presentationml/2006/ole">
            <mc:AlternateContent xmlns:mc="http://schemas.openxmlformats.org/markup-compatibility/2006">
              <mc:Choice xmlns:v="urn:schemas-microsoft-com:vml" Requires="v">
                <p:oleObj spid="_x0000_s4115" name="Worksheet" r:id="rId7" imgW="4815698" imgH="6408428" progId="Excel.Sheet.12">
                  <p:embed/>
                </p:oleObj>
              </mc:Choice>
              <mc:Fallback>
                <p:oleObj name="Worksheet" r:id="rId7" imgW="4815698" imgH="6408428" progId="Excel.Sheet.12">
                  <p:embed/>
                  <p:pic>
                    <p:nvPicPr>
                      <p:cNvPr id="0" name=""/>
                      <p:cNvPicPr/>
                      <p:nvPr/>
                    </p:nvPicPr>
                    <p:blipFill>
                      <a:blip r:embed="rId8"/>
                      <a:stretch>
                        <a:fillRect/>
                      </a:stretch>
                    </p:blipFill>
                    <p:spPr>
                      <a:xfrm>
                        <a:off x="0" y="1017588"/>
                        <a:ext cx="4419600" cy="4953000"/>
                      </a:xfrm>
                      <a:prstGeom prst="rect">
                        <a:avLst/>
                      </a:prstGeom>
                    </p:spPr>
                  </p:pic>
                </p:oleObj>
              </mc:Fallback>
            </mc:AlternateContent>
          </a:graphicData>
        </a:graphic>
      </p:graphicFrame>
    </p:spTree>
    <p:extLst>
      <p:ext uri="{BB962C8B-B14F-4D97-AF65-F5344CB8AC3E}">
        <p14:creationId xmlns:p14="http://schemas.microsoft.com/office/powerpoint/2010/main" val="3221702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59" name="Object 1"/>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3875" y="57150"/>
            <a:ext cx="581025" cy="3143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95766"/>
            <a:ext cx="9144000" cy="4866467"/>
          </a:xfrm>
          <a:prstGeom prst="rect">
            <a:avLst/>
          </a:prstGeom>
        </p:spPr>
      </p:pic>
    </p:spTree>
    <p:extLst>
      <p:ext uri="{BB962C8B-B14F-4D97-AF65-F5344CB8AC3E}">
        <p14:creationId xmlns:p14="http://schemas.microsoft.com/office/powerpoint/2010/main" val="1335237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143000" y="2090794"/>
            <a:ext cx="6858000" cy="1892826"/>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Black Knights</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T+5 </a:t>
            </a:r>
            <a:r>
              <a:rPr lang="en-US" sz="3600" b="1" dirty="0">
                <a:solidFill>
                  <a:prstClr val="black"/>
                </a:solidFill>
                <a:latin typeface="Arial" charset="0"/>
                <a:cs typeface="Times New Roman" pitchFamily="18" charset="0"/>
              </a:rPr>
              <a:t>Approval)</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T+6 </a:t>
            </a:r>
            <a:r>
              <a:rPr lang="en-US" sz="3600" b="1" dirty="0">
                <a:solidFill>
                  <a:prstClr val="black"/>
                </a:solidFill>
                <a:latin typeface="Arial" charset="0"/>
                <a:cs typeface="Times New Roman" pitchFamily="18" charset="0"/>
              </a:rPr>
              <a:t>Concept)</a:t>
            </a:r>
            <a:r>
              <a:rPr lang="en-US" sz="3600" b="1" dirty="0">
                <a:solidFill>
                  <a:prstClr val="black"/>
                </a:solidFill>
                <a:latin typeface="Arial" charset="0"/>
              </a:rPr>
              <a:t> </a:t>
            </a:r>
          </a:p>
        </p:txBody>
      </p:sp>
      <p:sp>
        <p:nvSpPr>
          <p:cNvPr id="5" name="Text Box 3"/>
          <p:cNvSpPr txBox="1">
            <a:spLocks noChangeArrowheads="1"/>
          </p:cNvSpPr>
          <p:nvPr/>
        </p:nvSpPr>
        <p:spPr bwMode="auto">
          <a:xfrm>
            <a:off x="1143000" y="-20326"/>
            <a:ext cx="6858000" cy="523220"/>
          </a:xfrm>
          <a:prstGeom prst="rect">
            <a:avLst/>
          </a:prstGeom>
          <a:noFill/>
          <a:ln w="9525">
            <a:noFill/>
            <a:miter lim="800000"/>
            <a:headEnd/>
            <a:tailEnd/>
          </a:ln>
          <a:effectLst/>
        </p:spPr>
        <p:txBody>
          <a:bodyPr>
            <a:spAutoFit/>
          </a:bodyPr>
          <a:lstStyle/>
          <a:p>
            <a:pPr algn="ctr">
              <a:spcBef>
                <a:spcPct val="50000"/>
              </a:spcBef>
            </a:pPr>
            <a:r>
              <a:rPr lang="en-US" sz="2800" b="1" dirty="0">
                <a:solidFill>
                  <a:prstClr val="black"/>
                </a:solidFill>
                <a:latin typeface=" Arial"/>
              </a:rPr>
              <a:t>Near Term Training Review</a:t>
            </a:r>
          </a:p>
        </p:txBody>
      </p:sp>
    </p:spTree>
    <p:extLst>
      <p:ext uri="{BB962C8B-B14F-4D97-AF65-F5344CB8AC3E}">
        <p14:creationId xmlns:p14="http://schemas.microsoft.com/office/powerpoint/2010/main" val="71647877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 y="749300"/>
          <a:ext cx="6506305" cy="4508500"/>
        </p:xfrm>
        <a:graphic>
          <a:graphicData uri="http://schemas.openxmlformats.org/drawingml/2006/table">
            <a:tbl>
              <a:tblPr/>
              <a:tblGrid>
                <a:gridCol w="4717327">
                  <a:extLst>
                    <a:ext uri="{9D8B030D-6E8A-4147-A177-3AD203B41FA5}">
                      <a16:colId xmlns:a16="http://schemas.microsoft.com/office/drawing/2014/main" val="20000"/>
                    </a:ext>
                  </a:extLst>
                </a:gridCol>
                <a:gridCol w="596326">
                  <a:extLst>
                    <a:ext uri="{9D8B030D-6E8A-4147-A177-3AD203B41FA5}">
                      <a16:colId xmlns:a16="http://schemas.microsoft.com/office/drawing/2014/main" val="20004"/>
                    </a:ext>
                  </a:extLst>
                </a:gridCol>
                <a:gridCol w="596326">
                  <a:extLst>
                    <a:ext uri="{9D8B030D-6E8A-4147-A177-3AD203B41FA5}">
                      <a16:colId xmlns:a16="http://schemas.microsoft.com/office/drawing/2014/main" val="1384569834"/>
                    </a:ext>
                  </a:extLst>
                </a:gridCol>
                <a:gridCol w="596326">
                  <a:extLst>
                    <a:ext uri="{9D8B030D-6E8A-4147-A177-3AD203B41FA5}">
                      <a16:colId xmlns:a16="http://schemas.microsoft.com/office/drawing/2014/main" val="731281802"/>
                    </a:ext>
                  </a:extLst>
                </a:gridCol>
              </a:tblGrid>
              <a:tr h="376003">
                <a:tc>
                  <a:txBody>
                    <a:bodyPr/>
                    <a:lstStyle/>
                    <a:p>
                      <a:pPr algn="l" fontAlgn="t"/>
                      <a:r>
                        <a:rPr lang="en-US" sz="2400" b="1" i="0" u="none" strike="noStrike" dirty="0">
                          <a:solidFill>
                            <a:schemeClr val="bg1"/>
                          </a:solidFill>
                          <a:latin typeface="Arial" panose="020B0604020202020204" pitchFamily="34" charset="0"/>
                          <a:cs typeface="Arial" panose="020B0604020202020204" pitchFamily="34" charset="0"/>
                        </a:rPr>
                        <a:t>Mission Essential Task</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BlToTr w="19050" cap="flat" cmpd="sng" algn="ctr">
                      <a:solidFill>
                        <a:srgbClr val="7F7F7F"/>
                      </a:solidFill>
                      <a:prstDash val="solid"/>
                      <a:round/>
                      <a:headEnd type="none" w="med" len="med"/>
                      <a:tailEnd type="none" w="med" len="med"/>
                    </a:lnBlToTr>
                    <a:solidFill>
                      <a:schemeClr val="tx1"/>
                    </a:solidFill>
                  </a:tcPr>
                </a:tc>
                <a:tc>
                  <a:txBody>
                    <a:bodyPr/>
                    <a:lstStyle/>
                    <a:p>
                      <a:pPr algn="ctr" fontAlgn="b"/>
                      <a:r>
                        <a:rPr lang="en-US" sz="800" b="0" i="0" u="none" strike="noStrike" dirty="0">
                          <a:solidFill>
                            <a:schemeClr val="bg1"/>
                          </a:solidFill>
                          <a:latin typeface="Arial" panose="020B0604020202020204" pitchFamily="34" charset="0"/>
                          <a:cs typeface="Arial" panose="020B0604020202020204" pitchFamily="34" charset="0"/>
                        </a:rPr>
                        <a:t>End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1050" b="0" i="0" u="none" strike="noStrike" baseline="30000" dirty="0">
                          <a:solidFill>
                            <a:schemeClr val="bg1"/>
                          </a:solidFill>
                          <a:latin typeface="Arial" panose="020B0604020202020204" pitchFamily="34" charset="0"/>
                          <a:cs typeface="Arial" panose="020B0604020202020204" pitchFamily="34" charset="0"/>
                        </a:rPr>
                        <a:t>3rd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a:t>
                      </a:r>
                      <a:r>
                        <a:rPr lang="en-US" sz="800" b="0" i="0" u="none" strike="noStrike" baseline="0" dirty="0">
                          <a:solidFill>
                            <a:schemeClr val="bg1"/>
                          </a:solidFill>
                          <a:latin typeface="Arial" panose="020B0604020202020204" pitchFamily="34" charset="0"/>
                          <a:cs typeface="Arial" panose="020B0604020202020204" pitchFamily="34" charset="0"/>
                        </a:rPr>
                        <a:t> 4th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a:t>
                      </a:r>
                      <a:r>
                        <a:rPr lang="en-US" sz="800" b="0" i="0" u="none" strike="noStrike" baseline="0" dirty="0">
                          <a:solidFill>
                            <a:schemeClr val="bg1"/>
                          </a:solidFill>
                          <a:latin typeface="Arial" panose="020B0604020202020204" pitchFamily="34" charset="0"/>
                          <a:cs typeface="Arial" panose="020B0604020202020204" pitchFamily="34" charset="0"/>
                        </a:rPr>
                        <a:t> 1st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799006">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a Movement to Contact (07-2-1090)</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Direct Fires (07-2-3027)</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Support by Fire (07-2-3000)</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Indirect Fire Support (07-2-3036)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a Cordon and Search (07-2-9051)</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a:solidFill>
                            <a:schemeClr val="bg1"/>
                          </a:solidFill>
                          <a:latin typeface="Arial" panose="020B0604020202020204" pitchFamily="34" charset="0"/>
                          <a:cs typeface="Arial" panose="020B0604020202020204" pitchFamily="34" charset="0"/>
                        </a:rPr>
                        <a:t>T-</a:t>
                      </a:r>
                      <a:endParaRPr lang="en-US" sz="3200" b="1"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799006">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an Attack (07-2-9001)</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an Attack by Fire (07-2-1256)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Support by Fire (07-2-3000)</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Direct Fires (07-2-3027)</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Indirect Fire Support (07-2-3036)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a:solidFill>
                            <a:schemeClr val="bg1"/>
                          </a:solidFill>
                          <a:latin typeface="Arial" panose="020B0604020202020204" pitchFamily="34" charset="0"/>
                          <a:cs typeface="Arial" panose="020B0604020202020204" pitchFamily="34" charset="0"/>
                        </a:rPr>
                        <a:t>T-</a:t>
                      </a:r>
                      <a:endParaRPr lang="en-US" sz="3200" b="1"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a:solidFill>
                            <a:schemeClr val="bg1"/>
                          </a:solidFill>
                          <a:latin typeface="Arial" panose="020B0604020202020204" pitchFamily="34" charset="0"/>
                          <a:cs typeface="Arial" panose="020B0604020202020204" pitchFamily="34" charset="0"/>
                        </a:rPr>
                        <a:t>T-</a:t>
                      </a:r>
                      <a:endParaRPr lang="en-US" sz="3200" b="1"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799006">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an Area Defense (07-2-9003)</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Indirect Fire Support (07-2-3036)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Direct Fires (07-2-3027) </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Employ Obstacles (07-2-1396)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Employ Deception Techniques (07-2-6045)</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924340">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Area Security (07-2-1324)</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a Security Patrol (07-3-9022)</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Secure Routes (07-2-1450)</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Secure Civilians During Operations (07-2-4054)</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Indirect Fire Support (07-2-3036)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Roadblock and Checkpoint (19-3-2406)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811139">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Expeditionary Deployment Operations (55-2-4830) </a:t>
                      </a:r>
                      <a:endParaRPr lang="en-US" sz="1100" b="0" i="0" u="none" strike="noStrike" kern="1200" baseline="0" dirty="0">
                        <a:solidFill>
                          <a:schemeClr val="tx1"/>
                        </a:solidFill>
                        <a:latin typeface="Arial" panose="020B0604020202020204" pitchFamily="34" charset="0"/>
                        <a:ea typeface="+mn-ea"/>
                        <a:cs typeface="Arial" panose="020B0604020202020204" pitchFamily="34" charset="0"/>
                      </a:endParaRP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Plan Unit Deployment Activities Upon Receipt of a Warning Order (55-2-4828)</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Perform Staging Activities (55-2-4826)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Perform Deployment Alert Activities (55-2-4801)</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(71-2-5100)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sp>
        <p:nvSpPr>
          <p:cNvPr id="8" name="Title 1"/>
          <p:cNvSpPr txBox="1">
            <a:spLocks/>
          </p:cNvSpPr>
          <p:nvPr/>
        </p:nvSpPr>
        <p:spPr>
          <a:xfrm>
            <a:off x="0" y="0"/>
            <a:ext cx="9144000" cy="7493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Arial "/>
                <a:ea typeface="+mj-ea"/>
                <a:cs typeface="+mj-cs"/>
              </a:defRPr>
            </a:lvl1pPr>
          </a:lstStyle>
          <a:p>
            <a:r>
              <a:rPr lang="en-US" sz="3200" b="1" dirty="0">
                <a:solidFill>
                  <a:prstClr val="black"/>
                </a:solidFill>
              </a:rPr>
              <a:t>B/3-66 METL Review</a:t>
            </a:r>
          </a:p>
        </p:txBody>
      </p:sp>
      <p:sp>
        <p:nvSpPr>
          <p:cNvPr id="7" name="TextBox 6"/>
          <p:cNvSpPr txBox="1"/>
          <p:nvPr/>
        </p:nvSpPr>
        <p:spPr>
          <a:xfrm>
            <a:off x="5039270" y="6511850"/>
            <a:ext cx="3685630" cy="307777"/>
          </a:xfrm>
          <a:prstGeom prst="rect">
            <a:avLst/>
          </a:prstGeom>
          <a:noFill/>
        </p:spPr>
        <p:txBody>
          <a:bodyPr wrap="square" rtlCol="0">
            <a:spAutoFit/>
          </a:bodyPr>
          <a:lstStyle/>
          <a:p>
            <a:pPr algn="ctr"/>
            <a:r>
              <a:rPr lang="en-US" sz="1400" dirty="0">
                <a:solidFill>
                  <a:prstClr val="white"/>
                </a:solidFill>
                <a:latin typeface=" Arial"/>
              </a:rPr>
              <a:t>POC: CPT Dave Conser    As of: 29JAN20</a:t>
            </a:r>
          </a:p>
        </p:txBody>
      </p:sp>
      <p:graphicFrame>
        <p:nvGraphicFramePr>
          <p:cNvPr id="4" name="Table 3"/>
          <p:cNvGraphicFramePr>
            <a:graphicFrameLocks noGrp="1"/>
          </p:cNvGraphicFramePr>
          <p:nvPr/>
        </p:nvGraphicFramePr>
        <p:xfrm>
          <a:off x="6506307" y="749300"/>
          <a:ext cx="2637693" cy="4515125"/>
        </p:xfrm>
        <a:graphic>
          <a:graphicData uri="http://schemas.openxmlformats.org/drawingml/2006/table">
            <a:tbl>
              <a:tblPr/>
              <a:tblGrid>
                <a:gridCol w="2637693">
                  <a:extLst>
                    <a:ext uri="{9D8B030D-6E8A-4147-A177-3AD203B41FA5}">
                      <a16:colId xmlns:a16="http://schemas.microsoft.com/office/drawing/2014/main" val="4269920497"/>
                    </a:ext>
                  </a:extLst>
                </a:gridCol>
              </a:tblGrid>
              <a:tr h="372120">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1050" b="0" i="0" u="none" strike="noStrike" dirty="0">
                          <a:solidFill>
                            <a:schemeClr val="bg1"/>
                          </a:solidFill>
                          <a:latin typeface="Arial" panose="020B0604020202020204" pitchFamily="34" charset="0"/>
                          <a:cs typeface="Arial" panose="020B0604020202020204" pitchFamily="34" charset="0"/>
                        </a:rPr>
                        <a:t>Commander’s</a:t>
                      </a:r>
                    </a:p>
                    <a:p>
                      <a:pPr marL="0" marR="0" lvl="0" indent="0" algn="ctr" defTabSz="514350" rtl="0" eaLnBrk="1" fontAlgn="b" latinLnBrk="0" hangingPunct="1">
                        <a:lnSpc>
                          <a:spcPct val="100000"/>
                        </a:lnSpc>
                        <a:spcBef>
                          <a:spcPts val="0"/>
                        </a:spcBef>
                        <a:spcAft>
                          <a:spcPts val="0"/>
                        </a:spcAft>
                        <a:buClrTx/>
                        <a:buSzTx/>
                        <a:buFontTx/>
                        <a:buNone/>
                        <a:tabLst/>
                        <a:defRPr/>
                      </a:pPr>
                      <a:r>
                        <a:rPr lang="en-US" sz="1050" b="0" i="0" u="none" strike="noStrike" dirty="0">
                          <a:solidFill>
                            <a:schemeClr val="bg1"/>
                          </a:solidFill>
                          <a:latin typeface="Arial" panose="020B0604020202020204" pitchFamily="34" charset="0"/>
                          <a:cs typeface="Arial" panose="020B0604020202020204" pitchFamily="34" charset="0"/>
                        </a:rPr>
                        <a:t>Notes</a:t>
                      </a:r>
                      <a:endParaRPr lang="en-US" sz="1200" b="0"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071678767"/>
                  </a:ext>
                </a:extLst>
              </a:tr>
              <a:tr h="773426">
                <a:tc>
                  <a:txBody>
                    <a:bodyPr/>
                    <a:lstStyle/>
                    <a:p>
                      <a:pPr algn="l" fontAlgn="b"/>
                      <a:r>
                        <a:rPr lang="en-US" sz="1100" b="0" i="0" u="none" strike="noStrike" dirty="0">
                          <a:solidFill>
                            <a:schemeClr val="tx1"/>
                          </a:solidFill>
                          <a:latin typeface="Arial" panose="020B0604020202020204" pitchFamily="34" charset="0"/>
                          <a:cs typeface="Arial" panose="020B0604020202020204" pitchFamily="34" charset="0"/>
                        </a:rPr>
                        <a:t>Q2: CCTT</a:t>
                      </a:r>
                    </a:p>
                    <a:p>
                      <a:pPr algn="l" fontAlgn="b"/>
                      <a:r>
                        <a:rPr lang="en-US" sz="1100" b="0" i="0" u="none" strike="noStrike" dirty="0">
                          <a:solidFill>
                            <a:schemeClr val="tx1"/>
                          </a:solidFill>
                          <a:latin typeface="Arial" panose="020B0604020202020204" pitchFamily="34" charset="0"/>
                          <a:cs typeface="Arial" panose="020B0604020202020204" pitchFamily="34" charset="0"/>
                        </a:rPr>
                        <a:t>Q3: Gunnery (Crew) and CCTT</a:t>
                      </a:r>
                      <a:r>
                        <a:rPr lang="en-US" sz="1100" b="0" i="0" u="none" strike="noStrike" baseline="0" dirty="0">
                          <a:solidFill>
                            <a:schemeClr val="tx1"/>
                          </a:solidFill>
                          <a:latin typeface="Arial" panose="020B0604020202020204" pitchFamily="34" charset="0"/>
                          <a:cs typeface="Arial" panose="020B0604020202020204" pitchFamily="34" charset="0"/>
                        </a:rPr>
                        <a:t> </a:t>
                      </a:r>
                    </a:p>
                    <a:p>
                      <a:pPr algn="l" fontAlgn="b"/>
                      <a:r>
                        <a:rPr lang="en-US" sz="1100" b="0" i="0" u="none" strike="noStrike" baseline="0" dirty="0">
                          <a:solidFill>
                            <a:schemeClr val="tx1"/>
                          </a:solidFill>
                          <a:latin typeface="Arial" panose="020B0604020202020204" pitchFamily="34" charset="0"/>
                          <a:cs typeface="Arial" panose="020B0604020202020204" pitchFamily="34" charset="0"/>
                        </a:rPr>
                        <a:t>Q4: PLT STX/LFX and CCTT</a:t>
                      </a:r>
                      <a:endParaRPr lang="en-US" sz="11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1294797"/>
                  </a:ext>
                </a:extLst>
              </a:tr>
              <a:tr h="807656">
                <a:tc>
                  <a:txBody>
                    <a:bodyPr/>
                    <a:lstStyle/>
                    <a:p>
                      <a:pPr algn="l" fontAlgn="b"/>
                      <a:r>
                        <a:rPr lang="en-US" sz="1100" b="0" i="0" u="none" strike="noStrike">
                          <a:solidFill>
                            <a:schemeClr val="tx1"/>
                          </a:solidFill>
                          <a:latin typeface="Arial" panose="020B0604020202020204" pitchFamily="34" charset="0"/>
                          <a:cs typeface="Arial" panose="020B0604020202020204" pitchFamily="34" charset="0"/>
                        </a:rPr>
                        <a:t>Q2: CCTT</a:t>
                      </a:r>
                    </a:p>
                    <a:p>
                      <a:pPr algn="l" fontAlgn="b"/>
                      <a:r>
                        <a:rPr lang="en-US" sz="1100" b="0" i="0" u="none" strike="noStrike">
                          <a:solidFill>
                            <a:schemeClr val="tx1"/>
                          </a:solidFill>
                          <a:latin typeface="Arial" panose="020B0604020202020204" pitchFamily="34" charset="0"/>
                          <a:cs typeface="Arial" panose="020B0604020202020204" pitchFamily="34" charset="0"/>
                        </a:rPr>
                        <a:t>Q3: Gunnery (Crew) and CCTT</a:t>
                      </a:r>
                      <a:r>
                        <a:rPr lang="en-US" sz="1100" b="0" i="0" u="none" strike="noStrike" baseline="0">
                          <a:solidFill>
                            <a:schemeClr val="tx1"/>
                          </a:solidFill>
                          <a:latin typeface="Arial" panose="020B0604020202020204" pitchFamily="34" charset="0"/>
                          <a:cs typeface="Arial" panose="020B0604020202020204" pitchFamily="34" charset="0"/>
                        </a:rPr>
                        <a:t> </a:t>
                      </a:r>
                    </a:p>
                    <a:p>
                      <a:pPr algn="l" fontAlgn="b"/>
                      <a:r>
                        <a:rPr lang="en-US" sz="1100" b="0" i="0" u="none" strike="noStrike" baseline="0">
                          <a:solidFill>
                            <a:schemeClr val="tx1"/>
                          </a:solidFill>
                          <a:latin typeface="Arial" panose="020B0604020202020204" pitchFamily="34" charset="0"/>
                          <a:cs typeface="Arial" panose="020B0604020202020204" pitchFamily="34" charset="0"/>
                        </a:rPr>
                        <a:t>Q4: PLT STX/LFX and CCTT</a:t>
                      </a:r>
                      <a:endParaRPr lang="en-US" sz="11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0432637"/>
                  </a:ext>
                </a:extLst>
              </a:tr>
              <a:tr h="807656">
                <a:tc>
                  <a:txBody>
                    <a:bodyPr/>
                    <a:lstStyle/>
                    <a:p>
                      <a:pPr algn="l" fontAlgn="b"/>
                      <a:r>
                        <a:rPr lang="en-US" sz="1100" b="0" i="0" u="none" strike="noStrike" dirty="0">
                          <a:solidFill>
                            <a:schemeClr val="tx1"/>
                          </a:solidFill>
                          <a:latin typeface="Arial" panose="020B0604020202020204" pitchFamily="34" charset="0"/>
                          <a:cs typeface="Arial" panose="020B0604020202020204" pitchFamily="34" charset="0"/>
                        </a:rPr>
                        <a:t>Q2: CCTT</a:t>
                      </a:r>
                    </a:p>
                    <a:p>
                      <a:pPr algn="l" fontAlgn="b"/>
                      <a:r>
                        <a:rPr lang="en-US" sz="1100" b="0" i="0" u="none" strike="noStrike" dirty="0">
                          <a:solidFill>
                            <a:schemeClr val="tx1"/>
                          </a:solidFill>
                          <a:latin typeface="Arial" panose="020B0604020202020204" pitchFamily="34" charset="0"/>
                          <a:cs typeface="Arial" panose="020B0604020202020204" pitchFamily="34" charset="0"/>
                        </a:rPr>
                        <a:t>Q3: Gunnery (Crew) and CCTT</a:t>
                      </a:r>
                      <a:r>
                        <a:rPr lang="en-US" sz="1100" b="0" i="0" u="none" strike="noStrike" baseline="0" dirty="0">
                          <a:solidFill>
                            <a:schemeClr val="tx1"/>
                          </a:solidFill>
                          <a:latin typeface="Arial" panose="020B0604020202020204" pitchFamily="34" charset="0"/>
                          <a:cs typeface="Arial" panose="020B0604020202020204" pitchFamily="34" charset="0"/>
                        </a:rPr>
                        <a:t> </a:t>
                      </a:r>
                    </a:p>
                    <a:p>
                      <a:pPr algn="l" fontAlgn="b"/>
                      <a:r>
                        <a:rPr lang="en-US" sz="1100" b="0" i="0" u="none" strike="noStrike" baseline="0" dirty="0">
                          <a:solidFill>
                            <a:schemeClr val="tx1"/>
                          </a:solidFill>
                          <a:latin typeface="Arial" panose="020B0604020202020204" pitchFamily="34" charset="0"/>
                          <a:cs typeface="Arial" panose="020B0604020202020204" pitchFamily="34" charset="0"/>
                        </a:rPr>
                        <a:t>Q4: PLT STX/LFX and CCTT</a:t>
                      </a:r>
                      <a:endParaRPr lang="en-US" sz="11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5195578"/>
                  </a:ext>
                </a:extLst>
              </a:tr>
              <a:tr h="934346">
                <a:tc>
                  <a:txBody>
                    <a:bodyPr/>
                    <a:lstStyle/>
                    <a:p>
                      <a:pPr algn="l" fontAlgn="b"/>
                      <a:r>
                        <a:rPr lang="en-US" sz="1100" b="0" i="0" u="none" strike="noStrike" dirty="0">
                          <a:solidFill>
                            <a:schemeClr val="tx1"/>
                          </a:solidFill>
                          <a:latin typeface="Arial" panose="020B0604020202020204" pitchFamily="34" charset="0"/>
                          <a:cs typeface="Arial" panose="020B0604020202020204" pitchFamily="34" charset="0"/>
                        </a:rPr>
                        <a:t>Q2: CCTT</a:t>
                      </a:r>
                    </a:p>
                    <a:p>
                      <a:pPr algn="l" fontAlgn="b"/>
                      <a:r>
                        <a:rPr lang="en-US" sz="1100" b="0" i="0" u="none" strike="noStrike" dirty="0">
                          <a:solidFill>
                            <a:schemeClr val="tx1"/>
                          </a:solidFill>
                          <a:latin typeface="Arial" panose="020B0604020202020204" pitchFamily="34" charset="0"/>
                          <a:cs typeface="Arial" panose="020B0604020202020204" pitchFamily="34" charset="0"/>
                        </a:rPr>
                        <a:t>Q3: Gunnery (Crew) and CCTT</a:t>
                      </a:r>
                      <a:r>
                        <a:rPr lang="en-US" sz="1100" b="0" i="0" u="none" strike="noStrike" baseline="0" dirty="0">
                          <a:solidFill>
                            <a:schemeClr val="tx1"/>
                          </a:solidFill>
                          <a:latin typeface="Arial" panose="020B0604020202020204" pitchFamily="34" charset="0"/>
                          <a:cs typeface="Arial" panose="020B0604020202020204" pitchFamily="34" charset="0"/>
                        </a:rPr>
                        <a:t> </a:t>
                      </a:r>
                    </a:p>
                    <a:p>
                      <a:pPr algn="l" fontAlgn="b"/>
                      <a:r>
                        <a:rPr lang="en-US" sz="1100" b="0" i="0" u="none" strike="noStrike" baseline="0" dirty="0">
                          <a:solidFill>
                            <a:schemeClr val="tx1"/>
                          </a:solidFill>
                          <a:latin typeface="Arial" panose="020B0604020202020204" pitchFamily="34" charset="0"/>
                          <a:cs typeface="Arial" panose="020B0604020202020204" pitchFamily="34" charset="0"/>
                        </a:rPr>
                        <a:t>Q4: PLT STX/LFX and CCTT</a:t>
                      </a:r>
                      <a:endParaRPr lang="en-US" sz="1100" b="0"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7720846"/>
                  </a:ext>
                </a:extLst>
              </a:tr>
              <a:tr h="819921">
                <a:tc>
                  <a:txBody>
                    <a:bodyPr/>
                    <a:lstStyle/>
                    <a:p>
                      <a:pPr algn="ctr" fontAlgn="b"/>
                      <a:r>
                        <a:rPr lang="en-US" sz="1200" b="1" i="0" u="none" strike="noStrike" baseline="0" dirty="0">
                          <a:solidFill>
                            <a:schemeClr val="tx1"/>
                          </a:solidFill>
                          <a:latin typeface="Arial" panose="020B0604020202020204" pitchFamily="34" charset="0"/>
                          <a:cs typeface="Arial" panose="020B0604020202020204" pitchFamily="34" charset="0"/>
                        </a:rPr>
                        <a:t> Loss of key leaders in 2</a:t>
                      </a:r>
                      <a:r>
                        <a:rPr lang="en-US" sz="1200" b="1" i="0" u="none" strike="noStrike" baseline="30000" dirty="0">
                          <a:solidFill>
                            <a:schemeClr val="tx1"/>
                          </a:solidFill>
                          <a:latin typeface="Arial" panose="020B0604020202020204" pitchFamily="34" charset="0"/>
                          <a:cs typeface="Arial" panose="020B0604020202020204" pitchFamily="34" charset="0"/>
                        </a:rPr>
                        <a:t>nd</a:t>
                      </a:r>
                      <a:r>
                        <a:rPr lang="en-US" sz="1200" b="1" i="0" u="none" strike="noStrike" baseline="0" dirty="0">
                          <a:solidFill>
                            <a:schemeClr val="tx1"/>
                          </a:solidFill>
                          <a:latin typeface="Arial" panose="020B0604020202020204" pitchFamily="34" charset="0"/>
                          <a:cs typeface="Arial" panose="020B0604020202020204" pitchFamily="34" charset="0"/>
                        </a:rPr>
                        <a:t> quarter.  Collective training in 3</a:t>
                      </a:r>
                      <a:r>
                        <a:rPr lang="en-US" sz="1200" b="1" i="0" u="none" strike="noStrike" baseline="30000" dirty="0">
                          <a:solidFill>
                            <a:schemeClr val="tx1"/>
                          </a:solidFill>
                          <a:latin typeface="Arial" panose="020B0604020202020204" pitchFamily="34" charset="0"/>
                          <a:cs typeface="Arial" panose="020B0604020202020204" pitchFamily="34" charset="0"/>
                        </a:rPr>
                        <a:t>rd</a:t>
                      </a:r>
                      <a:r>
                        <a:rPr lang="en-US" sz="1200" b="1" i="0" u="none" strike="noStrike" baseline="0" dirty="0">
                          <a:solidFill>
                            <a:schemeClr val="tx1"/>
                          </a:solidFill>
                          <a:latin typeface="Arial" panose="020B0604020202020204" pitchFamily="34" charset="0"/>
                          <a:cs typeface="Arial" panose="020B0604020202020204" pitchFamily="34" charset="0"/>
                        </a:rPr>
                        <a:t> and 4</a:t>
                      </a:r>
                      <a:r>
                        <a:rPr lang="en-US" sz="1200" b="1" i="0" u="none" strike="noStrike" baseline="30000" dirty="0">
                          <a:solidFill>
                            <a:schemeClr val="tx1"/>
                          </a:solidFill>
                          <a:latin typeface="Arial" panose="020B0604020202020204" pitchFamily="34" charset="0"/>
                          <a:cs typeface="Arial" panose="020B0604020202020204" pitchFamily="34" charset="0"/>
                        </a:rPr>
                        <a:t>th</a:t>
                      </a:r>
                      <a:r>
                        <a:rPr lang="en-US" sz="1200" b="1" i="0" u="none" strike="noStrike" baseline="0" dirty="0">
                          <a:solidFill>
                            <a:schemeClr val="tx1"/>
                          </a:solidFill>
                          <a:latin typeface="Arial" panose="020B0604020202020204" pitchFamily="34" charset="0"/>
                          <a:cs typeface="Arial" panose="020B0604020202020204" pitchFamily="34" charset="0"/>
                        </a:rPr>
                        <a:t> quarter</a:t>
                      </a:r>
                      <a:endParaRPr lang="en-US" sz="1200" b="1"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2998485"/>
                  </a:ext>
                </a:extLst>
              </a:tr>
            </a:tbl>
          </a:graphicData>
        </a:graphic>
      </p:graphicFrame>
      <p:sp>
        <p:nvSpPr>
          <p:cNvPr id="10" name="TextBox 9"/>
          <p:cNvSpPr txBox="1"/>
          <p:nvPr/>
        </p:nvSpPr>
        <p:spPr>
          <a:xfrm>
            <a:off x="0" y="5296174"/>
            <a:ext cx="9144000" cy="861774"/>
          </a:xfrm>
          <a:prstGeom prst="rect">
            <a:avLst/>
          </a:prstGeom>
          <a:noFill/>
        </p:spPr>
        <p:txBody>
          <a:bodyPr wrap="square" rtlCol="0">
            <a:spAutoFit/>
          </a:bodyPr>
          <a:lstStyle/>
          <a:p>
            <a:r>
              <a:rPr lang="en-US" sz="1000" b="1" u="sng" dirty="0">
                <a:solidFill>
                  <a:prstClr val="black"/>
                </a:solidFill>
                <a:latin typeface=" Arial"/>
              </a:rPr>
              <a:t>COMMENTS:</a:t>
            </a:r>
            <a:endParaRPr lang="en-US" sz="1000" b="1" dirty="0">
              <a:solidFill>
                <a:prstClr val="black"/>
              </a:solidFill>
              <a:latin typeface=" Arial"/>
            </a:endParaRPr>
          </a:p>
          <a:p>
            <a:pPr marL="171450" indent="-171450">
              <a:buFont typeface="Arial" panose="020B0604020202020204" pitchFamily="34" charset="0"/>
              <a:buChar char="•"/>
            </a:pPr>
            <a:r>
              <a:rPr lang="en-US" sz="1000" dirty="0">
                <a:solidFill>
                  <a:prstClr val="black"/>
                </a:solidFill>
                <a:latin typeface=" Arial"/>
              </a:rPr>
              <a:t>1-4 CAV owning 2</a:t>
            </a:r>
            <a:r>
              <a:rPr lang="en-US" sz="1000" baseline="30000" dirty="0">
                <a:solidFill>
                  <a:prstClr val="black"/>
                </a:solidFill>
                <a:latin typeface=" Arial"/>
              </a:rPr>
              <a:t>nd</a:t>
            </a:r>
            <a:r>
              <a:rPr lang="en-US" sz="1000" dirty="0">
                <a:solidFill>
                  <a:prstClr val="black"/>
                </a:solidFill>
                <a:latin typeface=" Arial"/>
              </a:rPr>
              <a:t> PLT forces subjectivity in my current assessment</a:t>
            </a:r>
          </a:p>
          <a:p>
            <a:pPr marL="171450" indent="-171450">
              <a:buFont typeface="Arial" panose="020B0604020202020204" pitchFamily="34" charset="0"/>
              <a:buChar char="•"/>
            </a:pPr>
            <a:r>
              <a:rPr lang="en-US" sz="1000" dirty="0">
                <a:solidFill>
                  <a:prstClr val="black"/>
                </a:solidFill>
                <a:latin typeface=" Arial"/>
              </a:rPr>
              <a:t>Black Knight Company has 1 new PL and 2 new Platoon Sergeants.  Additionally, the top 3 changed out simultaneously and several SSGs have left or were sent to 1-4 CAV.  I assess the Company is a P- due to reduction of CCTT in TW23 and cancellation of the CPX and personnel turnover.  Upon completion of gunnery, crews will have more experience and the Company will execute STX in the CCTT in after recovery and prior to Victory Week.   </a:t>
            </a:r>
          </a:p>
        </p:txBody>
      </p:sp>
    </p:spTree>
    <p:extLst>
      <p:ext uri="{BB962C8B-B14F-4D97-AF65-F5344CB8AC3E}">
        <p14:creationId xmlns:p14="http://schemas.microsoft.com/office/powerpoint/2010/main" val="66305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4"/>
          <p:cNvSpPr txBox="1">
            <a:spLocks/>
          </p:cNvSpPr>
          <p:nvPr/>
        </p:nvSpPr>
        <p:spPr>
          <a:xfrm>
            <a:off x="1158241" y="139362"/>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prstClr val="black"/>
                </a:solidFill>
                <a:latin typeface="Arial" panose="020B0604020202020204" pitchFamily="34" charset="0"/>
                <a:cs typeface="Arial" panose="020B0604020202020204" pitchFamily="34" charset="0"/>
              </a:rPr>
              <a:t>Black Knights</a:t>
            </a:r>
          </a:p>
        </p:txBody>
      </p:sp>
      <p:cxnSp>
        <p:nvCxnSpPr>
          <p:cNvPr id="52" name="Straight Connector 51"/>
          <p:cNvCxnSpPr/>
          <p:nvPr/>
        </p:nvCxnSpPr>
        <p:spPr>
          <a:xfrm>
            <a:off x="4557712" y="1046470"/>
            <a:ext cx="0" cy="5234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48630" y="2228196"/>
            <a:ext cx="8434113" cy="21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57200" y="794653"/>
            <a:ext cx="3962400" cy="1600438"/>
          </a:xfrm>
          <a:prstGeom prst="rect">
            <a:avLst/>
          </a:prstGeom>
          <a:noFill/>
        </p:spPr>
        <p:txBody>
          <a:bodyPr wrap="square" rtlCol="0">
            <a:spAutoFit/>
          </a:bodyPr>
          <a:lstStyle/>
          <a:p>
            <a:pPr algn="ctr"/>
            <a:r>
              <a:rPr lang="en-US" b="1" u="sng" dirty="0">
                <a:latin typeface=" Arial"/>
              </a:rPr>
              <a:t>T-1 Training Conducted</a:t>
            </a:r>
          </a:p>
          <a:p>
            <a:endParaRPr lang="en-US" sz="1600" dirty="0">
              <a:latin typeface=" Arial"/>
            </a:endParaRPr>
          </a:p>
          <a:p>
            <a:pPr marL="174625" indent="-174625">
              <a:buFont typeface="Arial" pitchFamily="34" charset="0"/>
              <a:buChar char="•"/>
            </a:pPr>
            <a:r>
              <a:rPr lang="en-US" sz="1600" dirty="0" err="1">
                <a:latin typeface=" Arial"/>
              </a:rPr>
              <a:t>Shoppette</a:t>
            </a:r>
            <a:r>
              <a:rPr lang="en-US" sz="1600" dirty="0">
                <a:latin typeface=" Arial"/>
              </a:rPr>
              <a:t> Detail</a:t>
            </a:r>
          </a:p>
          <a:p>
            <a:pPr marL="174625" indent="-174625">
              <a:buFont typeface="Arial" pitchFamily="34" charset="0"/>
              <a:buChar char="•"/>
            </a:pPr>
            <a:r>
              <a:rPr lang="en-US" sz="1600" dirty="0">
                <a:latin typeface=" Arial"/>
              </a:rPr>
              <a:t>Road Test</a:t>
            </a:r>
          </a:p>
          <a:p>
            <a:pPr marL="174625" indent="-174625">
              <a:buFont typeface="Arial" pitchFamily="34" charset="0"/>
              <a:buChar char="•"/>
            </a:pPr>
            <a:r>
              <a:rPr lang="en-US" sz="1600" dirty="0">
                <a:latin typeface=" Arial"/>
              </a:rPr>
              <a:t>Command Maintenance</a:t>
            </a:r>
          </a:p>
          <a:p>
            <a:pPr marL="174625" indent="-174625">
              <a:buFont typeface="Arial" pitchFamily="34" charset="0"/>
              <a:buChar char="•"/>
            </a:pPr>
            <a:endParaRPr lang="en-US" sz="1600" dirty="0">
              <a:latin typeface=" Arial"/>
            </a:endParaRPr>
          </a:p>
        </p:txBody>
      </p:sp>
      <p:sp>
        <p:nvSpPr>
          <p:cNvPr id="57" name="TextBox 56"/>
          <p:cNvSpPr txBox="1"/>
          <p:nvPr/>
        </p:nvSpPr>
        <p:spPr>
          <a:xfrm>
            <a:off x="235744" y="2373203"/>
            <a:ext cx="4252912" cy="4062651"/>
          </a:xfrm>
          <a:prstGeom prst="rect">
            <a:avLst/>
          </a:prstGeom>
          <a:noFill/>
        </p:spPr>
        <p:txBody>
          <a:bodyPr wrap="square" rtlCol="0">
            <a:spAutoFit/>
          </a:bodyPr>
          <a:lstStyle/>
          <a:p>
            <a:pPr algn="ctr"/>
            <a:r>
              <a:rPr lang="en-US" b="1" u="sng" dirty="0">
                <a:latin typeface=" Arial"/>
              </a:rPr>
              <a:t>T-1 Training Conducted AAR</a:t>
            </a:r>
          </a:p>
          <a:p>
            <a:pPr algn="ctr"/>
            <a:endParaRPr lang="en-US" sz="1600" dirty="0">
              <a:latin typeface=" Arial"/>
            </a:endParaRPr>
          </a:p>
          <a:p>
            <a:pPr marL="285750" indent="-285750">
              <a:buFont typeface="Arial" panose="020B0604020202020204" pitchFamily="34" charset="0"/>
              <a:buChar char="•"/>
            </a:pPr>
            <a:r>
              <a:rPr lang="en-US" sz="1600" u="sng" dirty="0">
                <a:latin typeface=" Arial"/>
              </a:rPr>
              <a:t>Issue</a:t>
            </a:r>
            <a:r>
              <a:rPr lang="en-US" sz="1600" dirty="0">
                <a:latin typeface=" Arial"/>
              </a:rPr>
              <a:t>: Road Test</a:t>
            </a:r>
          </a:p>
          <a:p>
            <a:pPr marL="285750" indent="-285750">
              <a:buFont typeface="Arial" panose="020B0604020202020204" pitchFamily="34" charset="0"/>
              <a:buChar char="•"/>
            </a:pPr>
            <a:r>
              <a:rPr lang="en-US" sz="1600" u="sng" dirty="0">
                <a:latin typeface=" Arial"/>
              </a:rPr>
              <a:t>Discussion</a:t>
            </a:r>
            <a:r>
              <a:rPr lang="en-US" sz="1600" dirty="0">
                <a:latin typeface=" Arial"/>
              </a:rPr>
              <a:t>: The Company executed an extended road test last week to validate services, go to the </a:t>
            </a:r>
            <a:r>
              <a:rPr lang="en-US" sz="1600" dirty="0" err="1">
                <a:latin typeface=" Arial"/>
              </a:rPr>
              <a:t>washrack</a:t>
            </a:r>
            <a:r>
              <a:rPr lang="en-US" sz="1600" dirty="0">
                <a:latin typeface=" Arial"/>
              </a:rPr>
              <a:t>, and pull AOAP samples.  We identified two deadline faults prior to movement that we were able to repair on the spot. JBCPs and radios were loaded prior to movement as well.</a:t>
            </a:r>
            <a:endParaRPr lang="en-US" sz="1600" u="sng" dirty="0">
              <a:latin typeface=" Arial"/>
            </a:endParaRPr>
          </a:p>
          <a:p>
            <a:pPr marL="285750" indent="-285750">
              <a:buFont typeface="Arial" panose="020B0604020202020204" pitchFamily="34" charset="0"/>
              <a:buChar char="•"/>
            </a:pPr>
            <a:r>
              <a:rPr lang="en-US" sz="1600" u="sng" dirty="0">
                <a:latin typeface=" Arial"/>
              </a:rPr>
              <a:t>Recommendation</a:t>
            </a:r>
            <a:r>
              <a:rPr lang="en-US" sz="1600" dirty="0">
                <a:latin typeface=" Arial"/>
              </a:rPr>
              <a:t>: Add tank movements at regular intervals to exercise vehicles and equipment and develop a system to test/validate tank gunner sights and systems. </a:t>
            </a:r>
          </a:p>
        </p:txBody>
      </p:sp>
      <p:sp>
        <p:nvSpPr>
          <p:cNvPr id="62" name="TextBox 61"/>
          <p:cNvSpPr txBox="1"/>
          <p:nvPr/>
        </p:nvSpPr>
        <p:spPr>
          <a:xfrm>
            <a:off x="4800600" y="811431"/>
            <a:ext cx="3962400" cy="923330"/>
          </a:xfrm>
          <a:prstGeom prst="rect">
            <a:avLst/>
          </a:prstGeom>
          <a:noFill/>
        </p:spPr>
        <p:txBody>
          <a:bodyPr wrap="square" rtlCol="0">
            <a:spAutoFit/>
          </a:bodyPr>
          <a:lstStyle/>
          <a:p>
            <a:pPr algn="ctr"/>
            <a:r>
              <a:rPr lang="en-US" b="1" u="sng" dirty="0">
                <a:latin typeface=" Arial"/>
              </a:rPr>
              <a:t>T-1 Training Not Conducted</a:t>
            </a:r>
          </a:p>
          <a:p>
            <a:endParaRPr lang="en-US" dirty="0">
              <a:latin typeface=" Arial"/>
            </a:endParaRPr>
          </a:p>
          <a:p>
            <a:r>
              <a:rPr lang="en-US" dirty="0">
                <a:latin typeface=" Arial"/>
              </a:rPr>
              <a:t> – Gunnery</a:t>
            </a:r>
          </a:p>
        </p:txBody>
      </p:sp>
      <p:sp>
        <p:nvSpPr>
          <p:cNvPr id="66" name="TextBox 65"/>
          <p:cNvSpPr txBox="1"/>
          <p:nvPr/>
        </p:nvSpPr>
        <p:spPr>
          <a:xfrm>
            <a:off x="4800600" y="2345298"/>
            <a:ext cx="3962400" cy="3416320"/>
          </a:xfrm>
          <a:prstGeom prst="rect">
            <a:avLst/>
          </a:prstGeom>
          <a:noFill/>
        </p:spPr>
        <p:txBody>
          <a:bodyPr wrap="square" rtlCol="0">
            <a:spAutoFit/>
          </a:bodyPr>
          <a:lstStyle/>
          <a:p>
            <a:pPr algn="ctr"/>
            <a:r>
              <a:rPr lang="en-US" b="1" u="sng" dirty="0">
                <a:latin typeface=" Arial"/>
              </a:rPr>
              <a:t>T+1-5 Training Changes/Impacts</a:t>
            </a:r>
          </a:p>
          <a:p>
            <a:endParaRPr lang="en-US" dirty="0">
              <a:latin typeface=" Arial"/>
            </a:endParaRPr>
          </a:p>
          <a:p>
            <a:pPr marL="285750" indent="-285750">
              <a:buFont typeface="Arial" panose="020B0604020202020204" pitchFamily="34" charset="0"/>
              <a:buChar char="•"/>
            </a:pPr>
            <a:r>
              <a:rPr lang="en-US" dirty="0">
                <a:latin typeface=" Arial"/>
              </a:rPr>
              <a:t>26 May – 12 June: Table II</a:t>
            </a:r>
          </a:p>
          <a:p>
            <a:pPr marL="285750" indent="-285750">
              <a:buFont typeface="Arial" panose="020B0604020202020204" pitchFamily="34" charset="0"/>
              <a:buChar char="•"/>
            </a:pPr>
            <a:endParaRPr lang="en-US" dirty="0">
              <a:latin typeface=" Arial"/>
            </a:endParaRPr>
          </a:p>
          <a:p>
            <a:pPr marL="285750" indent="-285750">
              <a:buFont typeface="Arial" panose="020B0604020202020204" pitchFamily="34" charset="0"/>
              <a:buChar char="•"/>
            </a:pPr>
            <a:r>
              <a:rPr lang="en-US" dirty="0">
                <a:latin typeface=" Arial"/>
              </a:rPr>
              <a:t>TW 35 and 36: GST/VCE cert</a:t>
            </a:r>
          </a:p>
          <a:p>
            <a:pPr marL="285750" indent="-285750">
              <a:buFont typeface="Arial" panose="020B0604020202020204" pitchFamily="34" charset="0"/>
              <a:buChar char="•"/>
            </a:pPr>
            <a:endParaRPr lang="en-US" dirty="0">
              <a:latin typeface=" Arial"/>
            </a:endParaRPr>
          </a:p>
          <a:p>
            <a:pPr marL="285750" indent="-285750">
              <a:buFont typeface="Arial" panose="020B0604020202020204" pitchFamily="34" charset="0"/>
              <a:buChar char="•"/>
            </a:pPr>
            <a:r>
              <a:rPr lang="en-US" dirty="0">
                <a:latin typeface=" Arial"/>
              </a:rPr>
              <a:t>TW 35 and 36: M4 and M17 </a:t>
            </a:r>
          </a:p>
          <a:p>
            <a:pPr marL="285750" indent="-285750">
              <a:buFont typeface="Arial" panose="020B0604020202020204" pitchFamily="34" charset="0"/>
              <a:buChar char="•"/>
            </a:pPr>
            <a:endParaRPr lang="en-US" dirty="0">
              <a:latin typeface=" Arial"/>
            </a:endParaRPr>
          </a:p>
          <a:p>
            <a:pPr marL="285750" indent="-285750">
              <a:buFont typeface="Arial" panose="020B0604020202020204" pitchFamily="34" charset="0"/>
              <a:buChar char="•"/>
            </a:pPr>
            <a:r>
              <a:rPr lang="en-US" dirty="0">
                <a:latin typeface=" Arial"/>
              </a:rPr>
              <a:t>Updated recovery timeline based on new gunnery FRAGO</a:t>
            </a:r>
          </a:p>
          <a:p>
            <a:endParaRPr lang="en-US" dirty="0">
              <a:latin typeface=" Arial"/>
            </a:endParaRPr>
          </a:p>
          <a:p>
            <a:endParaRPr lang="en-US" dirty="0">
              <a:latin typeface=" Arial"/>
            </a:endParaRPr>
          </a:p>
        </p:txBody>
      </p:sp>
    </p:spTree>
    <p:extLst>
      <p:ext uri="{BB962C8B-B14F-4D97-AF65-F5344CB8AC3E}">
        <p14:creationId xmlns:p14="http://schemas.microsoft.com/office/powerpoint/2010/main" val="789938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latin typeface=" Arial"/>
              </a:rPr>
              <a:t>T+6 For Approval</a:t>
            </a:r>
            <a:endParaRPr lang="en-US" sz="2800" b="1" dirty="0">
              <a:latin typeface=" Arial"/>
            </a:endParaRPr>
          </a:p>
        </p:txBody>
      </p:sp>
      <p:cxnSp>
        <p:nvCxnSpPr>
          <p:cNvPr id="8" name="Straight Connector 7"/>
          <p:cNvCxnSpPr/>
          <p:nvPr/>
        </p:nvCxnSpPr>
        <p:spPr>
          <a:xfrm>
            <a:off x="5486400" y="3411890"/>
            <a:ext cx="36576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6"/>
          <p:cNvSpPr txBox="1">
            <a:spLocks/>
          </p:cNvSpPr>
          <p:nvPr/>
        </p:nvSpPr>
        <p:spPr>
          <a:xfrm>
            <a:off x="4800600" y="5187509"/>
            <a:ext cx="4114800" cy="1272381"/>
          </a:xfrm>
          <a:prstGeom prst="rect">
            <a:avLst/>
          </a:prstGeom>
        </p:spPr>
        <p:txBody>
          <a:bodyPr vert="horz" lIns="91440" tIns="45720" rIns="91440" bIns="45720" rtlCol="0">
            <a:normAutofit/>
          </a:bodyPr>
          <a:lstStyle/>
          <a:p>
            <a:pPr marL="179388" marR="0" lvl="0" indent="-1651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179388" marR="0" lvl="0" indent="-165100" algn="l" defTabSz="914400" rtl="0" eaLnBrk="1" fontAlgn="auto" latinLnBrk="0" hangingPunct="1">
              <a:lnSpc>
                <a:spcPct val="100000"/>
              </a:lnSpc>
              <a:spcBef>
                <a:spcPct val="20000"/>
              </a:spcBef>
              <a:spcAft>
                <a:spcPts val="0"/>
              </a:spcAft>
              <a:buClrTx/>
              <a:buSzTx/>
              <a:tabLst/>
              <a:defRPr/>
            </a:pPr>
            <a:endParaRPr kumimoji="0" lang="en-US"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p:cNvSpPr txBox="1"/>
          <p:nvPr/>
        </p:nvSpPr>
        <p:spPr>
          <a:xfrm>
            <a:off x="5486400" y="744890"/>
            <a:ext cx="3657600" cy="769441"/>
          </a:xfrm>
          <a:prstGeom prst="rect">
            <a:avLst/>
          </a:prstGeom>
          <a:noFill/>
        </p:spPr>
        <p:txBody>
          <a:bodyPr wrap="square" rtlCol="0">
            <a:spAutoFit/>
          </a:bodyPr>
          <a:lstStyle/>
          <a:p>
            <a:pPr algn="ctr"/>
            <a:r>
              <a:rPr lang="en-US" b="1" u="sng" dirty="0"/>
              <a:t>Resources</a:t>
            </a:r>
          </a:p>
          <a:p>
            <a:pPr algn="ctr"/>
            <a:endParaRPr lang="en-US" sz="800" b="1" u="sng" dirty="0"/>
          </a:p>
          <a:p>
            <a:pPr marL="285750" indent="-285750">
              <a:buFontTx/>
              <a:buChar char="-"/>
            </a:pPr>
            <a:r>
              <a:rPr lang="en-US" dirty="0"/>
              <a:t>N/A</a:t>
            </a:r>
          </a:p>
        </p:txBody>
      </p:sp>
      <p:sp>
        <p:nvSpPr>
          <p:cNvPr id="12" name="TextBox 11"/>
          <p:cNvSpPr txBox="1"/>
          <p:nvPr/>
        </p:nvSpPr>
        <p:spPr>
          <a:xfrm>
            <a:off x="5486400" y="3411890"/>
            <a:ext cx="3624264" cy="807913"/>
          </a:xfrm>
          <a:prstGeom prst="rect">
            <a:avLst/>
          </a:prstGeom>
          <a:noFill/>
        </p:spPr>
        <p:txBody>
          <a:bodyPr wrap="square" rtlCol="0">
            <a:spAutoFit/>
          </a:bodyPr>
          <a:lstStyle/>
          <a:p>
            <a:pPr algn="ctr"/>
            <a:r>
              <a:rPr lang="en-US" b="1" u="sng" dirty="0"/>
              <a:t>Issues/Concerns</a:t>
            </a:r>
          </a:p>
          <a:p>
            <a:pPr algn="ctr"/>
            <a:endParaRPr lang="en-US" sz="1050" b="1" u="sng" dirty="0"/>
          </a:p>
          <a:p>
            <a:pPr marL="285750" indent="-285750">
              <a:buFontTx/>
              <a:buChar char="-"/>
            </a:pPr>
            <a:r>
              <a:rPr lang="en-US" dirty="0"/>
              <a:t>None </a:t>
            </a:r>
          </a:p>
        </p:txBody>
      </p:sp>
      <p:sp>
        <p:nvSpPr>
          <p:cNvPr id="13" name="TextBox 12"/>
          <p:cNvSpPr txBox="1"/>
          <p:nvPr/>
        </p:nvSpPr>
        <p:spPr>
          <a:xfrm>
            <a:off x="440533" y="712425"/>
            <a:ext cx="4572000" cy="369332"/>
          </a:xfrm>
          <a:prstGeom prst="rect">
            <a:avLst/>
          </a:prstGeom>
          <a:noFill/>
        </p:spPr>
        <p:txBody>
          <a:bodyPr wrap="square" rtlCol="0">
            <a:spAutoFit/>
          </a:bodyPr>
          <a:lstStyle/>
          <a:p>
            <a:pPr algn="ctr"/>
            <a:r>
              <a:rPr lang="en-US" b="1" u="sng" dirty="0"/>
              <a:t>T+6 </a:t>
            </a:r>
            <a:r>
              <a:rPr lang="en-US" b="1" u="sng" dirty="0" err="1"/>
              <a:t>Wk</a:t>
            </a:r>
            <a:r>
              <a:rPr lang="en-US" b="1" u="sng" dirty="0"/>
              <a:t> 39 (27-JUN to 3 JUL 20)</a:t>
            </a:r>
          </a:p>
        </p:txBody>
      </p:sp>
      <p:graphicFrame>
        <p:nvGraphicFramePr>
          <p:cNvPr id="14" name="Table 13"/>
          <p:cNvGraphicFramePr>
            <a:graphicFrameLocks noGrp="1"/>
          </p:cNvGraphicFramePr>
          <p:nvPr/>
        </p:nvGraphicFramePr>
        <p:xfrm>
          <a:off x="109537" y="1125890"/>
          <a:ext cx="5300663" cy="609998"/>
        </p:xfrm>
        <a:graphic>
          <a:graphicData uri="http://schemas.openxmlformats.org/drawingml/2006/table">
            <a:tbl>
              <a:tblPr firstRow="1" bandRow="1">
                <a:tableStyleId>{5940675A-B579-460E-94D1-54222C63F5DA}</a:tableStyleId>
              </a:tblPr>
              <a:tblGrid>
                <a:gridCol w="1325166">
                  <a:extLst>
                    <a:ext uri="{9D8B030D-6E8A-4147-A177-3AD203B41FA5}">
                      <a16:colId xmlns:a16="http://schemas.microsoft.com/office/drawing/2014/main" val="20000"/>
                    </a:ext>
                  </a:extLst>
                </a:gridCol>
                <a:gridCol w="1135856">
                  <a:extLst>
                    <a:ext uri="{9D8B030D-6E8A-4147-A177-3AD203B41FA5}">
                      <a16:colId xmlns:a16="http://schemas.microsoft.com/office/drawing/2014/main" val="20001"/>
                    </a:ext>
                  </a:extLst>
                </a:gridCol>
                <a:gridCol w="946547">
                  <a:extLst>
                    <a:ext uri="{9D8B030D-6E8A-4147-A177-3AD203B41FA5}">
                      <a16:colId xmlns:a16="http://schemas.microsoft.com/office/drawing/2014/main" val="20002"/>
                    </a:ext>
                  </a:extLst>
                </a:gridCol>
                <a:gridCol w="946547">
                  <a:extLst>
                    <a:ext uri="{9D8B030D-6E8A-4147-A177-3AD203B41FA5}">
                      <a16:colId xmlns:a16="http://schemas.microsoft.com/office/drawing/2014/main" val="20003"/>
                    </a:ext>
                  </a:extLst>
                </a:gridCol>
                <a:gridCol w="946547">
                  <a:extLst>
                    <a:ext uri="{9D8B030D-6E8A-4147-A177-3AD203B41FA5}">
                      <a16:colId xmlns:a16="http://schemas.microsoft.com/office/drawing/2014/main" val="20004"/>
                    </a:ext>
                  </a:extLst>
                </a:gridCol>
              </a:tblGrid>
              <a:tr h="304800">
                <a:tc>
                  <a:txBody>
                    <a:bodyPr/>
                    <a:lstStyle/>
                    <a:p>
                      <a:pPr algn="ctr"/>
                      <a:r>
                        <a:rPr lang="en-US" sz="1400" dirty="0">
                          <a:solidFill>
                            <a:schemeClr val="bg1"/>
                          </a:solidFill>
                          <a:latin typeface="Arial" pitchFamily="34" charset="0"/>
                          <a:cs typeface="Arial" pitchFamily="34" charset="0"/>
                        </a:rPr>
                        <a:t>Event</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Loc.</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Aud.</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DTG</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METL</a:t>
                      </a:r>
                      <a:endParaRPr lang="en-US" sz="1400" b="1" i="0" dirty="0">
                        <a:solidFill>
                          <a:schemeClr val="bg1"/>
                        </a:solidFill>
                        <a:latin typeface="Arial" pitchFamily="34" charset="0"/>
                        <a:cs typeface="Arial" pitchFamily="34" charset="0"/>
                      </a:endParaRPr>
                    </a:p>
                  </a:txBody>
                  <a:tcPr>
                    <a:solidFill>
                      <a:schemeClr val="tx1"/>
                    </a:solidFill>
                  </a:tcPr>
                </a:tc>
                <a:extLst>
                  <a:ext uri="{0D108BD9-81ED-4DB2-BD59-A6C34878D82A}">
                    <a16:rowId xmlns:a16="http://schemas.microsoft.com/office/drawing/2014/main" val="10000"/>
                  </a:ext>
                </a:extLst>
              </a:tr>
              <a:tr h="305198">
                <a:tc>
                  <a:txBody>
                    <a:bodyPr/>
                    <a:lstStyle/>
                    <a:p>
                      <a:pPr algn="ctr"/>
                      <a:r>
                        <a:rPr lang="en-US" sz="1200" baseline="0" dirty="0">
                          <a:solidFill>
                            <a:schemeClr val="tx1"/>
                          </a:solidFill>
                          <a:latin typeface="Arial" pitchFamily="34" charset="0"/>
                          <a:cs typeface="Arial" pitchFamily="34" charset="0"/>
                        </a:rPr>
                        <a:t>TBL IV-VI</a:t>
                      </a:r>
                    </a:p>
                  </a:txBody>
                  <a:tcPr anchor="ctr">
                    <a:solidFill>
                      <a:schemeClr val="bg1"/>
                    </a:solidFill>
                  </a:tcPr>
                </a:tc>
                <a:tc>
                  <a:txBody>
                    <a:bodyPr/>
                    <a:lstStyle/>
                    <a:p>
                      <a:pPr algn="ctr"/>
                      <a:r>
                        <a:rPr lang="en-US" sz="1200" dirty="0">
                          <a:latin typeface="Arial" pitchFamily="34" charset="0"/>
                          <a:cs typeface="Arial" pitchFamily="34" charset="0"/>
                        </a:rPr>
                        <a:t>FRKS</a:t>
                      </a:r>
                    </a:p>
                  </a:txBody>
                  <a:tcPr anchor="ctr">
                    <a:solidFill>
                      <a:schemeClr val="bg1"/>
                    </a:solidFill>
                  </a:tcPr>
                </a:tc>
                <a:tc>
                  <a:txBody>
                    <a:bodyPr/>
                    <a:lstStyle/>
                    <a:p>
                      <a:pPr algn="ctr"/>
                      <a:r>
                        <a:rPr lang="en-US" sz="1200" dirty="0">
                          <a:latin typeface="Arial" pitchFamily="34" charset="0"/>
                          <a:cs typeface="Arial" pitchFamily="34" charset="0"/>
                        </a:rPr>
                        <a:t>ALL</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a:latin typeface="Arial" pitchFamily="34" charset="0"/>
                          <a:cs typeface="Arial" pitchFamily="34" charset="0"/>
                        </a:rPr>
                        <a:t>20-28 JUN</a:t>
                      </a:r>
                      <a:endParaRPr lang="en-US" sz="1200" dirty="0">
                        <a:latin typeface="Arial" pitchFamily="34" charset="0"/>
                        <a:cs typeface="Arial" pitchFamily="34" charset="0"/>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1,2,3,4</a:t>
                      </a:r>
                    </a:p>
                  </a:txBody>
                  <a:tcPr anchor="ctr">
                    <a:solidFill>
                      <a:schemeClr val="bg1"/>
                    </a:solidFill>
                  </a:tcPr>
                </a:tc>
                <a:extLst>
                  <a:ext uri="{0D108BD9-81ED-4DB2-BD59-A6C34878D82A}">
                    <a16:rowId xmlns:a16="http://schemas.microsoft.com/office/drawing/2014/main" val="10001"/>
                  </a:ext>
                </a:extLst>
              </a:tr>
            </a:tbl>
          </a:graphicData>
        </a:graphic>
      </p:graphicFrame>
      <p:sp>
        <p:nvSpPr>
          <p:cNvPr id="15" name="TextBox 14"/>
          <p:cNvSpPr txBox="1"/>
          <p:nvPr/>
        </p:nvSpPr>
        <p:spPr>
          <a:xfrm>
            <a:off x="109537" y="2649890"/>
            <a:ext cx="5334000" cy="2746906"/>
          </a:xfrm>
          <a:prstGeom prst="rect">
            <a:avLst/>
          </a:prstGeom>
          <a:noFill/>
        </p:spPr>
        <p:txBody>
          <a:bodyPr wrap="square" rtlCol="0">
            <a:spAutoFit/>
          </a:bodyPr>
          <a:lstStyle/>
          <a:p>
            <a:r>
              <a:rPr lang="en-US" b="1" u="sng" dirty="0"/>
              <a:t>Focus of Leader Training:</a:t>
            </a:r>
            <a:endParaRPr lang="en-US" dirty="0"/>
          </a:p>
          <a:p>
            <a:r>
              <a:rPr lang="en-US" dirty="0"/>
              <a:t>Crew Qualification and Recovery</a:t>
            </a:r>
          </a:p>
          <a:p>
            <a:endParaRPr lang="en-US" dirty="0"/>
          </a:p>
          <a:p>
            <a:r>
              <a:rPr lang="en-US" b="1" u="sng" dirty="0"/>
              <a:t>Method:</a:t>
            </a:r>
            <a:r>
              <a:rPr lang="en-US" dirty="0"/>
              <a:t> Crews will use AGTS and crew drill to prepare for Table 4-6.  The Company will begin recovery operations IAW the BN Recovery checklist upon return from the range. </a:t>
            </a:r>
            <a:endParaRPr lang="en-US" b="1" u="sng" dirty="0"/>
          </a:p>
          <a:p>
            <a:endParaRPr lang="en-US" sz="1050" dirty="0"/>
          </a:p>
          <a:p>
            <a:r>
              <a:rPr lang="en-US" b="1" u="sng" dirty="0" err="1"/>
              <a:t>Endstate</a:t>
            </a:r>
            <a:r>
              <a:rPr lang="en-US" b="1" u="sng" dirty="0"/>
              <a:t>:</a:t>
            </a:r>
          </a:p>
          <a:p>
            <a:pPr lvl="0"/>
            <a:r>
              <a:rPr lang="en-US" dirty="0"/>
              <a:t>B Co crews execute Crew Qualification</a:t>
            </a:r>
          </a:p>
        </p:txBody>
      </p:sp>
    </p:spTree>
    <p:extLst>
      <p:ext uri="{BB962C8B-B14F-4D97-AF65-F5344CB8AC3E}">
        <p14:creationId xmlns:p14="http://schemas.microsoft.com/office/powerpoint/2010/main" val="809523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857" y="-386319"/>
            <a:ext cx="7886700" cy="1325563"/>
          </a:xfrm>
        </p:spPr>
        <p:txBody>
          <a:bodyPr/>
          <a:lstStyle/>
          <a:p>
            <a:pPr algn="ctr"/>
            <a:r>
              <a:rPr lang="en-US" sz="2800" b="1" dirty="0">
                <a:solidFill>
                  <a:schemeClr val="tx1"/>
                </a:solidFill>
                <a:latin typeface=" Arial"/>
              </a:rPr>
              <a:t>B/3-66 Training Stats</a:t>
            </a:r>
            <a:endParaRPr lang="en-US" sz="2800" b="1" dirty="0">
              <a:latin typeface=" Arial"/>
            </a:endParaRPr>
          </a:p>
        </p:txBody>
      </p:sp>
      <p:sp>
        <p:nvSpPr>
          <p:cNvPr id="5" name="object 15"/>
          <p:cNvSpPr/>
          <p:nvPr/>
        </p:nvSpPr>
        <p:spPr>
          <a:xfrm>
            <a:off x="6020167" y="3045619"/>
            <a:ext cx="0" cy="0"/>
          </a:xfrm>
          <a:custGeom>
            <a:avLst/>
            <a:gdLst/>
            <a:ahLst/>
            <a:cxnLst/>
            <a:rect l="l" t="t" r="r" b="b"/>
            <a:pathLst>
              <a:path>
                <a:moveTo>
                  <a:pt x="0" y="0"/>
                </a:moveTo>
                <a:lnTo>
                  <a:pt x="0" y="0"/>
                </a:lnTo>
              </a:path>
            </a:pathLst>
          </a:custGeom>
          <a:ln w="8854">
            <a:solidFill>
              <a:srgbClr val="D8D9DB"/>
            </a:solidFill>
          </a:ln>
        </p:spPr>
        <p:txBody>
          <a:bodyPr wrap="square" lIns="0" tIns="0" rIns="0" bIns="0" rtlCol="0"/>
          <a:lstStyle/>
          <a:p>
            <a:endParaRPr sz="1588">
              <a:solidFill>
                <a:srgbClr val="000000"/>
              </a:solidFill>
            </a:endParaRPr>
          </a:p>
        </p:txBody>
      </p:sp>
      <p:grpSp>
        <p:nvGrpSpPr>
          <p:cNvPr id="10" name="Group 9"/>
          <p:cNvGrpSpPr/>
          <p:nvPr/>
        </p:nvGrpSpPr>
        <p:grpSpPr>
          <a:xfrm>
            <a:off x="5405244" y="1612354"/>
            <a:ext cx="2635634" cy="1008555"/>
            <a:chOff x="111326" y="5332174"/>
            <a:chExt cx="3633491" cy="1008555"/>
          </a:xfrm>
        </p:grpSpPr>
        <p:sp>
          <p:nvSpPr>
            <p:cNvPr id="11" name="Rectangle 10"/>
            <p:cNvSpPr/>
            <p:nvPr/>
          </p:nvSpPr>
          <p:spPr>
            <a:xfrm>
              <a:off x="111326" y="5377040"/>
              <a:ext cx="479223" cy="23553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b="1" dirty="0">
                <a:solidFill>
                  <a:prstClr val="white"/>
                </a:solidFill>
                <a:latin typeface=" Arial"/>
              </a:endParaRPr>
            </a:p>
          </p:txBody>
        </p:sp>
        <p:sp>
          <p:nvSpPr>
            <p:cNvPr id="12" name="Rectangle 11"/>
            <p:cNvSpPr/>
            <p:nvPr/>
          </p:nvSpPr>
          <p:spPr>
            <a:xfrm>
              <a:off x="111326" y="5746919"/>
              <a:ext cx="479222" cy="2297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b="1" dirty="0">
                <a:solidFill>
                  <a:prstClr val="white"/>
                </a:solidFill>
                <a:latin typeface=" Arial"/>
              </a:endParaRPr>
            </a:p>
          </p:txBody>
        </p:sp>
        <p:sp>
          <p:nvSpPr>
            <p:cNvPr id="13" name="Rectangle 12"/>
            <p:cNvSpPr/>
            <p:nvPr/>
          </p:nvSpPr>
          <p:spPr>
            <a:xfrm>
              <a:off x="111327" y="6110997"/>
              <a:ext cx="479221" cy="2297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b="1" dirty="0">
                <a:solidFill>
                  <a:prstClr val="white"/>
                </a:solidFill>
                <a:latin typeface=" Arial"/>
              </a:endParaRPr>
            </a:p>
          </p:txBody>
        </p:sp>
        <p:sp>
          <p:nvSpPr>
            <p:cNvPr id="14" name="TextBox 13"/>
            <p:cNvSpPr txBox="1"/>
            <p:nvPr/>
          </p:nvSpPr>
          <p:spPr>
            <a:xfrm>
              <a:off x="590548" y="5332174"/>
              <a:ext cx="2790827" cy="276999"/>
            </a:xfrm>
            <a:prstGeom prst="rect">
              <a:avLst/>
            </a:prstGeom>
            <a:noFill/>
          </p:spPr>
          <p:txBody>
            <a:bodyPr wrap="square" rtlCol="0">
              <a:spAutoFit/>
            </a:bodyPr>
            <a:lstStyle/>
            <a:p>
              <a:r>
                <a:rPr lang="en-US" sz="1200" dirty="0">
                  <a:solidFill>
                    <a:srgbClr val="000000"/>
                  </a:solidFill>
                  <a:latin typeface=" Arial"/>
                </a:rPr>
                <a:t>Uploaded or above 75%</a:t>
              </a:r>
            </a:p>
          </p:txBody>
        </p:sp>
        <p:sp>
          <p:nvSpPr>
            <p:cNvPr id="15" name="TextBox 14"/>
            <p:cNvSpPr txBox="1"/>
            <p:nvPr/>
          </p:nvSpPr>
          <p:spPr>
            <a:xfrm>
              <a:off x="593532" y="5694124"/>
              <a:ext cx="2790827" cy="276999"/>
            </a:xfrm>
            <a:prstGeom prst="rect">
              <a:avLst/>
            </a:prstGeom>
            <a:noFill/>
          </p:spPr>
          <p:txBody>
            <a:bodyPr wrap="square" rtlCol="0">
              <a:spAutoFit/>
            </a:bodyPr>
            <a:lstStyle/>
            <a:p>
              <a:r>
                <a:rPr lang="en-US" sz="1200" dirty="0">
                  <a:solidFill>
                    <a:srgbClr val="000000"/>
                  </a:solidFill>
                  <a:latin typeface=" Arial"/>
                </a:rPr>
                <a:t>Between 60%-74%</a:t>
              </a:r>
            </a:p>
          </p:txBody>
        </p:sp>
        <p:sp>
          <p:nvSpPr>
            <p:cNvPr id="16" name="TextBox 15"/>
            <p:cNvSpPr txBox="1"/>
            <p:nvPr/>
          </p:nvSpPr>
          <p:spPr>
            <a:xfrm>
              <a:off x="592040" y="6053090"/>
              <a:ext cx="3152777" cy="276999"/>
            </a:xfrm>
            <a:prstGeom prst="rect">
              <a:avLst/>
            </a:prstGeom>
            <a:noFill/>
          </p:spPr>
          <p:txBody>
            <a:bodyPr wrap="square" rtlCol="0">
              <a:spAutoFit/>
            </a:bodyPr>
            <a:lstStyle/>
            <a:p>
              <a:r>
                <a:rPr lang="en-US" sz="1200" dirty="0">
                  <a:solidFill>
                    <a:srgbClr val="000000"/>
                  </a:solidFill>
                  <a:latin typeface=" Arial"/>
                </a:rPr>
                <a:t>Not Uploaded or below 60%</a:t>
              </a:r>
            </a:p>
          </p:txBody>
        </p:sp>
      </p:grpSp>
      <p:graphicFrame>
        <p:nvGraphicFramePr>
          <p:cNvPr id="3" name="Table 2"/>
          <p:cNvGraphicFramePr>
            <a:graphicFrameLocks noGrp="1"/>
          </p:cNvGraphicFramePr>
          <p:nvPr/>
        </p:nvGraphicFramePr>
        <p:xfrm>
          <a:off x="1" y="893942"/>
          <a:ext cx="9142412" cy="587424"/>
        </p:xfrm>
        <a:graphic>
          <a:graphicData uri="http://schemas.openxmlformats.org/drawingml/2006/table">
            <a:tbl>
              <a:tblPr firstRow="1" bandRow="1">
                <a:tableStyleId>{F5AB1C69-6EDB-4FF4-983F-18BD219EF322}</a:tableStyleId>
              </a:tblPr>
              <a:tblGrid>
                <a:gridCol w="1426028">
                  <a:extLst>
                    <a:ext uri="{9D8B030D-6E8A-4147-A177-3AD203B41FA5}">
                      <a16:colId xmlns:a16="http://schemas.microsoft.com/office/drawing/2014/main" val="20000"/>
                    </a:ext>
                  </a:extLst>
                </a:gridCol>
                <a:gridCol w="438759">
                  <a:extLst>
                    <a:ext uri="{9D8B030D-6E8A-4147-A177-3AD203B41FA5}">
                      <a16:colId xmlns:a16="http://schemas.microsoft.com/office/drawing/2014/main" val="20001"/>
                    </a:ext>
                  </a:extLst>
                </a:gridCol>
                <a:gridCol w="438759">
                  <a:extLst>
                    <a:ext uri="{9D8B030D-6E8A-4147-A177-3AD203B41FA5}">
                      <a16:colId xmlns:a16="http://schemas.microsoft.com/office/drawing/2014/main" val="20002"/>
                    </a:ext>
                  </a:extLst>
                </a:gridCol>
                <a:gridCol w="438759">
                  <a:extLst>
                    <a:ext uri="{9D8B030D-6E8A-4147-A177-3AD203B41FA5}">
                      <a16:colId xmlns:a16="http://schemas.microsoft.com/office/drawing/2014/main" val="20003"/>
                    </a:ext>
                  </a:extLst>
                </a:gridCol>
                <a:gridCol w="438759">
                  <a:extLst>
                    <a:ext uri="{9D8B030D-6E8A-4147-A177-3AD203B41FA5}">
                      <a16:colId xmlns:a16="http://schemas.microsoft.com/office/drawing/2014/main" val="20004"/>
                    </a:ext>
                  </a:extLst>
                </a:gridCol>
                <a:gridCol w="438759">
                  <a:extLst>
                    <a:ext uri="{9D8B030D-6E8A-4147-A177-3AD203B41FA5}">
                      <a16:colId xmlns:a16="http://schemas.microsoft.com/office/drawing/2014/main" val="20005"/>
                    </a:ext>
                  </a:extLst>
                </a:gridCol>
                <a:gridCol w="438759">
                  <a:extLst>
                    <a:ext uri="{9D8B030D-6E8A-4147-A177-3AD203B41FA5}">
                      <a16:colId xmlns:a16="http://schemas.microsoft.com/office/drawing/2014/main" val="20006"/>
                    </a:ext>
                  </a:extLst>
                </a:gridCol>
                <a:gridCol w="1694610">
                  <a:extLst>
                    <a:ext uri="{9D8B030D-6E8A-4147-A177-3AD203B41FA5}">
                      <a16:colId xmlns:a16="http://schemas.microsoft.com/office/drawing/2014/main" val="20007"/>
                    </a:ext>
                  </a:extLst>
                </a:gridCol>
                <a:gridCol w="1694610">
                  <a:extLst>
                    <a:ext uri="{9D8B030D-6E8A-4147-A177-3AD203B41FA5}">
                      <a16:colId xmlns:a16="http://schemas.microsoft.com/office/drawing/2014/main" val="20008"/>
                    </a:ext>
                  </a:extLst>
                </a:gridCol>
                <a:gridCol w="1694610">
                  <a:extLst>
                    <a:ext uri="{9D8B030D-6E8A-4147-A177-3AD203B41FA5}">
                      <a16:colId xmlns:a16="http://schemas.microsoft.com/office/drawing/2014/main" val="20009"/>
                    </a:ext>
                  </a:extLst>
                </a:gridCol>
              </a:tblGrid>
              <a:tr h="328344">
                <a:tc>
                  <a:txBody>
                    <a:bodyPr/>
                    <a:lstStyle/>
                    <a:p>
                      <a:pPr algn="ctr"/>
                      <a:r>
                        <a:rPr lang="en-US" sz="1100" b="1" dirty="0">
                          <a:solidFill>
                            <a:schemeClr val="tx1"/>
                          </a:solidFill>
                        </a:rPr>
                        <a:t>METL Uploaded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algn="ctr"/>
                      <a:r>
                        <a:rPr lang="en-US" sz="1100" dirty="0">
                          <a:solidFill>
                            <a:schemeClr val="tx1"/>
                          </a:solidFill>
                        </a:rPr>
                        <a:t>Training</a:t>
                      </a:r>
                      <a:r>
                        <a:rPr lang="en-US" sz="1100" baseline="0" dirty="0">
                          <a:solidFill>
                            <a:schemeClr val="tx1"/>
                          </a:solidFill>
                        </a:rPr>
                        <a:t> Schedule Uploaded</a:t>
                      </a:r>
                      <a:endParaRPr 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chemeClr val="tx1"/>
                          </a:solidFill>
                        </a:rPr>
                        <a:t>Roster / Each TE&amp;O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chemeClr val="tx1"/>
                          </a:solidFill>
                        </a:rPr>
                        <a:t>Leader</a:t>
                      </a:r>
                      <a:r>
                        <a:rPr lang="en-US" sz="1100" baseline="0" dirty="0">
                          <a:solidFill>
                            <a:schemeClr val="tx1"/>
                          </a:solidFill>
                        </a:rPr>
                        <a:t> % per TE&amp;O</a:t>
                      </a:r>
                      <a:endParaRPr lang="en-US" sz="11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chemeClr val="tx1"/>
                          </a:solidFill>
                        </a:rPr>
                        <a:t>Weapon Roster I/C/P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9352">
                <a:tc>
                  <a:txBody>
                    <a:bodyPr/>
                    <a:lstStyle/>
                    <a:p>
                      <a:pPr algn="ctr"/>
                      <a:r>
                        <a:rPr lang="en-US" sz="1100" b="1" dirty="0">
                          <a:solidFill>
                            <a:schemeClr val="tx1"/>
                          </a:solidFill>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rPr>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rPr>
                        <a:t>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rPr>
                        <a:t>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rPr>
                        <a:t>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rPr>
                        <a:t>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rPr>
                        <a:t>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100" b="1" dirty="0">
                          <a:solidFill>
                            <a:schemeClr val="tx1"/>
                          </a:solidFill>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bl>
          </a:graphicData>
        </a:graphic>
      </p:graphicFrame>
      <p:graphicFrame>
        <p:nvGraphicFramePr>
          <p:cNvPr id="21" name="Object 20"/>
          <p:cNvGraphicFramePr>
            <a:graphicFrameLocks noChangeAspect="1"/>
          </p:cNvGraphicFramePr>
          <p:nvPr/>
        </p:nvGraphicFramePr>
        <p:xfrm>
          <a:off x="4354513" y="3017838"/>
          <a:ext cx="4706937" cy="1317625"/>
        </p:xfrm>
        <a:graphic>
          <a:graphicData uri="http://schemas.openxmlformats.org/presentationml/2006/ole">
            <mc:AlternateContent xmlns:mc="http://schemas.openxmlformats.org/markup-compatibility/2006">
              <mc:Choice xmlns:v="urn:schemas-microsoft-com:vml" Requires="v">
                <p:oleObj spid="_x0000_s2072" name="Worksheet" r:id="rId4" imgW="6581614" imgH="1467016" progId="Excel.Sheet.12">
                  <p:embed/>
                </p:oleObj>
              </mc:Choice>
              <mc:Fallback>
                <p:oleObj name="Worksheet" r:id="rId4" imgW="6581614" imgH="1467016" progId="Excel.Sheet.12">
                  <p:embed/>
                  <p:pic>
                    <p:nvPicPr>
                      <p:cNvPr id="0" name=""/>
                      <p:cNvPicPr/>
                      <p:nvPr/>
                    </p:nvPicPr>
                    <p:blipFill>
                      <a:blip r:embed="rId5"/>
                      <a:stretch>
                        <a:fillRect/>
                      </a:stretch>
                    </p:blipFill>
                    <p:spPr>
                      <a:xfrm>
                        <a:off x="4354513" y="3017838"/>
                        <a:ext cx="4706937" cy="1317625"/>
                      </a:xfrm>
                      <a:prstGeom prst="rect">
                        <a:avLst/>
                      </a:prstGeom>
                    </p:spPr>
                  </p:pic>
                </p:oleObj>
              </mc:Fallback>
            </mc:AlternateContent>
          </a:graphicData>
        </a:graphic>
      </p:graphicFrame>
      <p:graphicFrame>
        <p:nvGraphicFramePr>
          <p:cNvPr id="22" name="Object 21"/>
          <p:cNvGraphicFramePr>
            <a:graphicFrameLocks noChangeAspect="1"/>
          </p:cNvGraphicFramePr>
          <p:nvPr/>
        </p:nvGraphicFramePr>
        <p:xfrm>
          <a:off x="4354513" y="4300538"/>
          <a:ext cx="4386262" cy="1277937"/>
        </p:xfrm>
        <a:graphic>
          <a:graphicData uri="http://schemas.openxmlformats.org/presentationml/2006/ole">
            <mc:AlternateContent xmlns:mc="http://schemas.openxmlformats.org/markup-compatibility/2006">
              <mc:Choice xmlns:v="urn:schemas-microsoft-com:vml" Requires="v">
                <p:oleObj spid="_x0000_s2073" name="Worksheet" r:id="rId6" imgW="7229443" imgH="1428826" progId="Excel.Sheet.12">
                  <p:embed/>
                </p:oleObj>
              </mc:Choice>
              <mc:Fallback>
                <p:oleObj name="Worksheet" r:id="rId6" imgW="7229443" imgH="1428826" progId="Excel.Sheet.12">
                  <p:embed/>
                  <p:pic>
                    <p:nvPicPr>
                      <p:cNvPr id="0" name=""/>
                      <p:cNvPicPr/>
                      <p:nvPr/>
                    </p:nvPicPr>
                    <p:blipFill>
                      <a:blip r:embed="rId7"/>
                      <a:stretch>
                        <a:fillRect/>
                      </a:stretch>
                    </p:blipFill>
                    <p:spPr>
                      <a:xfrm>
                        <a:off x="4354513" y="4300538"/>
                        <a:ext cx="4386262" cy="1277937"/>
                      </a:xfrm>
                      <a:prstGeom prst="rect">
                        <a:avLst/>
                      </a:prstGeom>
                    </p:spPr>
                  </p:pic>
                </p:oleObj>
              </mc:Fallback>
            </mc:AlternateContent>
          </a:graphicData>
        </a:graphic>
      </p:graphicFrame>
      <p:sp>
        <p:nvSpPr>
          <p:cNvPr id="17" name="TextBox 16"/>
          <p:cNvSpPr txBox="1"/>
          <p:nvPr/>
        </p:nvSpPr>
        <p:spPr>
          <a:xfrm>
            <a:off x="5039270" y="6511850"/>
            <a:ext cx="3685630" cy="307777"/>
          </a:xfrm>
          <a:prstGeom prst="rect">
            <a:avLst/>
          </a:prstGeom>
          <a:noFill/>
        </p:spPr>
        <p:txBody>
          <a:bodyPr wrap="square" rtlCol="0">
            <a:spAutoFit/>
          </a:bodyPr>
          <a:lstStyle/>
          <a:p>
            <a:pPr algn="ctr"/>
            <a:r>
              <a:rPr lang="en-US" sz="1400" dirty="0">
                <a:solidFill>
                  <a:prstClr val="white"/>
                </a:solidFill>
                <a:latin typeface=" Arial"/>
              </a:rPr>
              <a:t>POC: CPT Dave Conser    As of: 03FEB20</a:t>
            </a:r>
          </a:p>
        </p:txBody>
      </p:sp>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 y="1612354"/>
            <a:ext cx="4282549" cy="4820379"/>
          </a:xfrm>
          <a:prstGeom prst="rect">
            <a:avLst/>
          </a:prstGeom>
        </p:spPr>
      </p:pic>
    </p:spTree>
    <p:extLst>
      <p:ext uri="{BB962C8B-B14F-4D97-AF65-F5344CB8AC3E}">
        <p14:creationId xmlns:p14="http://schemas.microsoft.com/office/powerpoint/2010/main" val="2955678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4382"/>
            <a:ext cx="7886700" cy="1325563"/>
          </a:xfrm>
        </p:spPr>
        <p:txBody>
          <a:bodyPr/>
          <a:lstStyle/>
          <a:p>
            <a:pPr algn="ctr"/>
            <a:r>
              <a:rPr lang="en-US" sz="2800" b="1" dirty="0">
                <a:solidFill>
                  <a:schemeClr val="tx1"/>
                </a:solidFill>
                <a:latin typeface=" Arial"/>
              </a:rPr>
              <a:t>B/3-66 Crew Qualifications</a:t>
            </a:r>
            <a:endParaRPr lang="en-US" sz="2800" b="1" dirty="0">
              <a:latin typeface=" Arial"/>
            </a:endParaRPr>
          </a:p>
        </p:txBody>
      </p:sp>
      <p:pic>
        <p:nvPicPr>
          <p:cNvPr id="99332" name="Picture 4"/>
          <p:cNvPicPr preferRelativeResize="0">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450" y="0"/>
            <a:ext cx="1209675" cy="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363" y="941181"/>
            <a:ext cx="8894020" cy="5452586"/>
          </a:xfrm>
          <a:prstGeom prst="rect">
            <a:avLst/>
          </a:prstGeom>
        </p:spPr>
      </p:pic>
    </p:spTree>
    <p:extLst>
      <p:ext uri="{BB962C8B-B14F-4D97-AF65-F5344CB8AC3E}">
        <p14:creationId xmlns:p14="http://schemas.microsoft.com/office/powerpoint/2010/main" val="3534646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143000" y="2090794"/>
            <a:ext cx="6858000" cy="1892826"/>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Cobra</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T+5 </a:t>
            </a:r>
            <a:r>
              <a:rPr lang="en-US" sz="3600" b="1" dirty="0">
                <a:solidFill>
                  <a:prstClr val="black"/>
                </a:solidFill>
                <a:latin typeface="Arial" charset="0"/>
                <a:cs typeface="Times New Roman" pitchFamily="18" charset="0"/>
              </a:rPr>
              <a:t>Approval)</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T+6 </a:t>
            </a:r>
            <a:r>
              <a:rPr lang="en-US" sz="3600" b="1" dirty="0">
                <a:solidFill>
                  <a:prstClr val="black"/>
                </a:solidFill>
                <a:latin typeface="Arial" charset="0"/>
                <a:cs typeface="Times New Roman" pitchFamily="18" charset="0"/>
              </a:rPr>
              <a:t>Concept)</a:t>
            </a:r>
            <a:r>
              <a:rPr lang="en-US" sz="3600" b="1" dirty="0">
                <a:solidFill>
                  <a:prstClr val="black"/>
                </a:solidFill>
                <a:latin typeface="Arial" charset="0"/>
              </a:rPr>
              <a:t> </a:t>
            </a:r>
          </a:p>
        </p:txBody>
      </p:sp>
      <p:sp>
        <p:nvSpPr>
          <p:cNvPr id="5" name="Text Box 3"/>
          <p:cNvSpPr txBox="1">
            <a:spLocks noChangeArrowheads="1"/>
          </p:cNvSpPr>
          <p:nvPr/>
        </p:nvSpPr>
        <p:spPr bwMode="auto">
          <a:xfrm>
            <a:off x="1143000" y="107241"/>
            <a:ext cx="6858000" cy="480131"/>
          </a:xfrm>
          <a:prstGeom prst="rect">
            <a:avLst/>
          </a:prstGeom>
          <a:noFill/>
          <a:ln w="9525">
            <a:noFill/>
            <a:miter lim="800000"/>
            <a:headEnd/>
            <a:tailEnd/>
          </a:ln>
          <a:effectLst/>
        </p:spPr>
        <p:txBody>
          <a:bodyPr>
            <a:spAutoFit/>
          </a:bodyPr>
          <a:lstStyle/>
          <a:p>
            <a:pPr algn="ctr">
              <a:lnSpc>
                <a:spcPct val="90000"/>
              </a:lnSpc>
              <a:spcBef>
                <a:spcPct val="0"/>
              </a:spcBef>
            </a:pPr>
            <a:r>
              <a:rPr lang="en-US" sz="2800" b="1" dirty="0">
                <a:solidFill>
                  <a:prstClr val="black"/>
                </a:solidFill>
                <a:latin typeface="Arial" panose="020B0604020202020204" pitchFamily="34" charset="0"/>
                <a:ea typeface="+mj-ea"/>
                <a:cs typeface="Arial" panose="020B0604020202020204" pitchFamily="34" charset="0"/>
              </a:rPr>
              <a:t>Near Term Training Review</a:t>
            </a:r>
          </a:p>
        </p:txBody>
      </p:sp>
    </p:spTree>
    <p:extLst>
      <p:ext uri="{BB962C8B-B14F-4D97-AF65-F5344CB8AC3E}">
        <p14:creationId xmlns:p14="http://schemas.microsoft.com/office/powerpoint/2010/main" val="12823818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0" y="5269736"/>
          <a:ext cx="2639847" cy="1118803"/>
        </p:xfrm>
        <a:graphic>
          <a:graphicData uri="http://schemas.openxmlformats.org/drawingml/2006/table">
            <a:tbl>
              <a:tblPr firstRow="1" bandRow="1">
                <a:tableStyleId>{21E4AEA4-8DFA-4A89-87EB-49C32662AFE0}</a:tableStyleId>
              </a:tblPr>
              <a:tblGrid>
                <a:gridCol w="1929428">
                  <a:extLst>
                    <a:ext uri="{9D8B030D-6E8A-4147-A177-3AD203B41FA5}">
                      <a16:colId xmlns:a16="http://schemas.microsoft.com/office/drawing/2014/main" val="20000"/>
                    </a:ext>
                  </a:extLst>
                </a:gridCol>
                <a:gridCol w="710419">
                  <a:extLst>
                    <a:ext uri="{9D8B030D-6E8A-4147-A177-3AD203B41FA5}">
                      <a16:colId xmlns:a16="http://schemas.microsoft.com/office/drawing/2014/main" val="20001"/>
                    </a:ext>
                  </a:extLst>
                </a:gridCol>
              </a:tblGrid>
              <a:tr h="428650">
                <a:tc gridSpan="2">
                  <a:txBody>
                    <a:bodyPr/>
                    <a:lstStyle/>
                    <a:p>
                      <a:r>
                        <a:rPr lang="en-US" sz="1000" dirty="0">
                          <a:latin typeface="Arial" panose="020B0604020202020204" pitchFamily="34" charset="0"/>
                          <a:cs typeface="Arial" panose="020B0604020202020204" pitchFamily="34" charset="0"/>
                        </a:rPr>
                        <a:t>IACH</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65000"/>
                      </a:schemeClr>
                    </a:solidFill>
                  </a:tcPr>
                </a:tc>
                <a:tc hMerge="1">
                  <a:txBody>
                    <a:bodyPr/>
                    <a:lstStyle/>
                    <a:p>
                      <a:endParaRPr lang="en-US" dirty="0"/>
                    </a:p>
                  </a:txBody>
                  <a:tcPr/>
                </a:tc>
                <a:extLst>
                  <a:ext uri="{0D108BD9-81ED-4DB2-BD59-A6C34878D82A}">
                    <a16:rowId xmlns:a16="http://schemas.microsoft.com/office/drawing/2014/main" val="10000"/>
                  </a:ext>
                </a:extLst>
              </a:tr>
              <a:tr h="402486">
                <a:tc>
                  <a:txBody>
                    <a:bodyPr/>
                    <a:lstStyle/>
                    <a:p>
                      <a:r>
                        <a:rPr lang="en-US" sz="900" dirty="0">
                          <a:latin typeface="Arial" panose="020B0604020202020204" pitchFamily="34" charset="0"/>
                          <a:cs typeface="Arial" panose="020B0604020202020204" pitchFamily="34" charset="0"/>
                        </a:rPr>
                        <a:t>Isolation</a:t>
                      </a:r>
                      <a:r>
                        <a:rPr lang="en-US" sz="900" baseline="0" dirty="0">
                          <a:latin typeface="Arial" panose="020B0604020202020204" pitchFamily="34" charset="0"/>
                          <a:cs typeface="Arial" panose="020B0604020202020204" pitchFamily="34" charset="0"/>
                        </a:rPr>
                        <a:t> </a:t>
                      </a:r>
                      <a:r>
                        <a:rPr lang="en-US" sz="900" dirty="0">
                          <a:latin typeface="Arial" panose="020B0604020202020204" pitchFamily="34" charset="0"/>
                          <a:cs typeface="Arial" panose="020B0604020202020204" pitchFamily="34" charset="0"/>
                        </a:rPr>
                        <a:t>Beds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latin typeface="Arial" panose="020B0604020202020204" pitchFamily="34" charset="0"/>
                          <a:cs typeface="Arial" panose="020B0604020202020204" pitchFamily="34" charset="0"/>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7667">
                <a:tc>
                  <a:txBody>
                    <a:bodyPr/>
                    <a:lstStyle/>
                    <a:p>
                      <a:r>
                        <a:rPr lang="en-US" sz="900" dirty="0">
                          <a:latin typeface="Arial" panose="020B0604020202020204" pitchFamily="34" charset="0"/>
                          <a:cs typeface="Arial" panose="020B0604020202020204" pitchFamily="34" charset="0"/>
                        </a:rPr>
                        <a:t>Ventilators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latin typeface="Arial" panose="020B0604020202020204" pitchFamily="34" charset="0"/>
                          <a:cs typeface="Arial" panose="020B0604020202020204" pitchFamily="34" charset="0"/>
                        </a:rPr>
                        <a:t>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2" name="Table 41"/>
          <p:cNvGraphicFramePr>
            <a:graphicFrameLocks noGrp="1"/>
          </p:cNvGraphicFramePr>
          <p:nvPr/>
        </p:nvGraphicFramePr>
        <p:xfrm>
          <a:off x="-18197" y="771397"/>
          <a:ext cx="2635405" cy="1725933"/>
        </p:xfrm>
        <a:graphic>
          <a:graphicData uri="http://schemas.openxmlformats.org/drawingml/2006/table">
            <a:tbl>
              <a:tblPr firstRow="1" bandRow="1">
                <a:tableStyleId>{7E9639D4-E3E2-4D34-9284-5A2195B3D0D7}</a:tableStyleId>
              </a:tblPr>
              <a:tblGrid>
                <a:gridCol w="532831">
                  <a:extLst>
                    <a:ext uri="{9D8B030D-6E8A-4147-A177-3AD203B41FA5}">
                      <a16:colId xmlns:a16="http://schemas.microsoft.com/office/drawing/2014/main" val="20000"/>
                    </a:ext>
                  </a:extLst>
                </a:gridCol>
                <a:gridCol w="700977">
                  <a:extLst>
                    <a:ext uri="{9D8B030D-6E8A-4147-A177-3AD203B41FA5}">
                      <a16:colId xmlns:a16="http://schemas.microsoft.com/office/drawing/2014/main" val="20001"/>
                    </a:ext>
                  </a:extLst>
                </a:gridCol>
                <a:gridCol w="654088">
                  <a:extLst>
                    <a:ext uri="{9D8B030D-6E8A-4147-A177-3AD203B41FA5}">
                      <a16:colId xmlns:a16="http://schemas.microsoft.com/office/drawing/2014/main" val="20002"/>
                    </a:ext>
                  </a:extLst>
                </a:gridCol>
                <a:gridCol w="747509">
                  <a:extLst>
                    <a:ext uri="{9D8B030D-6E8A-4147-A177-3AD203B41FA5}">
                      <a16:colId xmlns:a16="http://schemas.microsoft.com/office/drawing/2014/main" val="20003"/>
                    </a:ext>
                  </a:extLst>
                </a:gridCol>
              </a:tblGrid>
              <a:tr h="378704">
                <a:tc>
                  <a:txBody>
                    <a:bodyPr/>
                    <a:lstStyle/>
                    <a:p>
                      <a:pPr algn="ctr"/>
                      <a:endParaRPr lang="en-US" sz="800" dirty="0">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800" dirty="0">
                          <a:latin typeface="Arial" panose="020B0604020202020204" pitchFamily="34" charset="0"/>
                          <a:cs typeface="Arial" panose="020B0604020202020204" pitchFamily="34" charset="0"/>
                        </a:rPr>
                        <a:t>Confirmed Cases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800" dirty="0">
                          <a:latin typeface="Arial" panose="020B0604020202020204" pitchFamily="34" charset="0"/>
                          <a:cs typeface="Arial" panose="020B0604020202020204" pitchFamily="34" charset="0"/>
                        </a:rPr>
                        <a:t>Deaths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800" dirty="0">
                          <a:latin typeface="Arial" panose="020B0604020202020204" pitchFamily="34" charset="0"/>
                          <a:cs typeface="Arial" panose="020B0604020202020204" pitchFamily="34" charset="0"/>
                        </a:rPr>
                        <a:t>Recovered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000"/>
                  </a:ext>
                </a:extLst>
              </a:tr>
              <a:tr h="526696">
                <a:tc>
                  <a:txBody>
                    <a:bodyPr/>
                    <a:lstStyle/>
                    <a:p>
                      <a:pPr algn="ctr"/>
                      <a:r>
                        <a:rPr lang="en-US" sz="800" dirty="0">
                          <a:latin typeface="Arial" panose="020B0604020202020204" pitchFamily="34" charset="0"/>
                          <a:cs typeface="Arial" panose="020B0604020202020204" pitchFamily="34" charset="0"/>
                        </a:rPr>
                        <a:t>FRKS</a:t>
                      </a:r>
                    </a:p>
                    <a:p>
                      <a:pPr algn="ctr"/>
                      <a:r>
                        <a:rPr lang="en-US" sz="800" dirty="0">
                          <a:latin typeface="Arial" panose="020B0604020202020204" pitchFamily="34" charset="0"/>
                          <a:cs typeface="Arial" panose="020B0604020202020204" pitchFamily="34" charset="0"/>
                        </a:rPr>
                        <a:t>(100mi Rad)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900">
                          <a:latin typeface="Arial" panose="020B0604020202020204" pitchFamily="34" charset="0"/>
                          <a:cs typeface="Arial" panose="020B0604020202020204" pitchFamily="34" charset="0"/>
                        </a:rPr>
                        <a:t>913</a:t>
                      </a:r>
                      <a:endParaRPr lang="en-US" sz="900" dirty="0">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273511">
                <a:tc>
                  <a:txBody>
                    <a:bodyPr/>
                    <a:lstStyle/>
                    <a:p>
                      <a:pPr algn="ctr"/>
                      <a:r>
                        <a:rPr lang="en-US" sz="800" dirty="0">
                          <a:latin typeface="Arial" panose="020B0604020202020204" pitchFamily="34" charset="0"/>
                          <a:cs typeface="Arial" panose="020B0604020202020204" pitchFamily="34" charset="0"/>
                        </a:rPr>
                        <a:t>Kansas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900" dirty="0">
                          <a:latin typeface="Arial" panose="020B0604020202020204" pitchFamily="34" charset="0"/>
                          <a:cs typeface="Arial" panose="020B0604020202020204" pitchFamily="34" charset="0"/>
                        </a:rPr>
                        <a:t>8,340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900" dirty="0">
                          <a:latin typeface="Arial" panose="020B0604020202020204" pitchFamily="34" charset="0"/>
                          <a:cs typeface="Arial" panose="020B0604020202020204" pitchFamily="34" charset="0"/>
                        </a:rPr>
                        <a:t>173</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900" dirty="0">
                          <a:latin typeface="Arial" panose="020B0604020202020204" pitchFamily="34" charset="0"/>
                          <a:cs typeface="Arial" panose="020B0604020202020204" pitchFamily="34" charset="0"/>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273511">
                <a:tc>
                  <a:txBody>
                    <a:bodyPr/>
                    <a:lstStyle/>
                    <a:p>
                      <a:pPr algn="ctr"/>
                      <a:r>
                        <a:rPr lang="en-US" sz="800" dirty="0">
                          <a:latin typeface="Arial" panose="020B0604020202020204" pitchFamily="34" charset="0"/>
                          <a:cs typeface="Arial" panose="020B0604020202020204" pitchFamily="34" charset="0"/>
                        </a:rPr>
                        <a:t>U.S.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900" dirty="0">
                          <a:latin typeface="Arial" panose="020B0604020202020204" pitchFamily="34" charset="0"/>
                          <a:cs typeface="Arial" panose="020B0604020202020204" pitchFamily="34" charset="0"/>
                        </a:rPr>
                        <a:t>1,537,830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900" dirty="0">
                          <a:latin typeface="Arial" panose="020B0604020202020204" pitchFamily="34" charset="0"/>
                          <a:cs typeface="Arial" panose="020B0604020202020204" pitchFamily="34" charset="0"/>
                        </a:rPr>
                        <a:t>90,694</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900" dirty="0">
                          <a:latin typeface="Arial" panose="020B0604020202020204" pitchFamily="34" charset="0"/>
                          <a:cs typeface="Arial" panose="020B0604020202020204" pitchFamily="34" charset="0"/>
                        </a:rPr>
                        <a:t>288,842</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273511">
                <a:tc>
                  <a:txBody>
                    <a:bodyPr/>
                    <a:lstStyle/>
                    <a:p>
                      <a:pPr algn="ctr"/>
                      <a:r>
                        <a:rPr lang="en-US" sz="800" dirty="0">
                          <a:latin typeface="Arial" panose="020B0604020202020204" pitchFamily="34" charset="0"/>
                          <a:cs typeface="Arial" panose="020B0604020202020204" pitchFamily="34" charset="0"/>
                        </a:rPr>
                        <a:t>Global</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sz="900" dirty="0">
                          <a:latin typeface="Arial" panose="020B0604020202020204" pitchFamily="34" charset="0"/>
                          <a:cs typeface="Arial" panose="020B0604020202020204" pitchFamily="34" charset="0"/>
                        </a:rPr>
                        <a:t>4,786,672</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900" dirty="0">
                          <a:latin typeface="Arial" panose="020B0604020202020204" pitchFamily="34" charset="0"/>
                          <a:cs typeface="Arial" panose="020B0604020202020204" pitchFamily="34" charset="0"/>
                        </a:rPr>
                        <a:t>317,695</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900" dirty="0">
                          <a:latin typeface="Arial" panose="020B0604020202020204" pitchFamily="34" charset="0"/>
                          <a:cs typeface="Arial" panose="020B0604020202020204" pitchFamily="34" charset="0"/>
                        </a:rPr>
                        <a:t>1,776,641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bl>
          </a:graphicData>
        </a:graphic>
      </p:graphicFrame>
      <p:graphicFrame>
        <p:nvGraphicFramePr>
          <p:cNvPr id="4" name="Table 3"/>
          <p:cNvGraphicFramePr>
            <a:graphicFrameLocks noGrp="1"/>
          </p:cNvGraphicFramePr>
          <p:nvPr/>
        </p:nvGraphicFramePr>
        <p:xfrm>
          <a:off x="-1804" y="3596426"/>
          <a:ext cx="2619012" cy="564880"/>
        </p:xfrm>
        <a:graphic>
          <a:graphicData uri="http://schemas.openxmlformats.org/drawingml/2006/table">
            <a:tbl>
              <a:tblPr firstRow="1" bandRow="1">
                <a:tableStyleId>{00A15C55-8517-42AA-B614-E9B94910E393}</a:tableStyleId>
              </a:tblPr>
              <a:tblGrid>
                <a:gridCol w="2619012">
                  <a:extLst>
                    <a:ext uri="{9D8B030D-6E8A-4147-A177-3AD203B41FA5}">
                      <a16:colId xmlns:a16="http://schemas.microsoft.com/office/drawing/2014/main" val="20000"/>
                    </a:ext>
                  </a:extLst>
                </a:gridCol>
              </a:tblGrid>
              <a:tr h="198597">
                <a:tc>
                  <a:txBody>
                    <a:bodyPr/>
                    <a:lstStyle/>
                    <a:p>
                      <a:r>
                        <a:rPr lang="en-US" sz="1200" dirty="0">
                          <a:latin typeface="Arial" panose="020B0604020202020204" pitchFamily="34" charset="0"/>
                          <a:cs typeface="Arial" panose="020B0604020202020204" pitchFamily="34" charset="0"/>
                        </a:rPr>
                        <a:t>Kansas Testing Sites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000"/>
                  </a:ext>
                </a:extLst>
              </a:tr>
              <a:tr h="313420">
                <a:tc>
                  <a:txBody>
                    <a:bodyPr/>
                    <a:lstStyle/>
                    <a:p>
                      <a:r>
                        <a:rPr lang="en-US" sz="900" dirty="0">
                          <a:latin typeface="Arial" panose="020B0604020202020204" pitchFamily="34" charset="0"/>
                          <a:cs typeface="Arial" panose="020B0604020202020204" pitchFamily="34" charset="0"/>
                        </a:rPr>
                        <a:t>- KDHE-Topeka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0" y="2511646"/>
          <a:ext cx="2619012" cy="1059936"/>
        </p:xfrm>
        <a:graphic>
          <a:graphicData uri="http://schemas.openxmlformats.org/drawingml/2006/table">
            <a:tbl>
              <a:tblPr firstRow="1" bandRow="1">
                <a:tableStyleId>{5940675A-B579-460E-94D1-54222C63F5DA}</a:tableStyleId>
              </a:tblPr>
              <a:tblGrid>
                <a:gridCol w="1363335">
                  <a:extLst>
                    <a:ext uri="{9D8B030D-6E8A-4147-A177-3AD203B41FA5}">
                      <a16:colId xmlns:a16="http://schemas.microsoft.com/office/drawing/2014/main" val="20000"/>
                    </a:ext>
                  </a:extLst>
                </a:gridCol>
                <a:gridCol w="1255677">
                  <a:extLst>
                    <a:ext uri="{9D8B030D-6E8A-4147-A177-3AD203B41FA5}">
                      <a16:colId xmlns:a16="http://schemas.microsoft.com/office/drawing/2014/main" val="20001"/>
                    </a:ext>
                  </a:extLst>
                </a:gridCol>
              </a:tblGrid>
              <a:tr h="256839">
                <a:tc>
                  <a:txBody>
                    <a:bodyPr/>
                    <a:lstStyle/>
                    <a:p>
                      <a:r>
                        <a:rPr lang="en-US" sz="800" b="1" kern="1200" dirty="0">
                          <a:solidFill>
                            <a:schemeClr val="bg1"/>
                          </a:solidFill>
                          <a:latin typeface="Arial" panose="020B0604020202020204" pitchFamily="34" charset="0"/>
                          <a:ea typeface="+mn-ea"/>
                          <a:cs typeface="Arial" panose="020B0604020202020204" pitchFamily="34" charset="0"/>
                        </a:rPr>
                        <a:t>Location</a:t>
                      </a:r>
                    </a:p>
                  </a:txBody>
                  <a:tcPr marL="68580" marR="68580" marT="34290" marB="34290">
                    <a:solidFill>
                      <a:schemeClr val="bg1">
                        <a:lumMod val="65000"/>
                      </a:schemeClr>
                    </a:solidFill>
                  </a:tcPr>
                </a:tc>
                <a:tc>
                  <a:txBody>
                    <a:bodyPr/>
                    <a:lstStyle/>
                    <a:p>
                      <a:pPr algn="ctr"/>
                      <a:r>
                        <a:rPr lang="en-US" sz="800" dirty="0">
                          <a:latin typeface="Arial" panose="020B0604020202020204" pitchFamily="34" charset="0"/>
                          <a:cs typeface="Arial" panose="020B0604020202020204" pitchFamily="34" charset="0"/>
                        </a:rPr>
                        <a:t>HPCON Level</a:t>
                      </a:r>
                    </a:p>
                  </a:txBody>
                  <a:tcPr marL="68580" marR="68580" marT="34290" marB="34290">
                    <a:solidFill>
                      <a:schemeClr val="bg1">
                        <a:lumMod val="75000"/>
                      </a:schemeClr>
                    </a:solidFill>
                  </a:tcPr>
                </a:tc>
                <a:extLst>
                  <a:ext uri="{0D108BD9-81ED-4DB2-BD59-A6C34878D82A}">
                    <a16:rowId xmlns:a16="http://schemas.microsoft.com/office/drawing/2014/main" val="10000"/>
                  </a:ext>
                </a:extLst>
              </a:tr>
              <a:tr h="256839">
                <a:tc>
                  <a:txBody>
                    <a:bodyPr/>
                    <a:lstStyle/>
                    <a:p>
                      <a:r>
                        <a:rPr lang="en-US" sz="800" dirty="0">
                          <a:solidFill>
                            <a:schemeClr val="bg1"/>
                          </a:solidFill>
                          <a:latin typeface="Arial" panose="020B0604020202020204" pitchFamily="34" charset="0"/>
                          <a:cs typeface="Arial" panose="020B0604020202020204" pitchFamily="34" charset="0"/>
                        </a:rPr>
                        <a:t>Ft Riley</a:t>
                      </a:r>
                      <a:endParaRPr lang="en-US" sz="800" b="1" kern="1200" dirty="0">
                        <a:solidFill>
                          <a:schemeClr val="bg1"/>
                        </a:solidFill>
                        <a:latin typeface="Arial" panose="020B0604020202020204" pitchFamily="34" charset="0"/>
                        <a:ea typeface="+mn-ea"/>
                        <a:cs typeface="Arial" panose="020B0604020202020204" pitchFamily="34" charset="0"/>
                      </a:endParaRPr>
                    </a:p>
                  </a:txBody>
                  <a:tcPr marL="68580" marR="68580" marT="34290" marB="34290">
                    <a:solidFill>
                      <a:schemeClr val="bg1">
                        <a:lumMod val="65000"/>
                      </a:schemeClr>
                    </a:solidFill>
                  </a:tcPr>
                </a:tc>
                <a:tc>
                  <a:txBody>
                    <a:bodyPr/>
                    <a:lstStyle/>
                    <a:p>
                      <a:pPr algn="ctr"/>
                      <a:r>
                        <a:rPr lang="en-US" sz="900" dirty="0">
                          <a:latin typeface="Arial" panose="020B0604020202020204" pitchFamily="34" charset="0"/>
                          <a:cs typeface="Arial" panose="020B0604020202020204" pitchFamily="34" charset="0"/>
                        </a:rPr>
                        <a:t>C</a:t>
                      </a:r>
                    </a:p>
                  </a:txBody>
                  <a:tcPr marL="68580" marR="68580" marT="34290" marB="34290">
                    <a:solidFill>
                      <a:schemeClr val="bg1">
                        <a:lumMod val="75000"/>
                      </a:schemeClr>
                    </a:solidFill>
                  </a:tcPr>
                </a:tc>
                <a:extLst>
                  <a:ext uri="{0D108BD9-81ED-4DB2-BD59-A6C34878D82A}">
                    <a16:rowId xmlns:a16="http://schemas.microsoft.com/office/drawing/2014/main" val="10001"/>
                  </a:ext>
                </a:extLst>
              </a:tr>
              <a:tr h="250194">
                <a:tc>
                  <a:txBody>
                    <a:bodyPr/>
                    <a:lstStyle/>
                    <a:p>
                      <a:r>
                        <a:rPr lang="en-US" sz="800" dirty="0">
                          <a:solidFill>
                            <a:schemeClr val="bg1"/>
                          </a:solidFill>
                          <a:latin typeface="Arial" panose="020B0604020202020204" pitchFamily="34" charset="0"/>
                          <a:cs typeface="Arial" panose="020B0604020202020204" pitchFamily="34" charset="0"/>
                        </a:rPr>
                        <a:t>Ft Leavenworth</a:t>
                      </a:r>
                    </a:p>
                  </a:txBody>
                  <a:tcPr marL="68580" marR="68580" marT="34290" marB="34290">
                    <a:solidFill>
                      <a:schemeClr val="bg1">
                        <a:lumMod val="65000"/>
                      </a:schemeClr>
                    </a:solidFill>
                  </a:tcPr>
                </a:tc>
                <a:tc>
                  <a:txBody>
                    <a:bodyPr/>
                    <a:lstStyle/>
                    <a:p>
                      <a:pPr algn="ctr"/>
                      <a:r>
                        <a:rPr lang="en-US" sz="900" dirty="0">
                          <a:latin typeface="Arial" panose="020B0604020202020204" pitchFamily="34" charset="0"/>
                          <a:cs typeface="Arial" panose="020B0604020202020204" pitchFamily="34" charset="0"/>
                        </a:rPr>
                        <a:t>C</a:t>
                      </a:r>
                    </a:p>
                  </a:txBody>
                  <a:tcPr marL="68580" marR="68580" marT="34290" marB="34290">
                    <a:solidFill>
                      <a:schemeClr val="bg1">
                        <a:lumMod val="75000"/>
                      </a:schemeClr>
                    </a:solidFill>
                  </a:tcPr>
                </a:tc>
                <a:extLst>
                  <a:ext uri="{0D108BD9-81ED-4DB2-BD59-A6C34878D82A}">
                    <a16:rowId xmlns:a16="http://schemas.microsoft.com/office/drawing/2014/main" val="10002"/>
                  </a:ext>
                </a:extLst>
              </a:tr>
              <a:tr h="296064">
                <a:tc>
                  <a:txBody>
                    <a:bodyPr/>
                    <a:lstStyle/>
                    <a:p>
                      <a:r>
                        <a:rPr lang="en-US" sz="800" dirty="0">
                          <a:solidFill>
                            <a:schemeClr val="bg1"/>
                          </a:solidFill>
                          <a:latin typeface="Arial" panose="020B0604020202020204" pitchFamily="34" charset="0"/>
                          <a:cs typeface="Arial" panose="020B0604020202020204" pitchFamily="34" charset="0"/>
                        </a:rPr>
                        <a:t>McConnell AFB</a:t>
                      </a:r>
                    </a:p>
                  </a:txBody>
                  <a:tcPr marL="68580" marR="68580" marT="34290" marB="34290">
                    <a:solidFill>
                      <a:schemeClr val="bg1">
                        <a:lumMod val="65000"/>
                      </a:schemeClr>
                    </a:solidFill>
                  </a:tcPr>
                </a:tc>
                <a:tc>
                  <a:txBody>
                    <a:bodyPr/>
                    <a:lstStyle/>
                    <a:p>
                      <a:pPr algn="ctr"/>
                      <a:r>
                        <a:rPr lang="en-US" sz="900" dirty="0">
                          <a:latin typeface="Arial" panose="020B0604020202020204" pitchFamily="34" charset="0"/>
                          <a:cs typeface="Arial" panose="020B0604020202020204" pitchFamily="34" charset="0"/>
                        </a:rPr>
                        <a:t>C</a:t>
                      </a:r>
                    </a:p>
                  </a:txBody>
                  <a:tcPr marL="68580" marR="68580" marT="34290" marB="34290">
                    <a:solidFill>
                      <a:schemeClr val="bg1">
                        <a:lumMod val="75000"/>
                      </a:schemeClr>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nvGraphicFramePr>
        <p:xfrm>
          <a:off x="2714878" y="5269736"/>
          <a:ext cx="6429121" cy="1139857"/>
        </p:xfrm>
        <a:graphic>
          <a:graphicData uri="http://schemas.openxmlformats.org/drawingml/2006/table">
            <a:tbl>
              <a:tblPr firstRow="1" bandRow="1">
                <a:tableStyleId>{5C22544A-7EE6-4342-B048-85BDC9FD1C3A}</a:tableStyleId>
              </a:tblPr>
              <a:tblGrid>
                <a:gridCol w="6429121">
                  <a:extLst>
                    <a:ext uri="{9D8B030D-6E8A-4147-A177-3AD203B41FA5}">
                      <a16:colId xmlns:a16="http://schemas.microsoft.com/office/drawing/2014/main" val="20000"/>
                    </a:ext>
                  </a:extLst>
                </a:gridCol>
              </a:tblGrid>
              <a:tr h="567741">
                <a:tc>
                  <a:txBody>
                    <a:bodyPr/>
                    <a:lstStyle/>
                    <a:p>
                      <a:pPr marL="0" marR="0" lvl="0" indent="-27432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ln>
                            <a:noFill/>
                          </a:ln>
                          <a:solidFill>
                            <a:schemeClr val="tx1"/>
                          </a:solidFill>
                          <a:latin typeface="Arial" panose="020B0604020202020204" pitchFamily="34" charset="0"/>
                          <a:cs typeface="Arial" panose="020B0604020202020204" pitchFamily="34" charset="0"/>
                        </a:rPr>
                        <a:t>LAST</a:t>
                      </a:r>
                      <a:r>
                        <a:rPr lang="en-US" sz="1100" baseline="0" dirty="0">
                          <a:ln>
                            <a:noFill/>
                          </a:ln>
                          <a:solidFill>
                            <a:schemeClr val="tx1"/>
                          </a:solidFill>
                          <a:latin typeface="Arial" panose="020B0604020202020204" pitchFamily="34" charset="0"/>
                          <a:cs typeface="Arial" panose="020B0604020202020204" pitchFamily="34" charset="0"/>
                        </a:rPr>
                        <a:t> 24hrs:</a:t>
                      </a:r>
                      <a:endPar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27432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Working within the COVID-19 protocol to improve MEDPROS numbers for the BN, working to support Red Cycle taskings.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72116">
                <a:tc>
                  <a:txBody>
                    <a:bodyPr/>
                    <a:lstStyle/>
                    <a:p>
                      <a:pPr marL="0" marR="0" lvl="0" indent="-27432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ln>
                            <a:noFill/>
                          </a:ln>
                          <a:latin typeface="Arial" panose="020B0604020202020204" pitchFamily="34" charset="0"/>
                          <a:cs typeface="Arial" panose="020B0604020202020204" pitchFamily="34" charset="0"/>
                        </a:rPr>
                        <a:t>Next</a:t>
                      </a:r>
                      <a:r>
                        <a:rPr lang="en-US" sz="1100" b="1" baseline="0" dirty="0">
                          <a:ln>
                            <a:noFill/>
                          </a:ln>
                          <a:latin typeface="Arial" panose="020B0604020202020204" pitchFamily="34" charset="0"/>
                          <a:cs typeface="Arial" panose="020B0604020202020204" pitchFamily="34" charset="0"/>
                        </a:rPr>
                        <a:t> 24 hrs:</a:t>
                      </a:r>
                    </a:p>
                    <a:p>
                      <a:pPr marL="0" marR="0" lvl="0" indent="-27432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-continue daily reporting of patient status and tracker  - continue running inventories of critical supplies -  daily T2T status reporting for medical personnel.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27" name="TextBox 26"/>
          <p:cNvSpPr txBox="1"/>
          <p:nvPr/>
        </p:nvSpPr>
        <p:spPr>
          <a:xfrm>
            <a:off x="1143928" y="66950"/>
            <a:ext cx="6858000" cy="415498"/>
          </a:xfrm>
          <a:prstGeom prst="rect">
            <a:avLst/>
          </a:prstGeom>
          <a:noFill/>
        </p:spPr>
        <p:txBody>
          <a:bodyPr wrap="square" rtlCol="0">
            <a:spAutoFit/>
          </a:bodyPr>
          <a:lstStyle/>
          <a:p>
            <a:pPr algn="ctr" defTabSz="342900">
              <a:defRPr/>
            </a:pPr>
            <a:r>
              <a:rPr lang="en-US" sz="2100" b="1" dirty="0">
                <a:solidFill>
                  <a:prstClr val="black"/>
                </a:solidFill>
                <a:cs typeface="Arial" panose="020B0604020202020204" pitchFamily="34" charset="0"/>
              </a:rPr>
              <a:t>COVID-19 MEDCOP</a:t>
            </a:r>
          </a:p>
        </p:txBody>
      </p:sp>
      <p:sp>
        <p:nvSpPr>
          <p:cNvPr id="54" name="Rectangle 53"/>
          <p:cNvSpPr/>
          <p:nvPr/>
        </p:nvSpPr>
        <p:spPr>
          <a:xfrm>
            <a:off x="6931270" y="6378542"/>
            <a:ext cx="1793630" cy="469936"/>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 Arial"/>
              </a:rPr>
              <a:t>POC- 1LT Charles Cook </a:t>
            </a:r>
            <a:r>
              <a:rPr lang="en-US" sz="800" b="1" dirty="0" err="1">
                <a:solidFill>
                  <a:schemeClr val="tx1"/>
                </a:solidFill>
                <a:latin typeface=" Arial"/>
              </a:rPr>
              <a:t>Medo</a:t>
            </a:r>
            <a:endParaRPr lang="en-US" sz="800" b="1" dirty="0">
              <a:solidFill>
                <a:schemeClr val="tx1"/>
              </a:solidFill>
              <a:latin typeface=" Arial"/>
            </a:endParaRPr>
          </a:p>
          <a:p>
            <a:pPr algn="ctr"/>
            <a:r>
              <a:rPr lang="en-US" sz="800" b="1" dirty="0">
                <a:solidFill>
                  <a:schemeClr val="tx1"/>
                </a:solidFill>
                <a:latin typeface=" Arial"/>
              </a:rPr>
              <a:t>Charles.l.cook24.mil@mail.mil</a:t>
            </a:r>
          </a:p>
          <a:p>
            <a:pPr algn="ctr"/>
            <a:r>
              <a:rPr lang="en-US" sz="800" b="1" dirty="0">
                <a:solidFill>
                  <a:schemeClr val="tx1"/>
                </a:solidFill>
                <a:latin typeface=" Arial"/>
              </a:rPr>
              <a:t>As of 18May20</a:t>
            </a:r>
          </a:p>
        </p:txBody>
      </p:sp>
      <p:graphicFrame>
        <p:nvGraphicFramePr>
          <p:cNvPr id="11" name="Table 10"/>
          <p:cNvGraphicFramePr>
            <a:graphicFrameLocks noGrp="1"/>
          </p:cNvGraphicFramePr>
          <p:nvPr/>
        </p:nvGraphicFramePr>
        <p:xfrm>
          <a:off x="10417" y="4161306"/>
          <a:ext cx="2619012" cy="1079799"/>
        </p:xfrm>
        <a:graphic>
          <a:graphicData uri="http://schemas.openxmlformats.org/drawingml/2006/table">
            <a:tbl>
              <a:tblPr firstRow="1" bandRow="1">
                <a:tableStyleId>{5940675A-B579-460E-94D1-54222C63F5DA}</a:tableStyleId>
              </a:tblPr>
              <a:tblGrid>
                <a:gridCol w="1363335">
                  <a:extLst>
                    <a:ext uri="{9D8B030D-6E8A-4147-A177-3AD203B41FA5}">
                      <a16:colId xmlns:a16="http://schemas.microsoft.com/office/drawing/2014/main" val="20000"/>
                    </a:ext>
                  </a:extLst>
                </a:gridCol>
                <a:gridCol w="1255677">
                  <a:extLst>
                    <a:ext uri="{9D8B030D-6E8A-4147-A177-3AD203B41FA5}">
                      <a16:colId xmlns:a16="http://schemas.microsoft.com/office/drawing/2014/main" val="20001"/>
                    </a:ext>
                  </a:extLst>
                </a:gridCol>
              </a:tblGrid>
              <a:tr h="256839">
                <a:tc>
                  <a:txBody>
                    <a:bodyPr/>
                    <a:lstStyle/>
                    <a:p>
                      <a:r>
                        <a:rPr lang="en-US" sz="800" b="1" kern="1200" dirty="0">
                          <a:solidFill>
                            <a:schemeClr val="bg1"/>
                          </a:solidFill>
                          <a:latin typeface="Arial" panose="020B0604020202020204" pitchFamily="34" charset="0"/>
                          <a:ea typeface="+mn-ea"/>
                          <a:cs typeface="Arial" panose="020B0604020202020204" pitchFamily="34" charset="0"/>
                        </a:rPr>
                        <a:t>BAS</a:t>
                      </a:r>
                      <a:r>
                        <a:rPr lang="en-US" sz="800" b="1" kern="1200" baseline="0" dirty="0">
                          <a:solidFill>
                            <a:schemeClr val="bg1"/>
                          </a:solidFill>
                          <a:latin typeface="Arial" panose="020B0604020202020204" pitchFamily="34" charset="0"/>
                          <a:ea typeface="+mn-ea"/>
                          <a:cs typeface="Arial" panose="020B0604020202020204" pitchFamily="34" charset="0"/>
                        </a:rPr>
                        <a:t> Hours</a:t>
                      </a:r>
                      <a:endParaRPr lang="en-US" sz="800" b="1" kern="1200" dirty="0">
                        <a:solidFill>
                          <a:schemeClr val="bg1"/>
                        </a:solidFill>
                        <a:latin typeface="Arial" panose="020B0604020202020204" pitchFamily="34" charset="0"/>
                        <a:ea typeface="+mn-ea"/>
                        <a:cs typeface="Arial" panose="020B0604020202020204" pitchFamily="34" charset="0"/>
                      </a:endParaRPr>
                    </a:p>
                  </a:txBody>
                  <a:tcPr marL="68580" marR="68580" marT="34290" marB="34290">
                    <a:solidFill>
                      <a:schemeClr val="bg1">
                        <a:lumMod val="65000"/>
                      </a:schemeClr>
                    </a:solidFill>
                  </a:tcPr>
                </a:tc>
                <a:tc>
                  <a:txBody>
                    <a:bodyPr/>
                    <a:lstStyle/>
                    <a:p>
                      <a:pPr algn="ctr"/>
                      <a:r>
                        <a:rPr lang="en-US" sz="800" dirty="0">
                          <a:latin typeface="Arial" panose="020B0604020202020204" pitchFamily="34" charset="0"/>
                          <a:cs typeface="Arial" panose="020B0604020202020204" pitchFamily="34" charset="0"/>
                        </a:rPr>
                        <a:t>Hotlines</a:t>
                      </a:r>
                    </a:p>
                  </a:txBody>
                  <a:tcPr marL="68580" marR="68580" marT="34290" marB="34290">
                    <a:solidFill>
                      <a:schemeClr val="bg1">
                        <a:lumMod val="75000"/>
                      </a:schemeClr>
                    </a:solidFill>
                  </a:tcPr>
                </a:tc>
                <a:extLst>
                  <a:ext uri="{0D108BD9-81ED-4DB2-BD59-A6C34878D82A}">
                    <a16:rowId xmlns:a16="http://schemas.microsoft.com/office/drawing/2014/main" val="10000"/>
                  </a:ext>
                </a:extLst>
              </a:tr>
              <a:tr h="256839">
                <a:tc>
                  <a:txBody>
                    <a:bodyPr/>
                    <a:lstStyle/>
                    <a:p>
                      <a:r>
                        <a:rPr lang="en-US" sz="800" dirty="0">
                          <a:solidFill>
                            <a:schemeClr val="bg1"/>
                          </a:solidFill>
                          <a:latin typeface="Arial" panose="020B0604020202020204" pitchFamily="34" charset="0"/>
                          <a:cs typeface="Arial" panose="020B0604020202020204" pitchFamily="34" charset="0"/>
                        </a:rPr>
                        <a:t>Sick Call 0545-0630</a:t>
                      </a:r>
                      <a:endParaRPr lang="en-US" sz="800" b="1" kern="1200" dirty="0">
                        <a:solidFill>
                          <a:schemeClr val="bg1"/>
                        </a:solidFill>
                        <a:latin typeface="Arial" panose="020B0604020202020204" pitchFamily="34" charset="0"/>
                        <a:ea typeface="+mn-ea"/>
                        <a:cs typeface="Arial" panose="020B0604020202020204" pitchFamily="34" charset="0"/>
                      </a:endParaRPr>
                    </a:p>
                  </a:txBody>
                  <a:tcPr marL="68580" marR="68580" marT="34290" marB="34290">
                    <a:solidFill>
                      <a:schemeClr val="bg1">
                        <a:lumMod val="65000"/>
                      </a:schemeClr>
                    </a:solidFill>
                  </a:tcPr>
                </a:tc>
                <a:tc>
                  <a:txBody>
                    <a:bodyPr/>
                    <a:lstStyle/>
                    <a:p>
                      <a:pPr algn="ctr"/>
                      <a:r>
                        <a:rPr lang="en-US" sz="900" dirty="0">
                          <a:latin typeface="Arial" panose="020B0604020202020204" pitchFamily="34" charset="0"/>
                          <a:cs typeface="Arial" panose="020B0604020202020204" pitchFamily="34" charset="0"/>
                        </a:rPr>
                        <a:t>Duty Hours</a:t>
                      </a:r>
                    </a:p>
                    <a:p>
                      <a:pPr algn="ctr"/>
                      <a:r>
                        <a:rPr lang="en-US" sz="900" dirty="0">
                          <a:latin typeface="Arial" panose="020B0604020202020204" pitchFamily="34" charset="0"/>
                          <a:cs typeface="Arial" panose="020B0604020202020204" pitchFamily="34" charset="0"/>
                        </a:rPr>
                        <a:t>785-239-DOCS</a:t>
                      </a:r>
                    </a:p>
                    <a:p>
                      <a:pPr algn="ctr"/>
                      <a:r>
                        <a:rPr lang="en-US" sz="900" dirty="0">
                          <a:latin typeface="Arial" panose="020B0604020202020204" pitchFamily="34" charset="0"/>
                          <a:cs typeface="Arial" panose="020B0604020202020204" pitchFamily="34" charset="0"/>
                        </a:rPr>
                        <a:t>Option</a:t>
                      </a:r>
                      <a:r>
                        <a:rPr lang="en-US" sz="900" baseline="0" dirty="0">
                          <a:latin typeface="Arial" panose="020B0604020202020204" pitchFamily="34" charset="0"/>
                          <a:cs typeface="Arial" panose="020B0604020202020204" pitchFamily="34" charset="0"/>
                        </a:rPr>
                        <a:t> 7</a:t>
                      </a:r>
                      <a:endParaRPr lang="en-US" sz="900" dirty="0">
                        <a:latin typeface="Arial" panose="020B0604020202020204" pitchFamily="34" charset="0"/>
                        <a:cs typeface="Arial" panose="020B0604020202020204" pitchFamily="34" charset="0"/>
                      </a:endParaRPr>
                    </a:p>
                  </a:txBody>
                  <a:tcPr marL="68580" marR="68580" marT="34290" marB="34290">
                    <a:solidFill>
                      <a:schemeClr val="bg1">
                        <a:lumMod val="75000"/>
                      </a:schemeClr>
                    </a:solidFill>
                  </a:tcPr>
                </a:tc>
                <a:extLst>
                  <a:ext uri="{0D108BD9-81ED-4DB2-BD59-A6C34878D82A}">
                    <a16:rowId xmlns:a16="http://schemas.microsoft.com/office/drawing/2014/main" val="10001"/>
                  </a:ext>
                </a:extLst>
              </a:tr>
              <a:tr h="250194">
                <a:tc>
                  <a:txBody>
                    <a:bodyPr/>
                    <a:lstStyle/>
                    <a:p>
                      <a:r>
                        <a:rPr lang="en-US" sz="800" dirty="0">
                          <a:solidFill>
                            <a:schemeClr val="bg1"/>
                          </a:solidFill>
                          <a:latin typeface="Arial" panose="020B0604020202020204" pitchFamily="34" charset="0"/>
                          <a:cs typeface="Arial" panose="020B0604020202020204" pitchFamily="34" charset="0"/>
                        </a:rPr>
                        <a:t>Walk-In Hours 0930-1700</a:t>
                      </a:r>
                    </a:p>
                  </a:txBody>
                  <a:tcPr marL="68580" marR="68580" marT="34290" marB="34290">
                    <a:solidFill>
                      <a:schemeClr val="bg1">
                        <a:lumMod val="65000"/>
                      </a:schemeClr>
                    </a:solidFill>
                  </a:tcPr>
                </a:tc>
                <a:tc>
                  <a:txBody>
                    <a:bodyPr/>
                    <a:lstStyle/>
                    <a:p>
                      <a:pPr algn="ctr"/>
                      <a:r>
                        <a:rPr lang="en-US" sz="900" dirty="0">
                          <a:latin typeface="Arial" panose="020B0604020202020204" pitchFamily="34" charset="0"/>
                          <a:cs typeface="Arial" panose="020B0604020202020204" pitchFamily="34" charset="0"/>
                        </a:rPr>
                        <a:t>After duty hours</a:t>
                      </a:r>
                    </a:p>
                    <a:p>
                      <a:pPr algn="ctr"/>
                      <a:r>
                        <a:rPr lang="en-US" sz="900" dirty="0">
                          <a:latin typeface="Arial" panose="020B0604020202020204" pitchFamily="34" charset="0"/>
                          <a:cs typeface="Arial" panose="020B0604020202020204" pitchFamily="34" charset="0"/>
                        </a:rPr>
                        <a:t>1-800-TRICARE</a:t>
                      </a:r>
                    </a:p>
                  </a:txBody>
                  <a:tcPr marL="68580" marR="68580" marT="34290" marB="34290">
                    <a:solidFill>
                      <a:schemeClr val="bg1">
                        <a:lumMod val="75000"/>
                      </a:schemeClr>
                    </a:solidFill>
                  </a:tcPr>
                </a:tc>
                <a:extLst>
                  <a:ext uri="{0D108BD9-81ED-4DB2-BD59-A6C34878D82A}">
                    <a16:rowId xmlns:a16="http://schemas.microsoft.com/office/drawing/2014/main" val="10002"/>
                  </a:ext>
                </a:extLst>
              </a:tr>
            </a:tbl>
          </a:graphicData>
        </a:graphic>
      </p:graphicFrame>
      <p:pic>
        <p:nvPicPr>
          <p:cNvPr id="3" name="Picture 2">
            <a:extLst>
              <a:ext uri="{FF2B5EF4-FFF2-40B4-BE49-F238E27FC236}">
                <a16:creationId xmlns:a16="http://schemas.microsoft.com/office/drawing/2014/main" id="{052330D4-5BA9-436F-86F2-7F407EF93A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167" t="2302" r="2076" b="3243"/>
          <a:stretch/>
        </p:blipFill>
        <p:spPr>
          <a:xfrm>
            <a:off x="2654025" y="841648"/>
            <a:ext cx="6429122" cy="3991779"/>
          </a:xfrm>
          <a:prstGeom prst="rect">
            <a:avLst/>
          </a:prstGeom>
        </p:spPr>
      </p:pic>
    </p:spTree>
    <p:extLst>
      <p:ext uri="{BB962C8B-B14F-4D97-AF65-F5344CB8AC3E}">
        <p14:creationId xmlns:p14="http://schemas.microsoft.com/office/powerpoint/2010/main" val="1630315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594884" y="749300"/>
          <a:ext cx="5480838" cy="4508500"/>
        </p:xfrm>
        <a:graphic>
          <a:graphicData uri="http://schemas.openxmlformats.org/drawingml/2006/table">
            <a:tbl>
              <a:tblPr/>
              <a:tblGrid>
                <a:gridCol w="3973824">
                  <a:extLst>
                    <a:ext uri="{9D8B030D-6E8A-4147-A177-3AD203B41FA5}">
                      <a16:colId xmlns:a16="http://schemas.microsoft.com/office/drawing/2014/main" val="20000"/>
                    </a:ext>
                  </a:extLst>
                </a:gridCol>
                <a:gridCol w="502338">
                  <a:extLst>
                    <a:ext uri="{9D8B030D-6E8A-4147-A177-3AD203B41FA5}">
                      <a16:colId xmlns:a16="http://schemas.microsoft.com/office/drawing/2014/main" val="20004"/>
                    </a:ext>
                  </a:extLst>
                </a:gridCol>
                <a:gridCol w="502338">
                  <a:extLst>
                    <a:ext uri="{9D8B030D-6E8A-4147-A177-3AD203B41FA5}">
                      <a16:colId xmlns:a16="http://schemas.microsoft.com/office/drawing/2014/main" val="1384569834"/>
                    </a:ext>
                  </a:extLst>
                </a:gridCol>
                <a:gridCol w="502338">
                  <a:extLst>
                    <a:ext uri="{9D8B030D-6E8A-4147-A177-3AD203B41FA5}">
                      <a16:colId xmlns:a16="http://schemas.microsoft.com/office/drawing/2014/main" val="731281802"/>
                    </a:ext>
                  </a:extLst>
                </a:gridCol>
              </a:tblGrid>
              <a:tr h="376003">
                <a:tc>
                  <a:txBody>
                    <a:bodyPr/>
                    <a:lstStyle/>
                    <a:p>
                      <a:pPr algn="l" fontAlgn="t"/>
                      <a:r>
                        <a:rPr lang="en-US" sz="2400" b="1" i="0" u="none" strike="noStrike" dirty="0">
                          <a:solidFill>
                            <a:schemeClr val="bg1"/>
                          </a:solidFill>
                          <a:latin typeface="Arial" panose="020B0604020202020204" pitchFamily="34" charset="0"/>
                          <a:cs typeface="Arial" panose="020B0604020202020204" pitchFamily="34" charset="0"/>
                        </a:rPr>
                        <a:t>Mission Essential Task</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BlToTr w="19050" cap="flat" cmpd="sng" algn="ctr">
                      <a:solidFill>
                        <a:srgbClr val="7F7F7F"/>
                      </a:solidFill>
                      <a:prstDash val="solid"/>
                      <a:round/>
                      <a:headEnd type="none" w="med" len="med"/>
                      <a:tailEnd type="none" w="med" len="med"/>
                    </a:lnBlToTr>
                    <a:solidFill>
                      <a:schemeClr val="tx1"/>
                    </a:solidFill>
                  </a:tcPr>
                </a:tc>
                <a:tc>
                  <a:txBody>
                    <a:bodyPr/>
                    <a:lstStyle/>
                    <a:p>
                      <a:pPr algn="ctr" fontAlgn="b"/>
                      <a:r>
                        <a:rPr lang="en-US" sz="800" b="0" i="0" u="none" strike="noStrike" dirty="0">
                          <a:solidFill>
                            <a:schemeClr val="bg1"/>
                          </a:solidFill>
                          <a:latin typeface="Arial" panose="020B0604020202020204" pitchFamily="34" charset="0"/>
                          <a:cs typeface="Arial" panose="020B0604020202020204" pitchFamily="34" charset="0"/>
                        </a:rPr>
                        <a:t>End 2</a:t>
                      </a:r>
                      <a:r>
                        <a:rPr lang="en-US" sz="800" b="0" i="0" u="none" strike="noStrike" baseline="30000" dirty="0">
                          <a:solidFill>
                            <a:schemeClr val="bg1"/>
                          </a:solidFill>
                          <a:latin typeface="Arial" panose="020B0604020202020204" pitchFamily="34" charset="0"/>
                          <a:cs typeface="Arial" panose="020B0604020202020204" pitchFamily="34" charset="0"/>
                        </a:rPr>
                        <a:t>nd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a:t>
                      </a:r>
                      <a:r>
                        <a:rPr lang="en-US" sz="800" b="0" i="0" u="none" strike="noStrike" baseline="0" dirty="0">
                          <a:solidFill>
                            <a:schemeClr val="bg1"/>
                          </a:solidFill>
                          <a:latin typeface="Arial" panose="020B0604020202020204" pitchFamily="34" charset="0"/>
                          <a:cs typeface="Arial" panose="020B0604020202020204" pitchFamily="34" charset="0"/>
                        </a:rPr>
                        <a:t> 3</a:t>
                      </a:r>
                      <a:r>
                        <a:rPr lang="en-US" sz="800" b="0" i="0" u="none" strike="noStrike" baseline="30000" dirty="0">
                          <a:solidFill>
                            <a:schemeClr val="bg1"/>
                          </a:solidFill>
                          <a:latin typeface="Arial" panose="020B0604020202020204" pitchFamily="34" charset="0"/>
                          <a:cs typeface="Arial" panose="020B0604020202020204" pitchFamily="34" charset="0"/>
                        </a:rPr>
                        <a:t>rd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 4</a:t>
                      </a:r>
                      <a:r>
                        <a:rPr lang="en-US" sz="800" b="0" i="0" u="none" strike="noStrike" baseline="30000" dirty="0">
                          <a:solidFill>
                            <a:schemeClr val="bg1"/>
                          </a:solidFill>
                          <a:latin typeface="Arial" panose="020B0604020202020204" pitchFamily="34" charset="0"/>
                          <a:cs typeface="Arial" panose="020B0604020202020204" pitchFamily="34" charset="0"/>
                        </a:rPr>
                        <a:t>th</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799006">
                <a:tc>
                  <a:txBody>
                    <a:bodyPr/>
                    <a:lstStyle/>
                    <a:p>
                      <a:r>
                        <a:rPr lang="en-US" sz="1100" b="1" i="0" u="none" strike="noStrike" kern="1200" baseline="0" dirty="0">
                          <a:solidFill>
                            <a:schemeClr val="tx1"/>
                          </a:solidFill>
                          <a:latin typeface="Arial" panose="020B0604020202020204" pitchFamily="34" charset="0"/>
                          <a:ea typeface="+mn-ea"/>
                          <a:cs typeface="Arial" panose="020B0604020202020204" pitchFamily="34" charset="0"/>
                        </a:rPr>
                        <a:t>Conduct a Movement to Contact – Co Team (17-CO-1074)</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Support by Fire – Company (07-CO-3000)</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Direct Fires – Company (07-CO-3027) </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Integrate Indirect Fire Support - Company (07-CO-3036)</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a Cordon and Search – Company (07-CO-9051)</a:t>
                      </a:r>
                    </a:p>
                    <a:p>
                      <a:r>
                        <a:rPr lang="en-US" sz="800" b="0" i="0" u="none" strike="noStrike" kern="1200" baseline="0" dirty="0">
                          <a:solidFill>
                            <a:schemeClr val="tx1"/>
                          </a:solidFill>
                          <a:latin typeface="Arial" panose="020B0604020202020204" pitchFamily="34" charset="0"/>
                          <a:ea typeface="+mn-ea"/>
                          <a:cs typeface="Arial" panose="020B0604020202020204" pitchFamily="34" charset="0"/>
                        </a:rPr>
                        <a:t>Conduct Troop Leading Procedures (71-CO-5100)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799006">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an Attack – Co Team (17-CO-1094)</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an Attack by Fire – Company (07-CO-1256)</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Support by Fire – Company (07-CO-3000)</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Integrate Direct Fires - Company (07-CO-3027)</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Integrate Indirect Fire Support – Company (07-CO-3036)</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Troop Leading Procedures (71-CO-5100)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799006">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an Area Defense – Co Team (17-CO-1030)</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 Obstacles – Company (07-CO-1396)</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Integrate Direct Fires – Company (07-CO-3027)</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Integrate Indirect Fire Support – Company (07-CO-3036)</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 Deception Techniques - Company (07-CO-6045)</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Troop Leading Procedures (71-CO-5100)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924340">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Area Security - Company (07-CO-1272)</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Secure Routes – Company (07-CO-1450)</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Integrate Indirect Fire Support - Company (07-CO-3036)</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Secure Civilians During Operations - Company (07-CO-4054)</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a Security Patrol - Platoon (07-PLT-9022)</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Roadblock and Checkpoint (19-PLT-2406)</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Troop Leading Procedures (71-CO-5100)</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811139">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Expeditionary Deployment Ops (55-CO-4830) </a:t>
                      </a: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Perform Deployment Alert Activities (55-CO-4801)</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Staging Activities (55-CO-4826)</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Plan Unit Deployment Activities Upon Receipt of a WARNORD (55-CO-4828)</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Conduct Troop Leading Procedures (71-CO-5100)</a:t>
                      </a: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sp>
        <p:nvSpPr>
          <p:cNvPr id="8" name="Title 1"/>
          <p:cNvSpPr txBox="1">
            <a:spLocks/>
          </p:cNvSpPr>
          <p:nvPr/>
        </p:nvSpPr>
        <p:spPr>
          <a:xfrm>
            <a:off x="0" y="0"/>
            <a:ext cx="9144000" cy="7493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Arial "/>
                <a:ea typeface="+mj-ea"/>
                <a:cs typeface="+mj-cs"/>
              </a:defRPr>
            </a:lvl1pPr>
          </a:lstStyle>
          <a:p>
            <a:r>
              <a:rPr lang="en-US" sz="2800" b="1" dirty="0">
                <a:solidFill>
                  <a:prstClr val="black"/>
                </a:solidFill>
              </a:rPr>
              <a:t>Company  METL Review </a:t>
            </a:r>
          </a:p>
        </p:txBody>
      </p:sp>
      <p:sp>
        <p:nvSpPr>
          <p:cNvPr id="5" name="TextBox 4"/>
          <p:cNvSpPr txBox="1"/>
          <p:nvPr/>
        </p:nvSpPr>
        <p:spPr>
          <a:xfrm>
            <a:off x="0" y="5257800"/>
            <a:ext cx="9144000" cy="707886"/>
          </a:xfrm>
          <a:prstGeom prst="rect">
            <a:avLst/>
          </a:prstGeom>
          <a:noFill/>
        </p:spPr>
        <p:txBody>
          <a:bodyPr wrap="square" rtlCol="0">
            <a:spAutoFit/>
          </a:bodyPr>
          <a:lstStyle/>
          <a:p>
            <a:r>
              <a:rPr lang="en-US" sz="1000" b="1" u="sng" dirty="0">
                <a:solidFill>
                  <a:prstClr val="black"/>
                </a:solidFill>
                <a:latin typeface=" Arial"/>
              </a:rPr>
              <a:t>COMMENTS:</a:t>
            </a:r>
            <a:endParaRPr lang="en-US" sz="1000" b="1" dirty="0">
              <a:solidFill>
                <a:prstClr val="black"/>
              </a:solidFill>
              <a:latin typeface=" Arial"/>
            </a:endParaRPr>
          </a:p>
          <a:p>
            <a:pPr marL="171450" indent="-171450">
              <a:buFont typeface="Arial" panose="020B0604020202020204" pitchFamily="34" charset="0"/>
              <a:buChar char="•"/>
            </a:pPr>
            <a:r>
              <a:rPr lang="en-US" sz="1000" dirty="0">
                <a:solidFill>
                  <a:prstClr val="black"/>
                </a:solidFill>
                <a:latin typeface=" Arial"/>
              </a:rPr>
              <a:t>Readiness is most negatively effected by personnel deficiency and lack of experienced and qualified lower leadership (SL-TL) and personnel turn over.  PCS-ETS will degrade company readiness to a P and will remain so until the completion of crew certification and squad qualification during FY20Q3.  Following FY20Q3 the company is forecasted to sustain a T- through FY20Q4.</a:t>
            </a:r>
          </a:p>
        </p:txBody>
      </p:sp>
    </p:spTree>
    <p:extLst>
      <p:ext uri="{BB962C8B-B14F-4D97-AF65-F5344CB8AC3E}">
        <p14:creationId xmlns:p14="http://schemas.microsoft.com/office/powerpoint/2010/main" val="59947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4"/>
          <p:cNvSpPr txBox="1">
            <a:spLocks/>
          </p:cNvSpPr>
          <p:nvPr/>
        </p:nvSpPr>
        <p:spPr>
          <a:xfrm>
            <a:off x="1158241" y="139362"/>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800" b="1" dirty="0">
                <a:solidFill>
                  <a:prstClr val="black"/>
                </a:solidFill>
                <a:latin typeface="Arial "/>
              </a:rPr>
              <a:t>Cobra</a:t>
            </a:r>
          </a:p>
        </p:txBody>
      </p:sp>
      <p:cxnSp>
        <p:nvCxnSpPr>
          <p:cNvPr id="52" name="Straight Connector 51"/>
          <p:cNvCxnSpPr/>
          <p:nvPr/>
        </p:nvCxnSpPr>
        <p:spPr>
          <a:xfrm>
            <a:off x="4557712" y="1046470"/>
            <a:ext cx="0" cy="5234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48630" y="2228196"/>
            <a:ext cx="8434113" cy="21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57200" y="794653"/>
            <a:ext cx="3962400" cy="1600438"/>
          </a:xfrm>
          <a:prstGeom prst="rect">
            <a:avLst/>
          </a:prstGeom>
          <a:noFill/>
        </p:spPr>
        <p:txBody>
          <a:bodyPr wrap="square" rtlCol="0">
            <a:spAutoFit/>
          </a:bodyPr>
          <a:lstStyle/>
          <a:p>
            <a:pPr algn="ctr"/>
            <a:r>
              <a:rPr lang="en-US" b="1" u="sng" dirty="0">
                <a:latin typeface=" Arial"/>
              </a:rPr>
              <a:t>T-1 Training Conducted</a:t>
            </a:r>
          </a:p>
          <a:p>
            <a:endParaRPr lang="en-US" sz="1600" dirty="0">
              <a:latin typeface=" Arial"/>
            </a:endParaRPr>
          </a:p>
          <a:p>
            <a:pPr marL="174625" indent="-174625">
              <a:buFont typeface="Arial" pitchFamily="34" charset="0"/>
              <a:buChar char="•"/>
            </a:pPr>
            <a:r>
              <a:rPr lang="en-US" sz="1600" dirty="0">
                <a:latin typeface=" Arial"/>
              </a:rPr>
              <a:t>Table Top Trainer</a:t>
            </a:r>
          </a:p>
          <a:p>
            <a:pPr marL="174625" indent="-174625">
              <a:buFont typeface="Arial" pitchFamily="34" charset="0"/>
              <a:buChar char="•"/>
            </a:pPr>
            <a:r>
              <a:rPr lang="en-US" sz="1600" dirty="0">
                <a:latin typeface=" Arial"/>
              </a:rPr>
              <a:t>GST Training</a:t>
            </a:r>
          </a:p>
          <a:p>
            <a:pPr marL="174625" indent="-174625">
              <a:buFont typeface="Arial" pitchFamily="34" charset="0"/>
              <a:buChar char="•"/>
            </a:pPr>
            <a:r>
              <a:rPr lang="en-US" sz="1600" dirty="0">
                <a:latin typeface=" Arial"/>
              </a:rPr>
              <a:t>M4 EST</a:t>
            </a:r>
          </a:p>
          <a:p>
            <a:pPr marL="174625" indent="-174625">
              <a:buFont typeface="Arial" pitchFamily="34" charset="0"/>
              <a:buChar char="•"/>
            </a:pPr>
            <a:endParaRPr lang="en-US" sz="1600" dirty="0">
              <a:latin typeface=" Arial"/>
            </a:endParaRPr>
          </a:p>
        </p:txBody>
      </p:sp>
      <p:sp>
        <p:nvSpPr>
          <p:cNvPr id="57" name="TextBox 56"/>
          <p:cNvSpPr txBox="1"/>
          <p:nvPr/>
        </p:nvSpPr>
        <p:spPr>
          <a:xfrm>
            <a:off x="235744" y="2373203"/>
            <a:ext cx="4252912" cy="2831544"/>
          </a:xfrm>
          <a:prstGeom prst="rect">
            <a:avLst/>
          </a:prstGeom>
          <a:noFill/>
        </p:spPr>
        <p:txBody>
          <a:bodyPr wrap="square" rtlCol="0">
            <a:spAutoFit/>
          </a:bodyPr>
          <a:lstStyle/>
          <a:p>
            <a:pPr algn="ctr"/>
            <a:r>
              <a:rPr lang="en-US" b="1" u="sng" dirty="0">
                <a:latin typeface=" Arial"/>
              </a:rPr>
              <a:t>T-1 Training Conducted AAR</a:t>
            </a:r>
          </a:p>
          <a:p>
            <a:pPr algn="ctr"/>
            <a:endParaRPr lang="en-US" sz="1600" dirty="0">
              <a:latin typeface=" Arial"/>
            </a:endParaRPr>
          </a:p>
          <a:p>
            <a:pPr marL="285750" indent="-285750">
              <a:buFont typeface="Arial" panose="020B0604020202020204" pitchFamily="34" charset="0"/>
              <a:buChar char="•"/>
            </a:pPr>
            <a:r>
              <a:rPr lang="en-US" sz="1600" u="sng" dirty="0">
                <a:latin typeface=" Arial"/>
              </a:rPr>
              <a:t>Issue</a:t>
            </a:r>
            <a:r>
              <a:rPr lang="en-US" sz="1600" dirty="0">
                <a:latin typeface=" Arial"/>
              </a:rPr>
              <a:t>: Table Top Trainer</a:t>
            </a:r>
          </a:p>
          <a:p>
            <a:pPr marL="285750" indent="-285750">
              <a:buFont typeface="Arial" panose="020B0604020202020204" pitchFamily="34" charset="0"/>
              <a:buChar char="•"/>
            </a:pPr>
            <a:r>
              <a:rPr lang="en-US" sz="1600" u="sng" dirty="0">
                <a:latin typeface=" Arial"/>
              </a:rPr>
              <a:t>Discussion</a:t>
            </a:r>
            <a:r>
              <a:rPr lang="en-US" sz="1600" dirty="0">
                <a:latin typeface=" Arial"/>
              </a:rPr>
              <a:t>: Good practice, able to get ahead of gunnery timeline.  Unfamiliarity with system/system overload.</a:t>
            </a:r>
          </a:p>
          <a:p>
            <a:pPr marL="285750" indent="-285750">
              <a:buFont typeface="Arial" panose="020B0604020202020204" pitchFamily="34" charset="0"/>
              <a:buChar char="•"/>
            </a:pPr>
            <a:r>
              <a:rPr lang="en-US" sz="1600" u="sng" dirty="0">
                <a:latin typeface=" Arial"/>
              </a:rPr>
              <a:t>Recommendation</a:t>
            </a:r>
            <a:r>
              <a:rPr lang="en-US" sz="1600" dirty="0">
                <a:latin typeface=" Arial"/>
              </a:rPr>
              <a:t>:  Possibility of table top trainer to be in BN.  Speaking to units at Ft. Stewart, each BN has one allocated.  This could drastically increase crew proficiency and eliminate “down time.”</a:t>
            </a:r>
          </a:p>
        </p:txBody>
      </p:sp>
      <p:sp>
        <p:nvSpPr>
          <p:cNvPr id="62" name="TextBox 61"/>
          <p:cNvSpPr txBox="1"/>
          <p:nvPr/>
        </p:nvSpPr>
        <p:spPr>
          <a:xfrm>
            <a:off x="4800600" y="811431"/>
            <a:ext cx="3962400" cy="923330"/>
          </a:xfrm>
          <a:prstGeom prst="rect">
            <a:avLst/>
          </a:prstGeom>
          <a:noFill/>
        </p:spPr>
        <p:txBody>
          <a:bodyPr wrap="square" rtlCol="0">
            <a:spAutoFit/>
          </a:bodyPr>
          <a:lstStyle/>
          <a:p>
            <a:pPr algn="ctr"/>
            <a:r>
              <a:rPr lang="en-US" b="1" u="sng" dirty="0">
                <a:latin typeface=" Arial"/>
              </a:rPr>
              <a:t>T-1 Training Not Conducted</a:t>
            </a:r>
          </a:p>
          <a:p>
            <a:endParaRPr lang="en-US" dirty="0">
              <a:latin typeface=" Arial"/>
            </a:endParaRPr>
          </a:p>
          <a:p>
            <a:r>
              <a:rPr lang="en-US" dirty="0">
                <a:latin typeface=" Arial"/>
              </a:rPr>
              <a:t>-N/A.</a:t>
            </a:r>
          </a:p>
        </p:txBody>
      </p:sp>
      <p:sp>
        <p:nvSpPr>
          <p:cNvPr id="66" name="TextBox 65"/>
          <p:cNvSpPr txBox="1"/>
          <p:nvPr/>
        </p:nvSpPr>
        <p:spPr>
          <a:xfrm>
            <a:off x="4800600" y="2345298"/>
            <a:ext cx="3962400" cy="1477328"/>
          </a:xfrm>
          <a:prstGeom prst="rect">
            <a:avLst/>
          </a:prstGeom>
          <a:noFill/>
        </p:spPr>
        <p:txBody>
          <a:bodyPr wrap="square" rtlCol="0">
            <a:spAutoFit/>
          </a:bodyPr>
          <a:lstStyle/>
          <a:p>
            <a:pPr algn="ctr"/>
            <a:r>
              <a:rPr lang="en-US" b="1" u="sng" dirty="0">
                <a:latin typeface=" Arial"/>
              </a:rPr>
              <a:t>T+1-5 Training Changes/Impacts</a:t>
            </a:r>
          </a:p>
          <a:p>
            <a:endParaRPr lang="en-US" dirty="0">
              <a:latin typeface=" Arial"/>
            </a:endParaRPr>
          </a:p>
          <a:p>
            <a:pPr marL="285750" indent="-285750">
              <a:buFontTx/>
              <a:buChar char="-"/>
            </a:pPr>
            <a:r>
              <a:rPr lang="en-US" dirty="0">
                <a:latin typeface=" Arial"/>
              </a:rPr>
              <a:t>26MAY:  EST prior to M17 range (same day to avoid Monday training)</a:t>
            </a:r>
          </a:p>
        </p:txBody>
      </p:sp>
    </p:spTree>
    <p:extLst>
      <p:ext uri="{BB962C8B-B14F-4D97-AF65-F5344CB8AC3E}">
        <p14:creationId xmlns:p14="http://schemas.microsoft.com/office/powerpoint/2010/main" val="716990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685800"/>
            <a:r>
              <a:rPr lang="en-US" b="1" dirty="0">
                <a:solidFill>
                  <a:prstClr val="black"/>
                </a:solidFill>
              </a:rPr>
              <a:t>T+6 For Approval</a:t>
            </a:r>
          </a:p>
        </p:txBody>
      </p:sp>
      <p:cxnSp>
        <p:nvCxnSpPr>
          <p:cNvPr id="8" name="Straight Connector 7"/>
          <p:cNvCxnSpPr/>
          <p:nvPr/>
        </p:nvCxnSpPr>
        <p:spPr>
          <a:xfrm>
            <a:off x="5486400" y="3411890"/>
            <a:ext cx="36576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6"/>
          <p:cNvSpPr txBox="1">
            <a:spLocks/>
          </p:cNvSpPr>
          <p:nvPr/>
        </p:nvSpPr>
        <p:spPr>
          <a:xfrm>
            <a:off x="4800600" y="5187509"/>
            <a:ext cx="4114800" cy="1272381"/>
          </a:xfrm>
          <a:prstGeom prst="rect">
            <a:avLst/>
          </a:prstGeom>
        </p:spPr>
        <p:txBody>
          <a:bodyPr vert="horz" lIns="91440" tIns="45720" rIns="91440" bIns="45720" rtlCol="0">
            <a:normAutofit/>
          </a:bodyPr>
          <a:lstStyle/>
          <a:p>
            <a:pPr marL="179388" marR="0" lvl="0" indent="-1651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179388" marR="0" lvl="0" indent="-165100" algn="l" defTabSz="914400" rtl="0" eaLnBrk="1" fontAlgn="auto" latinLnBrk="0" hangingPunct="1">
              <a:lnSpc>
                <a:spcPct val="100000"/>
              </a:lnSpc>
              <a:spcBef>
                <a:spcPct val="20000"/>
              </a:spcBef>
              <a:spcAft>
                <a:spcPts val="0"/>
              </a:spcAft>
              <a:buClrTx/>
              <a:buSzTx/>
              <a:tabLst/>
              <a:defRPr/>
            </a:pPr>
            <a:endParaRPr kumimoji="0" lang="en-US"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p:cNvSpPr txBox="1"/>
          <p:nvPr/>
        </p:nvSpPr>
        <p:spPr>
          <a:xfrm>
            <a:off x="5486400" y="744890"/>
            <a:ext cx="3657600" cy="1323439"/>
          </a:xfrm>
          <a:prstGeom prst="rect">
            <a:avLst/>
          </a:prstGeom>
          <a:noFill/>
        </p:spPr>
        <p:txBody>
          <a:bodyPr wrap="square" rtlCol="0">
            <a:spAutoFit/>
          </a:bodyPr>
          <a:lstStyle/>
          <a:p>
            <a:pPr algn="ctr"/>
            <a:r>
              <a:rPr lang="en-US" b="1" u="sng" dirty="0"/>
              <a:t>Resources</a:t>
            </a:r>
          </a:p>
          <a:p>
            <a:pPr algn="ctr"/>
            <a:endParaRPr lang="en-US" sz="800" b="1" u="sng" dirty="0"/>
          </a:p>
          <a:p>
            <a:pPr marL="285750" indent="-285750">
              <a:buFontTx/>
              <a:buChar char="-"/>
            </a:pPr>
            <a:r>
              <a:rPr lang="en-US" dirty="0"/>
              <a:t>Company internal resourcing (may need additional medical coverage)</a:t>
            </a:r>
          </a:p>
        </p:txBody>
      </p:sp>
      <p:sp>
        <p:nvSpPr>
          <p:cNvPr id="12" name="TextBox 11"/>
          <p:cNvSpPr txBox="1"/>
          <p:nvPr/>
        </p:nvSpPr>
        <p:spPr>
          <a:xfrm>
            <a:off x="5486400" y="3411890"/>
            <a:ext cx="3624264" cy="1084912"/>
          </a:xfrm>
          <a:prstGeom prst="rect">
            <a:avLst/>
          </a:prstGeom>
          <a:noFill/>
        </p:spPr>
        <p:txBody>
          <a:bodyPr wrap="square" rtlCol="0">
            <a:spAutoFit/>
          </a:bodyPr>
          <a:lstStyle/>
          <a:p>
            <a:pPr algn="ctr"/>
            <a:r>
              <a:rPr lang="en-US" b="1" u="sng" dirty="0"/>
              <a:t>Issues/Concerns</a:t>
            </a:r>
          </a:p>
          <a:p>
            <a:pPr algn="ctr"/>
            <a:endParaRPr lang="en-US" sz="1050" b="1" u="sng" dirty="0"/>
          </a:p>
          <a:p>
            <a:pPr marL="285750" indent="-285750">
              <a:buFontTx/>
              <a:buChar char="-"/>
            </a:pPr>
            <a:r>
              <a:rPr lang="en-US" dirty="0"/>
              <a:t>Recognize Ranger Assessment will have overlap with recovery.</a:t>
            </a:r>
          </a:p>
        </p:txBody>
      </p:sp>
      <p:sp>
        <p:nvSpPr>
          <p:cNvPr id="13" name="TextBox 12"/>
          <p:cNvSpPr txBox="1"/>
          <p:nvPr/>
        </p:nvSpPr>
        <p:spPr>
          <a:xfrm>
            <a:off x="440533" y="712425"/>
            <a:ext cx="4572000" cy="369332"/>
          </a:xfrm>
          <a:prstGeom prst="rect">
            <a:avLst/>
          </a:prstGeom>
          <a:noFill/>
        </p:spPr>
        <p:txBody>
          <a:bodyPr wrap="square" rtlCol="0">
            <a:spAutoFit/>
          </a:bodyPr>
          <a:lstStyle/>
          <a:p>
            <a:pPr algn="ctr"/>
            <a:r>
              <a:rPr lang="en-US" b="1" u="sng" dirty="0"/>
              <a:t>T+6 </a:t>
            </a:r>
            <a:r>
              <a:rPr lang="en-US" b="1" u="sng" dirty="0" err="1"/>
              <a:t>Wk</a:t>
            </a:r>
            <a:r>
              <a:rPr lang="en-US" b="1" u="sng" dirty="0"/>
              <a:t> 40 (29JUN-04JUL20)</a:t>
            </a:r>
          </a:p>
        </p:txBody>
      </p:sp>
      <p:graphicFrame>
        <p:nvGraphicFramePr>
          <p:cNvPr id="14" name="Table 13"/>
          <p:cNvGraphicFramePr>
            <a:graphicFrameLocks noGrp="1"/>
          </p:cNvGraphicFramePr>
          <p:nvPr/>
        </p:nvGraphicFramePr>
        <p:xfrm>
          <a:off x="109537" y="1125890"/>
          <a:ext cx="5300663" cy="1981598"/>
        </p:xfrm>
        <a:graphic>
          <a:graphicData uri="http://schemas.openxmlformats.org/drawingml/2006/table">
            <a:tbl>
              <a:tblPr firstRow="1" bandRow="1">
                <a:tableStyleId>{5940675A-B579-460E-94D1-54222C63F5DA}</a:tableStyleId>
              </a:tblPr>
              <a:tblGrid>
                <a:gridCol w="1325166">
                  <a:extLst>
                    <a:ext uri="{9D8B030D-6E8A-4147-A177-3AD203B41FA5}">
                      <a16:colId xmlns:a16="http://schemas.microsoft.com/office/drawing/2014/main" val="20000"/>
                    </a:ext>
                  </a:extLst>
                </a:gridCol>
                <a:gridCol w="1135856">
                  <a:extLst>
                    <a:ext uri="{9D8B030D-6E8A-4147-A177-3AD203B41FA5}">
                      <a16:colId xmlns:a16="http://schemas.microsoft.com/office/drawing/2014/main" val="20001"/>
                    </a:ext>
                  </a:extLst>
                </a:gridCol>
                <a:gridCol w="946547">
                  <a:extLst>
                    <a:ext uri="{9D8B030D-6E8A-4147-A177-3AD203B41FA5}">
                      <a16:colId xmlns:a16="http://schemas.microsoft.com/office/drawing/2014/main" val="20002"/>
                    </a:ext>
                  </a:extLst>
                </a:gridCol>
                <a:gridCol w="946547">
                  <a:extLst>
                    <a:ext uri="{9D8B030D-6E8A-4147-A177-3AD203B41FA5}">
                      <a16:colId xmlns:a16="http://schemas.microsoft.com/office/drawing/2014/main" val="20003"/>
                    </a:ext>
                  </a:extLst>
                </a:gridCol>
                <a:gridCol w="946547">
                  <a:extLst>
                    <a:ext uri="{9D8B030D-6E8A-4147-A177-3AD203B41FA5}">
                      <a16:colId xmlns:a16="http://schemas.microsoft.com/office/drawing/2014/main" val="20004"/>
                    </a:ext>
                  </a:extLst>
                </a:gridCol>
              </a:tblGrid>
              <a:tr h="304800">
                <a:tc>
                  <a:txBody>
                    <a:bodyPr/>
                    <a:lstStyle/>
                    <a:p>
                      <a:pPr algn="ctr"/>
                      <a:r>
                        <a:rPr lang="en-US" sz="1400" dirty="0">
                          <a:solidFill>
                            <a:schemeClr val="bg1"/>
                          </a:solidFill>
                          <a:latin typeface="Arial" pitchFamily="34" charset="0"/>
                          <a:cs typeface="Arial" pitchFamily="34" charset="0"/>
                        </a:rPr>
                        <a:t>Event</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Loc.</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Aud.</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DTG</a:t>
                      </a:r>
                      <a:endParaRPr lang="en-US" sz="1400" b="1" i="0" dirty="0">
                        <a:solidFill>
                          <a:schemeClr val="bg1"/>
                        </a:solidFill>
                        <a:latin typeface="Arial" pitchFamily="34" charset="0"/>
                        <a:cs typeface="Arial" pitchFamily="34" charset="0"/>
                      </a:endParaRPr>
                    </a:p>
                  </a:txBody>
                  <a:tcPr>
                    <a:solidFill>
                      <a:schemeClr val="tx1"/>
                    </a:solidFill>
                  </a:tcPr>
                </a:tc>
                <a:tc>
                  <a:txBody>
                    <a:bodyPr/>
                    <a:lstStyle/>
                    <a:p>
                      <a:pPr algn="ctr"/>
                      <a:r>
                        <a:rPr lang="en-US" sz="1400" dirty="0">
                          <a:solidFill>
                            <a:schemeClr val="bg1"/>
                          </a:solidFill>
                          <a:latin typeface="Arial" pitchFamily="34" charset="0"/>
                          <a:cs typeface="Arial" pitchFamily="34" charset="0"/>
                        </a:rPr>
                        <a:t>METL</a:t>
                      </a:r>
                      <a:endParaRPr lang="en-US" sz="1400" b="1" i="0" dirty="0">
                        <a:solidFill>
                          <a:schemeClr val="bg1"/>
                        </a:solidFill>
                        <a:latin typeface="Arial" pitchFamily="34" charset="0"/>
                        <a:cs typeface="Arial" pitchFamily="34" charset="0"/>
                      </a:endParaRPr>
                    </a:p>
                  </a:txBody>
                  <a:tcPr>
                    <a:solidFill>
                      <a:schemeClr val="tx1"/>
                    </a:solidFill>
                  </a:tcPr>
                </a:tc>
                <a:extLst>
                  <a:ext uri="{0D108BD9-81ED-4DB2-BD59-A6C34878D82A}">
                    <a16:rowId xmlns:a16="http://schemas.microsoft.com/office/drawing/2014/main" val="10000"/>
                  </a:ext>
                </a:extLst>
              </a:tr>
              <a:tr h="305198">
                <a:tc>
                  <a:txBody>
                    <a:bodyPr/>
                    <a:lstStyle/>
                    <a:p>
                      <a:pPr algn="ctr"/>
                      <a:r>
                        <a:rPr lang="en-US" sz="1200" baseline="0" dirty="0">
                          <a:solidFill>
                            <a:schemeClr val="tx1"/>
                          </a:solidFill>
                          <a:latin typeface="Arial" pitchFamily="34" charset="0"/>
                          <a:cs typeface="Arial" pitchFamily="34" charset="0"/>
                        </a:rPr>
                        <a:t>MMG Table V</a:t>
                      </a:r>
                    </a:p>
                  </a:txBody>
                  <a:tcPr anchor="ctr">
                    <a:solidFill>
                      <a:schemeClr val="bg1"/>
                    </a:solidFill>
                  </a:tcPr>
                </a:tc>
                <a:tc>
                  <a:txBody>
                    <a:bodyPr/>
                    <a:lstStyle/>
                    <a:p>
                      <a:pPr algn="ctr"/>
                      <a:r>
                        <a:rPr lang="en-US" sz="1200" dirty="0">
                          <a:latin typeface="Arial" pitchFamily="34" charset="0"/>
                          <a:cs typeface="Arial" pitchFamily="34" charset="0"/>
                        </a:rPr>
                        <a:t>DMPTR</a:t>
                      </a:r>
                    </a:p>
                  </a:txBody>
                  <a:tcPr anchor="ctr">
                    <a:solidFill>
                      <a:schemeClr val="bg1"/>
                    </a:solidFill>
                  </a:tcPr>
                </a:tc>
                <a:tc>
                  <a:txBody>
                    <a:bodyPr/>
                    <a:lstStyle/>
                    <a:p>
                      <a:pPr algn="ctr"/>
                      <a:r>
                        <a:rPr lang="en-US" sz="1200" baseline="0" dirty="0">
                          <a:latin typeface="Arial" pitchFamily="34" charset="0"/>
                          <a:cs typeface="Arial" pitchFamily="34" charset="0"/>
                        </a:rPr>
                        <a:t> HQ</a:t>
                      </a:r>
                      <a:endParaRPr lang="en-US" sz="1200" dirty="0">
                        <a:latin typeface="Arial" pitchFamily="34" charset="0"/>
                        <a:cs typeface="Arial" pitchFamily="34" charset="0"/>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a:latin typeface="Arial" pitchFamily="34" charset="0"/>
                          <a:cs typeface="Arial" pitchFamily="34" charset="0"/>
                        </a:rPr>
                        <a:t>28-29JUN</a:t>
                      </a:r>
                      <a:endParaRPr lang="en-US" sz="1200" dirty="0">
                        <a:latin typeface="Arial" pitchFamily="34" charset="0"/>
                        <a:cs typeface="Arial" pitchFamily="34" charset="0"/>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1,2,3,4</a:t>
                      </a:r>
                    </a:p>
                  </a:txBody>
                  <a:tcPr anchor="ctr">
                    <a:solidFill>
                      <a:schemeClr val="bg1"/>
                    </a:solidFill>
                  </a:tcPr>
                </a:tc>
                <a:extLst>
                  <a:ext uri="{0D108BD9-81ED-4DB2-BD59-A6C34878D82A}">
                    <a16:rowId xmlns:a16="http://schemas.microsoft.com/office/drawing/2014/main" val="10001"/>
                  </a:ext>
                </a:extLst>
              </a:tr>
              <a:tr h="305198">
                <a:tc>
                  <a:txBody>
                    <a:bodyPr/>
                    <a:lstStyle/>
                    <a:p>
                      <a:pPr algn="ctr"/>
                      <a:r>
                        <a:rPr lang="en-US" sz="1200" baseline="0" dirty="0">
                          <a:solidFill>
                            <a:schemeClr val="tx1"/>
                          </a:solidFill>
                          <a:latin typeface="Arial" pitchFamily="34" charset="0"/>
                          <a:cs typeface="Arial" pitchFamily="34" charset="0"/>
                        </a:rPr>
                        <a:t>MMG Table VI</a:t>
                      </a:r>
                    </a:p>
                  </a:txBody>
                  <a:tcPr anchor="ctr">
                    <a:solidFill>
                      <a:schemeClr val="bg1"/>
                    </a:solidFill>
                  </a:tcPr>
                </a:tc>
                <a:tc>
                  <a:txBody>
                    <a:bodyPr/>
                    <a:lstStyle/>
                    <a:p>
                      <a:pPr algn="ctr"/>
                      <a:r>
                        <a:rPr lang="en-US" sz="1200" dirty="0">
                          <a:latin typeface="Arial" pitchFamily="34" charset="0"/>
                          <a:cs typeface="Arial" pitchFamily="34" charset="0"/>
                        </a:rPr>
                        <a:t>DMPRC</a:t>
                      </a:r>
                    </a:p>
                  </a:txBody>
                  <a:tcPr anchor="ctr">
                    <a:solidFill>
                      <a:schemeClr val="bg1"/>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aseline="0" dirty="0">
                          <a:latin typeface="Arial" pitchFamily="34" charset="0"/>
                          <a:cs typeface="Arial" pitchFamily="34" charset="0"/>
                        </a:rPr>
                        <a:t> HQ</a:t>
                      </a:r>
                      <a:endParaRPr lang="en-US" sz="1200" dirty="0">
                        <a:latin typeface="Arial" pitchFamily="34" charset="0"/>
                        <a:cs typeface="Arial" pitchFamily="34" charset="0"/>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30JUN-01JUL</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1,2,3,4</a:t>
                      </a:r>
                    </a:p>
                  </a:txBody>
                  <a:tcPr anchor="ctr">
                    <a:solidFill>
                      <a:schemeClr val="bg1"/>
                    </a:solidFill>
                  </a:tcPr>
                </a:tc>
                <a:extLst>
                  <a:ext uri="{0D108BD9-81ED-4DB2-BD59-A6C34878D82A}">
                    <a16:rowId xmlns:a16="http://schemas.microsoft.com/office/drawing/2014/main" val="10002"/>
                  </a:ext>
                </a:extLst>
              </a:tr>
              <a:tr h="305198">
                <a:tc>
                  <a:txBody>
                    <a:bodyPr/>
                    <a:lstStyle/>
                    <a:p>
                      <a:pPr algn="ctr"/>
                      <a:r>
                        <a:rPr lang="en-US" sz="1200" baseline="0" dirty="0">
                          <a:solidFill>
                            <a:schemeClr val="tx1"/>
                          </a:solidFill>
                          <a:latin typeface="Arial" pitchFamily="34" charset="0"/>
                          <a:cs typeface="Arial" pitchFamily="34" charset="0"/>
                        </a:rPr>
                        <a:t>Recovery</a:t>
                      </a:r>
                    </a:p>
                  </a:txBody>
                  <a:tcPr anchor="ctr">
                    <a:solidFill>
                      <a:schemeClr val="bg1"/>
                    </a:solidFill>
                  </a:tcPr>
                </a:tc>
                <a:tc>
                  <a:txBody>
                    <a:bodyPr/>
                    <a:lstStyle/>
                    <a:p>
                      <a:pPr algn="ctr"/>
                      <a:r>
                        <a:rPr lang="en-US" sz="1200" dirty="0" err="1">
                          <a:latin typeface="Arial" pitchFamily="34" charset="0"/>
                          <a:cs typeface="Arial" pitchFamily="34" charset="0"/>
                        </a:rPr>
                        <a:t>Motorpool</a:t>
                      </a:r>
                      <a:endParaRPr lang="en-US" sz="1200" dirty="0">
                        <a:latin typeface="Arial" pitchFamily="34" charset="0"/>
                        <a:cs typeface="Arial" pitchFamily="34" charset="0"/>
                      </a:endParaRPr>
                    </a:p>
                  </a:txBody>
                  <a:tcPr anchor="ctr">
                    <a:solidFill>
                      <a:schemeClr val="bg1"/>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Company</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25JUN-02JUL</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N/A.</a:t>
                      </a:r>
                    </a:p>
                  </a:txBody>
                  <a:tcPr anchor="ctr">
                    <a:solidFill>
                      <a:schemeClr val="bg1"/>
                    </a:solidFill>
                  </a:tcPr>
                </a:tc>
                <a:extLst>
                  <a:ext uri="{0D108BD9-81ED-4DB2-BD59-A6C34878D82A}">
                    <a16:rowId xmlns:a16="http://schemas.microsoft.com/office/drawing/2014/main" val="10003"/>
                  </a:ext>
                </a:extLst>
              </a:tr>
              <a:tr h="305198">
                <a:tc>
                  <a:txBody>
                    <a:bodyPr/>
                    <a:lstStyle/>
                    <a:p>
                      <a:pPr algn="ctr"/>
                      <a:r>
                        <a:rPr lang="en-US" sz="1200" baseline="0" dirty="0">
                          <a:solidFill>
                            <a:schemeClr val="tx1"/>
                          </a:solidFill>
                          <a:latin typeface="Arial" pitchFamily="34" charset="0"/>
                          <a:cs typeface="Arial" pitchFamily="34" charset="0"/>
                        </a:rPr>
                        <a:t>Ranger Assessment</a:t>
                      </a:r>
                    </a:p>
                  </a:txBody>
                  <a:tcPr anchor="ctr">
                    <a:solidFill>
                      <a:schemeClr val="bg1"/>
                    </a:solidFill>
                  </a:tcPr>
                </a:tc>
                <a:tc>
                  <a:txBody>
                    <a:bodyPr/>
                    <a:lstStyle/>
                    <a:p>
                      <a:pPr algn="ctr"/>
                      <a:r>
                        <a:rPr lang="en-US" sz="1200" dirty="0" err="1">
                          <a:latin typeface="Arial" pitchFamily="34" charset="0"/>
                          <a:cs typeface="Arial" pitchFamily="34" charset="0"/>
                        </a:rPr>
                        <a:t>Coff</a:t>
                      </a:r>
                      <a:r>
                        <a:rPr lang="en-US" sz="1200" dirty="0">
                          <a:latin typeface="Arial" pitchFamily="34" charset="0"/>
                          <a:cs typeface="Arial" pitchFamily="34" charset="0"/>
                        </a:rPr>
                        <a:t>/BDE</a:t>
                      </a:r>
                      <a:r>
                        <a:rPr lang="en-US" sz="1200" baseline="0" dirty="0">
                          <a:latin typeface="Arial" pitchFamily="34" charset="0"/>
                          <a:cs typeface="Arial" pitchFamily="34" charset="0"/>
                        </a:rPr>
                        <a:t> footprint</a:t>
                      </a:r>
                      <a:endParaRPr lang="en-US" sz="1200" dirty="0">
                        <a:latin typeface="Arial" pitchFamily="34" charset="0"/>
                        <a:cs typeface="Arial" pitchFamily="34" charset="0"/>
                      </a:endParaRPr>
                    </a:p>
                  </a:txBody>
                  <a:tcPr anchor="ctr">
                    <a:solidFill>
                      <a:schemeClr val="bg1"/>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CO/BN hopefuls</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02JUL</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N/A.</a:t>
                      </a:r>
                    </a:p>
                  </a:txBody>
                  <a:tcPr anchor="ctr">
                    <a:solidFill>
                      <a:schemeClr val="bg1"/>
                    </a:solidFill>
                  </a:tcPr>
                </a:tc>
                <a:extLst>
                  <a:ext uri="{0D108BD9-81ED-4DB2-BD59-A6C34878D82A}">
                    <a16:rowId xmlns:a16="http://schemas.microsoft.com/office/drawing/2014/main" val="10004"/>
                  </a:ext>
                </a:extLst>
              </a:tr>
            </a:tbl>
          </a:graphicData>
        </a:graphic>
      </p:graphicFrame>
      <p:sp>
        <p:nvSpPr>
          <p:cNvPr id="15" name="TextBox 14"/>
          <p:cNvSpPr txBox="1"/>
          <p:nvPr/>
        </p:nvSpPr>
        <p:spPr>
          <a:xfrm>
            <a:off x="152399" y="2895382"/>
            <a:ext cx="5334000" cy="2746906"/>
          </a:xfrm>
          <a:prstGeom prst="rect">
            <a:avLst/>
          </a:prstGeom>
          <a:noFill/>
        </p:spPr>
        <p:txBody>
          <a:bodyPr wrap="square" rtlCol="0">
            <a:spAutoFit/>
          </a:bodyPr>
          <a:lstStyle/>
          <a:p>
            <a:endParaRPr lang="en-US" b="1" u="sng" dirty="0"/>
          </a:p>
          <a:p>
            <a:r>
              <a:rPr lang="en-US" b="1" u="sng" dirty="0"/>
              <a:t>Focus of Leader Training:</a:t>
            </a:r>
            <a:endParaRPr lang="en-US" dirty="0"/>
          </a:p>
          <a:p>
            <a:r>
              <a:rPr lang="en-US" dirty="0"/>
              <a:t>Gunnery/Dismount distributed training/Recovery</a:t>
            </a:r>
          </a:p>
          <a:p>
            <a:endParaRPr lang="en-US" dirty="0"/>
          </a:p>
          <a:p>
            <a:r>
              <a:rPr lang="en-US" b="1" u="sng" dirty="0"/>
              <a:t>Method:</a:t>
            </a:r>
            <a:r>
              <a:rPr lang="en-US" b="1" dirty="0"/>
              <a:t>  </a:t>
            </a:r>
            <a:r>
              <a:rPr lang="en-US" dirty="0"/>
              <a:t>Conduct gunnery at designated locations and execute dismounted training according to PLT CONOPs.</a:t>
            </a:r>
            <a:endParaRPr lang="en-US" b="1" u="sng" dirty="0"/>
          </a:p>
          <a:p>
            <a:endParaRPr lang="en-US" sz="1050" dirty="0"/>
          </a:p>
          <a:p>
            <a:r>
              <a:rPr lang="en-US" b="1" u="sng" dirty="0" err="1"/>
              <a:t>Endstate</a:t>
            </a:r>
            <a:r>
              <a:rPr lang="en-US" b="1" u="sng" dirty="0"/>
              <a:t>:</a:t>
            </a:r>
          </a:p>
          <a:p>
            <a:pPr lvl="0"/>
            <a:r>
              <a:rPr lang="en-US" dirty="0"/>
              <a:t>Bradley crews have successfully complete all gunnery tables.  BN has OML to attend Ranger School.</a:t>
            </a:r>
          </a:p>
        </p:txBody>
      </p:sp>
    </p:spTree>
    <p:extLst>
      <p:ext uri="{BB962C8B-B14F-4D97-AF65-F5344CB8AC3E}">
        <p14:creationId xmlns:p14="http://schemas.microsoft.com/office/powerpoint/2010/main" val="1751290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685800"/>
            <a:r>
              <a:rPr lang="en-US" b="1" dirty="0">
                <a:solidFill>
                  <a:prstClr val="black"/>
                </a:solidFill>
              </a:rPr>
              <a:t>C/3-66 Training Stats</a:t>
            </a:r>
          </a:p>
        </p:txBody>
      </p:sp>
      <p:sp>
        <p:nvSpPr>
          <p:cNvPr id="5" name="object 15"/>
          <p:cNvSpPr/>
          <p:nvPr/>
        </p:nvSpPr>
        <p:spPr>
          <a:xfrm>
            <a:off x="6020167" y="3045619"/>
            <a:ext cx="0" cy="0"/>
          </a:xfrm>
          <a:custGeom>
            <a:avLst/>
            <a:gdLst/>
            <a:ahLst/>
            <a:cxnLst/>
            <a:rect l="l" t="t" r="r" b="b"/>
            <a:pathLst>
              <a:path>
                <a:moveTo>
                  <a:pt x="0" y="0"/>
                </a:moveTo>
                <a:lnTo>
                  <a:pt x="0" y="0"/>
                </a:lnTo>
              </a:path>
            </a:pathLst>
          </a:custGeom>
          <a:ln w="8854">
            <a:solidFill>
              <a:srgbClr val="D8D9DB"/>
            </a:solidFill>
          </a:ln>
        </p:spPr>
        <p:txBody>
          <a:bodyPr wrap="square" lIns="0" tIns="0" rIns="0" bIns="0" rtlCol="0"/>
          <a:lstStyle/>
          <a:p>
            <a:endParaRPr sz="1588" dirty="0">
              <a:solidFill>
                <a:srgbClr val="000000"/>
              </a:solidFill>
              <a:latin typeface=" Arial"/>
            </a:endParaRPr>
          </a:p>
        </p:txBody>
      </p:sp>
      <p:sp>
        <p:nvSpPr>
          <p:cNvPr id="9" name="TextBox 8">
            <a:extLst>
              <a:ext uri="{FF2B5EF4-FFF2-40B4-BE49-F238E27FC236}">
                <a16:creationId xmlns:a16="http://schemas.microsoft.com/office/drawing/2014/main" id="{039CC1AF-0CC3-4029-B032-B33DFF28EE9C}"/>
              </a:ext>
            </a:extLst>
          </p:cNvPr>
          <p:cNvSpPr txBox="1"/>
          <p:nvPr/>
        </p:nvSpPr>
        <p:spPr>
          <a:xfrm>
            <a:off x="5724466" y="4208680"/>
            <a:ext cx="1890710" cy="276999"/>
          </a:xfrm>
          <a:prstGeom prst="rect">
            <a:avLst/>
          </a:prstGeom>
          <a:noFill/>
          <a:ln>
            <a:solidFill>
              <a:schemeClr val="tx1"/>
            </a:solidFill>
          </a:ln>
        </p:spPr>
        <p:txBody>
          <a:bodyPr wrap="none" rtlCol="0">
            <a:spAutoFit/>
          </a:bodyPr>
          <a:lstStyle/>
          <a:p>
            <a:r>
              <a:rPr lang="en-US" sz="1200" dirty="0">
                <a:solidFill>
                  <a:prstClr val="black"/>
                </a:solidFill>
                <a:latin typeface=" Arial"/>
              </a:rPr>
              <a:t>APFT Date: 21 Feb 2020</a:t>
            </a:r>
          </a:p>
        </p:txBody>
      </p:sp>
      <p:graphicFrame>
        <p:nvGraphicFramePr>
          <p:cNvPr id="11" name="Object 10"/>
          <p:cNvGraphicFramePr>
            <a:graphicFrameLocks noChangeAspect="1"/>
          </p:cNvGraphicFramePr>
          <p:nvPr/>
        </p:nvGraphicFramePr>
        <p:xfrm>
          <a:off x="-36000" y="822535"/>
          <a:ext cx="4089400" cy="5308265"/>
        </p:xfrm>
        <a:graphic>
          <a:graphicData uri="http://schemas.openxmlformats.org/presentationml/2006/ole">
            <mc:AlternateContent xmlns:mc="http://schemas.openxmlformats.org/markup-compatibility/2006">
              <mc:Choice xmlns:v="urn:schemas-microsoft-com:vml" Requires="v">
                <p:oleObj spid="_x0000_s3094" name="Worksheet" r:id="rId4" imgW="4976037" imgH="5867321" progId="Excel.Sheet.12">
                  <p:embed/>
                </p:oleObj>
              </mc:Choice>
              <mc:Fallback>
                <p:oleObj name="Worksheet" r:id="rId4" imgW="4976037" imgH="5867321" progId="Excel.Sheet.12">
                  <p:embed/>
                  <p:pic>
                    <p:nvPicPr>
                      <p:cNvPr id="0" name=""/>
                      <p:cNvPicPr/>
                      <p:nvPr/>
                    </p:nvPicPr>
                    <p:blipFill>
                      <a:blip r:embed="rId5"/>
                      <a:stretch>
                        <a:fillRect/>
                      </a:stretch>
                    </p:blipFill>
                    <p:spPr>
                      <a:xfrm>
                        <a:off x="-36000" y="822535"/>
                        <a:ext cx="4089400" cy="5308265"/>
                      </a:xfrm>
                      <a:prstGeom prst="rect">
                        <a:avLst/>
                      </a:prstGeom>
                    </p:spPr>
                  </p:pic>
                </p:oleObj>
              </mc:Fallback>
            </mc:AlternateContent>
          </a:graphicData>
        </a:graphic>
      </p:graphicFrame>
      <p:graphicFrame>
        <p:nvGraphicFramePr>
          <p:cNvPr id="12" name="Object 11"/>
          <p:cNvGraphicFramePr>
            <a:graphicFrameLocks noChangeAspect="1"/>
          </p:cNvGraphicFramePr>
          <p:nvPr/>
        </p:nvGraphicFramePr>
        <p:xfrm>
          <a:off x="4233746" y="2418268"/>
          <a:ext cx="4779176" cy="363538"/>
        </p:xfrm>
        <a:graphic>
          <a:graphicData uri="http://schemas.openxmlformats.org/presentationml/2006/ole">
            <mc:AlternateContent xmlns:mc="http://schemas.openxmlformats.org/markup-compatibility/2006">
              <mc:Choice xmlns:v="urn:schemas-microsoft-com:vml" Requires="v">
                <p:oleObj spid="_x0000_s3095" name="Worksheet" r:id="rId6" imgW="6309360" imgH="403805" progId="Excel.Sheet.12">
                  <p:embed/>
                </p:oleObj>
              </mc:Choice>
              <mc:Fallback>
                <p:oleObj name="Worksheet" r:id="rId6" imgW="6309360" imgH="403805" progId="Excel.Sheet.12">
                  <p:embed/>
                  <p:pic>
                    <p:nvPicPr>
                      <p:cNvPr id="0" name=""/>
                      <p:cNvPicPr/>
                      <p:nvPr/>
                    </p:nvPicPr>
                    <p:blipFill>
                      <a:blip r:embed="rId7"/>
                      <a:stretch>
                        <a:fillRect/>
                      </a:stretch>
                    </p:blipFill>
                    <p:spPr>
                      <a:xfrm>
                        <a:off x="4233746" y="2418268"/>
                        <a:ext cx="4779176" cy="363538"/>
                      </a:xfrm>
                      <a:prstGeom prst="rect">
                        <a:avLst/>
                      </a:prstGeom>
                    </p:spPr>
                  </p:pic>
                </p:oleObj>
              </mc:Fallback>
            </mc:AlternateContent>
          </a:graphicData>
        </a:graphic>
      </p:graphicFrame>
      <p:graphicFrame>
        <p:nvGraphicFramePr>
          <p:cNvPr id="13" name="Table 12"/>
          <p:cNvGraphicFramePr>
            <a:graphicFrameLocks noGrp="1"/>
          </p:cNvGraphicFramePr>
          <p:nvPr/>
        </p:nvGraphicFramePr>
        <p:xfrm>
          <a:off x="4233746" y="2867067"/>
          <a:ext cx="4812367" cy="1219200"/>
        </p:xfrm>
        <a:graphic>
          <a:graphicData uri="http://schemas.openxmlformats.org/drawingml/2006/table">
            <a:tbl>
              <a:tblPr>
                <a:tableStyleId>{5C22544A-7EE6-4342-B048-85BDC9FD1C3A}</a:tableStyleId>
              </a:tblPr>
              <a:tblGrid>
                <a:gridCol w="455609">
                  <a:extLst>
                    <a:ext uri="{9D8B030D-6E8A-4147-A177-3AD203B41FA5}">
                      <a16:colId xmlns:a16="http://schemas.microsoft.com/office/drawing/2014/main" val="20000"/>
                    </a:ext>
                  </a:extLst>
                </a:gridCol>
                <a:gridCol w="683413">
                  <a:extLst>
                    <a:ext uri="{9D8B030D-6E8A-4147-A177-3AD203B41FA5}">
                      <a16:colId xmlns:a16="http://schemas.microsoft.com/office/drawing/2014/main" val="20001"/>
                    </a:ext>
                  </a:extLst>
                </a:gridCol>
                <a:gridCol w="730873">
                  <a:extLst>
                    <a:ext uri="{9D8B030D-6E8A-4147-A177-3AD203B41FA5}">
                      <a16:colId xmlns:a16="http://schemas.microsoft.com/office/drawing/2014/main" val="20002"/>
                    </a:ext>
                  </a:extLst>
                </a:gridCol>
                <a:gridCol w="759347">
                  <a:extLst>
                    <a:ext uri="{9D8B030D-6E8A-4147-A177-3AD203B41FA5}">
                      <a16:colId xmlns:a16="http://schemas.microsoft.com/office/drawing/2014/main" val="20003"/>
                    </a:ext>
                  </a:extLst>
                </a:gridCol>
                <a:gridCol w="892234">
                  <a:extLst>
                    <a:ext uri="{9D8B030D-6E8A-4147-A177-3AD203B41FA5}">
                      <a16:colId xmlns:a16="http://schemas.microsoft.com/office/drawing/2014/main" val="20004"/>
                    </a:ext>
                  </a:extLst>
                </a:gridCol>
                <a:gridCol w="683413">
                  <a:extLst>
                    <a:ext uri="{9D8B030D-6E8A-4147-A177-3AD203B41FA5}">
                      <a16:colId xmlns:a16="http://schemas.microsoft.com/office/drawing/2014/main" val="20005"/>
                    </a:ext>
                  </a:extLst>
                </a:gridCol>
                <a:gridCol w="607478">
                  <a:extLst>
                    <a:ext uri="{9D8B030D-6E8A-4147-A177-3AD203B41FA5}">
                      <a16:colId xmlns:a16="http://schemas.microsoft.com/office/drawing/2014/main" val="20006"/>
                    </a:ext>
                  </a:extLst>
                </a:gridCol>
              </a:tblGrid>
              <a:tr h="292122">
                <a:tc>
                  <a:txBody>
                    <a:bodyPr/>
                    <a:lstStyle/>
                    <a:p>
                      <a:pPr algn="l" fontAlgn="b"/>
                      <a:r>
                        <a:rPr lang="en-US" sz="1100" u="none" strike="noStrike" dirty="0">
                          <a:effectLst/>
                        </a:rPr>
                        <a:t>PLT </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 AVERAGE</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TOTAL PASSING</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TOTAL FAILURES</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TOTAL ON PROFILE</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DUE FOR APFT</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REMEDIAL PT</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0"/>
                  </a:ext>
                </a:extLst>
              </a:tr>
              <a:tr h="149307">
                <a:tc>
                  <a:txBody>
                    <a:bodyPr/>
                    <a:lstStyle/>
                    <a:p>
                      <a:pPr algn="l" fontAlgn="b"/>
                      <a:r>
                        <a:rPr lang="en-US" sz="1100" u="none" strike="noStrike">
                          <a:effectLst/>
                        </a:rPr>
                        <a:t>HQ</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239.5</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30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1"/>
                  </a:ext>
                </a:extLst>
              </a:tr>
              <a:tr h="149307">
                <a:tc>
                  <a:txBody>
                    <a:bodyPr/>
                    <a:lstStyle/>
                    <a:p>
                      <a:pPr algn="l" fontAlgn="b"/>
                      <a:r>
                        <a:rPr lang="en-US" sz="1100" u="none" strike="noStrike">
                          <a:effectLst/>
                        </a:rPr>
                        <a:t>1st </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248.7</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36</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2"/>
                  </a:ext>
                </a:extLst>
              </a:tr>
              <a:tr h="149307">
                <a:tc>
                  <a:txBody>
                    <a:bodyPr/>
                    <a:lstStyle/>
                    <a:p>
                      <a:pPr algn="l" fontAlgn="b"/>
                      <a:r>
                        <a:rPr lang="en-US" sz="1100" u="none" strike="noStrike">
                          <a:effectLst/>
                        </a:rPr>
                        <a:t>2nd</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249.3</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36</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3"/>
                  </a:ext>
                </a:extLst>
              </a:tr>
              <a:tr h="149307">
                <a:tc>
                  <a:txBody>
                    <a:bodyPr/>
                    <a:lstStyle/>
                    <a:p>
                      <a:pPr algn="l" fontAlgn="b"/>
                      <a:r>
                        <a:rPr lang="en-US" sz="1100" u="none" strike="noStrike">
                          <a:effectLst/>
                        </a:rPr>
                        <a:t>3rd</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247.8</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39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3</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4"/>
                  </a:ext>
                </a:extLst>
              </a:tr>
              <a:tr h="149307">
                <a:tc>
                  <a:txBody>
                    <a:bodyPr/>
                    <a:lstStyle/>
                    <a:p>
                      <a:pPr algn="l" fontAlgn="b"/>
                      <a:r>
                        <a:rPr lang="en-US" sz="1100" u="none" strike="noStrike">
                          <a:effectLst/>
                        </a:rPr>
                        <a:t>C CO</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245.7</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143</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chemeClr val="dk1"/>
                          </a:solidFill>
                          <a:effectLst/>
                          <a:latin typeface="+mn-lt"/>
                        </a:rPr>
                        <a:t>4</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11</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3</a:t>
                      </a:r>
                    </a:p>
                  </a:txBody>
                  <a:tcPr marL="7620" marR="7620" marT="7620" marB="0" anchor="b"/>
                </a:tc>
                <a:tc>
                  <a:txBody>
                    <a:bodyPr/>
                    <a:lstStyle/>
                    <a:p>
                      <a:pPr algn="ctr" fontAlgn="b"/>
                      <a:r>
                        <a:rPr lang="en-US" sz="1100" u="none" strike="noStrike" dirty="0">
                          <a:effectLst/>
                        </a:rPr>
                        <a:t>46</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71468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685800"/>
            <a:r>
              <a:rPr lang="en-US" b="1" dirty="0">
                <a:solidFill>
                  <a:prstClr val="black"/>
                </a:solidFill>
              </a:rPr>
              <a:t>C/3-66 Crew Stability</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00" y="937044"/>
            <a:ext cx="9086400" cy="5442156"/>
          </a:xfrm>
          <a:prstGeom prst="rect">
            <a:avLst/>
          </a:prstGeom>
        </p:spPr>
      </p:pic>
    </p:spTree>
    <p:extLst>
      <p:ext uri="{BB962C8B-B14F-4D97-AF65-F5344CB8AC3E}">
        <p14:creationId xmlns:p14="http://schemas.microsoft.com/office/powerpoint/2010/main" val="3913094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A462C0-FD5D-4A3A-909C-8EF287D51F7E}"/>
              </a:ext>
            </a:extLst>
          </p:cNvPr>
          <p:cNvSpPr>
            <a:spLocks noGrp="1"/>
          </p:cNvSpPr>
          <p:nvPr>
            <p:ph type="title"/>
          </p:nvPr>
        </p:nvSpPr>
        <p:spPr>
          <a:xfrm>
            <a:off x="0" y="-76149"/>
            <a:ext cx="9144000" cy="868362"/>
          </a:xfrm>
        </p:spPr>
        <p:txBody>
          <a:bodyPr>
            <a:normAutofit/>
          </a:bodyPr>
          <a:lstStyle/>
          <a:p>
            <a:pPr defTabSz="685800"/>
            <a:r>
              <a:rPr lang="en-US" b="1" dirty="0">
                <a:solidFill>
                  <a:prstClr val="black"/>
                </a:solidFill>
              </a:rPr>
              <a:t>C/3-66 Crew Stability</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13250"/>
            <a:ext cx="9143999" cy="5387550"/>
          </a:xfrm>
          <a:prstGeom prst="rect">
            <a:avLst/>
          </a:prstGeom>
        </p:spPr>
      </p:pic>
    </p:spTree>
    <p:extLst>
      <p:ext uri="{BB962C8B-B14F-4D97-AF65-F5344CB8AC3E}">
        <p14:creationId xmlns:p14="http://schemas.microsoft.com/office/powerpoint/2010/main" val="302650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143000" y="2090794"/>
            <a:ext cx="6858000" cy="2446824"/>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Gunslinger</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T+5 </a:t>
            </a:r>
            <a:r>
              <a:rPr lang="en-US" sz="3600" b="1" dirty="0">
                <a:solidFill>
                  <a:prstClr val="black"/>
                </a:solidFill>
                <a:latin typeface="Arial" charset="0"/>
                <a:cs typeface="Times New Roman" pitchFamily="18" charset="0"/>
              </a:rPr>
              <a:t>Approval)</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T+6 </a:t>
            </a:r>
            <a:r>
              <a:rPr lang="en-US" sz="3600" b="1" dirty="0">
                <a:solidFill>
                  <a:prstClr val="black"/>
                </a:solidFill>
                <a:latin typeface="Arial" charset="0"/>
                <a:cs typeface="Times New Roman" pitchFamily="18" charset="0"/>
              </a:rPr>
              <a:t>Concept)</a:t>
            </a:r>
            <a:r>
              <a:rPr lang="en-US" sz="3600" b="1" dirty="0">
                <a:solidFill>
                  <a:prstClr val="black"/>
                </a:solidFill>
                <a:latin typeface="Arial" charset="0"/>
              </a:rPr>
              <a:t> </a:t>
            </a:r>
          </a:p>
          <a:p>
            <a:pPr algn="ctr"/>
            <a:r>
              <a:rPr lang="en-US" sz="3600" b="1" dirty="0">
                <a:solidFill>
                  <a:prstClr val="black"/>
                </a:solidFill>
                <a:latin typeface="Arial" charset="0"/>
              </a:rPr>
              <a:t>24 Mar 20</a:t>
            </a:r>
          </a:p>
        </p:txBody>
      </p:sp>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defTabSz="685800">
              <a:spcBef>
                <a:spcPct val="0"/>
              </a:spcBef>
            </a:pPr>
            <a:r>
              <a:rPr lang="en-US" sz="2800" b="1" dirty="0">
                <a:solidFill>
                  <a:prstClr val="black"/>
                </a:solidFill>
                <a:latin typeface="Arial "/>
                <a:ea typeface="+mj-ea"/>
                <a:cs typeface="+mj-cs"/>
              </a:rPr>
              <a:t>Near Term Training Review</a:t>
            </a:r>
          </a:p>
        </p:txBody>
      </p:sp>
    </p:spTree>
    <p:extLst>
      <p:ext uri="{BB962C8B-B14F-4D97-AF65-F5344CB8AC3E}">
        <p14:creationId xmlns:p14="http://schemas.microsoft.com/office/powerpoint/2010/main" val="250285082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 y="749298"/>
          <a:ext cx="5480838" cy="4838206"/>
        </p:xfrm>
        <a:graphic>
          <a:graphicData uri="http://schemas.openxmlformats.org/drawingml/2006/table">
            <a:tbl>
              <a:tblPr/>
              <a:tblGrid>
                <a:gridCol w="3973824">
                  <a:extLst>
                    <a:ext uri="{9D8B030D-6E8A-4147-A177-3AD203B41FA5}">
                      <a16:colId xmlns:a16="http://schemas.microsoft.com/office/drawing/2014/main" val="20000"/>
                    </a:ext>
                  </a:extLst>
                </a:gridCol>
                <a:gridCol w="502338">
                  <a:extLst>
                    <a:ext uri="{9D8B030D-6E8A-4147-A177-3AD203B41FA5}">
                      <a16:colId xmlns:a16="http://schemas.microsoft.com/office/drawing/2014/main" val="20004"/>
                    </a:ext>
                  </a:extLst>
                </a:gridCol>
                <a:gridCol w="502338">
                  <a:extLst>
                    <a:ext uri="{9D8B030D-6E8A-4147-A177-3AD203B41FA5}">
                      <a16:colId xmlns:a16="http://schemas.microsoft.com/office/drawing/2014/main" val="1384569834"/>
                    </a:ext>
                  </a:extLst>
                </a:gridCol>
                <a:gridCol w="502338">
                  <a:extLst>
                    <a:ext uri="{9D8B030D-6E8A-4147-A177-3AD203B41FA5}">
                      <a16:colId xmlns:a16="http://schemas.microsoft.com/office/drawing/2014/main" val="731281802"/>
                    </a:ext>
                  </a:extLst>
                </a:gridCol>
              </a:tblGrid>
              <a:tr h="392936">
                <a:tc>
                  <a:txBody>
                    <a:bodyPr/>
                    <a:lstStyle/>
                    <a:p>
                      <a:pPr algn="l" fontAlgn="t"/>
                      <a:r>
                        <a:rPr lang="en-US" sz="800" b="1" i="0" u="none" strike="noStrike" dirty="0">
                          <a:solidFill>
                            <a:schemeClr val="bg1"/>
                          </a:solidFill>
                          <a:latin typeface="Arial" panose="020B0604020202020204" pitchFamily="34" charset="0"/>
                          <a:cs typeface="Arial" panose="020B0604020202020204" pitchFamily="34" charset="0"/>
                        </a:rPr>
                        <a:t>Mission Essential Task</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BlToTr w="19050" cap="flat" cmpd="sng" algn="ctr">
                      <a:solidFill>
                        <a:srgbClr val="7F7F7F"/>
                      </a:solidFill>
                      <a:prstDash val="solid"/>
                      <a:round/>
                      <a:headEnd type="none" w="med" len="med"/>
                      <a:tailEnd type="none" w="med" len="med"/>
                    </a:lnBlToTr>
                    <a:solidFill>
                      <a:schemeClr val="tx1"/>
                    </a:solidFill>
                  </a:tcPr>
                </a:tc>
                <a:tc>
                  <a:txBody>
                    <a:bodyPr/>
                    <a:lstStyle/>
                    <a:p>
                      <a:pPr algn="ctr" fontAlgn="b"/>
                      <a:r>
                        <a:rPr lang="en-US" sz="800" b="0" i="0" u="none" strike="noStrike" dirty="0">
                          <a:solidFill>
                            <a:schemeClr val="bg1"/>
                          </a:solidFill>
                          <a:latin typeface="Arial" panose="020B0604020202020204" pitchFamily="34" charset="0"/>
                          <a:cs typeface="Arial" panose="020B0604020202020204" pitchFamily="34" charset="0"/>
                        </a:rPr>
                        <a:t>End 2</a:t>
                      </a:r>
                      <a:r>
                        <a:rPr lang="en-US" sz="800" b="0" i="0" u="none" strike="noStrike" baseline="30000" dirty="0">
                          <a:solidFill>
                            <a:schemeClr val="bg1"/>
                          </a:solidFill>
                          <a:latin typeface="Arial" panose="020B0604020202020204" pitchFamily="34" charset="0"/>
                          <a:cs typeface="Arial" panose="020B0604020202020204" pitchFamily="34" charset="0"/>
                        </a:rPr>
                        <a:t>nd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a:t>
                      </a:r>
                      <a:r>
                        <a:rPr lang="en-US" sz="800" b="0" i="0" u="none" strike="noStrike" baseline="0" dirty="0">
                          <a:solidFill>
                            <a:schemeClr val="bg1"/>
                          </a:solidFill>
                          <a:latin typeface="Arial" panose="020B0604020202020204" pitchFamily="34" charset="0"/>
                          <a:cs typeface="Arial" panose="020B0604020202020204" pitchFamily="34" charset="0"/>
                        </a:rPr>
                        <a:t> 3</a:t>
                      </a:r>
                      <a:r>
                        <a:rPr lang="en-US" sz="800" b="0" i="0" u="none" strike="noStrike" baseline="30000" dirty="0">
                          <a:solidFill>
                            <a:schemeClr val="bg1"/>
                          </a:solidFill>
                          <a:latin typeface="Arial" panose="020B0604020202020204" pitchFamily="34" charset="0"/>
                          <a:cs typeface="Arial" panose="020B0604020202020204" pitchFamily="34" charset="0"/>
                        </a:rPr>
                        <a:t>rd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 4</a:t>
                      </a:r>
                      <a:r>
                        <a:rPr lang="en-US" sz="800" b="0" i="0" u="none" strike="noStrike" baseline="30000" dirty="0">
                          <a:solidFill>
                            <a:schemeClr val="bg1"/>
                          </a:solidFill>
                          <a:latin typeface="Arial" panose="020B0604020202020204" pitchFamily="34" charset="0"/>
                          <a:cs typeface="Arial" panose="020B0604020202020204" pitchFamily="34" charset="0"/>
                        </a:rPr>
                        <a:t>th</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34989">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Expeditionary Deployment Operations (10-CO-0056)</a:t>
                      </a:r>
                      <a:endParaRPr lang="en-US" sz="900" b="1" baseline="0" dirty="0">
                        <a:latin typeface="Arial" panose="020B0604020202020204" pitchFamily="34" charset="0"/>
                        <a:ea typeface="Calibri"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Perform pre-deployment Supply Activities (10-CO-4804)</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Perform</a:t>
                      </a:r>
                      <a:r>
                        <a:rPr lang="en-US" sz="900" b="0" i="0" u="none" strike="noStrike" baseline="0" dirty="0">
                          <a:solidFill>
                            <a:srgbClr val="000000"/>
                          </a:solidFill>
                          <a:effectLst/>
                          <a:latin typeface="Arial" panose="020B0604020202020204" pitchFamily="34" charset="0"/>
                          <a:cs typeface="Arial" panose="020B0604020202020204" pitchFamily="34" charset="0"/>
                        </a:rPr>
                        <a:t> pre-deployment Maintenance Activities (43-CO-4805)</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Prepare personnel for Deployment for Companies (71-CO-004)</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Prepare Equipment for Deployment (55-CO-4806)</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Conduct Staging Activities (55-CO-4826)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600207">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Unit Defense (63-CO-0727)</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Implement CBRN Protective Measures (03-CO-9201)</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Employ</a:t>
                      </a:r>
                      <a:r>
                        <a:rPr lang="en-US" sz="900" b="0" i="0" u="none" strike="noStrike" baseline="0" dirty="0">
                          <a:solidFill>
                            <a:srgbClr val="000000"/>
                          </a:solidFill>
                          <a:effectLst/>
                          <a:latin typeface="Arial" panose="020B0604020202020204" pitchFamily="34" charset="0"/>
                          <a:cs typeface="Arial" panose="020B0604020202020204" pitchFamily="34" charset="0"/>
                        </a:rPr>
                        <a:t> camouflage, concealment, and deception techniques (05-CO-003)</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Treat and Evaluate Casualties (08-CO-003/</a:t>
                      </a:r>
                      <a:r>
                        <a:rPr lang="en-US" sz="900" b="0" i="0" u="none" strike="noStrike" baseline="0" dirty="0">
                          <a:solidFill>
                            <a:srgbClr val="000000"/>
                          </a:solidFill>
                          <a:effectLst/>
                          <a:latin typeface="Arial" panose="020B0604020202020204" pitchFamily="34" charset="0"/>
                          <a:cs typeface="Arial" panose="020B0604020202020204" pitchFamily="34" charset="0"/>
                        </a:rPr>
                        <a:t> 08-CO-004)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1003358">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Sustainment Support</a:t>
                      </a:r>
                      <a:r>
                        <a:rPr lang="en-US" sz="900" b="1" baseline="0" dirty="0">
                          <a:latin typeface="Arial" panose="020B0604020202020204" pitchFamily="34" charset="0"/>
                          <a:ea typeface="Calibri" pitchFamily="34" charset="0"/>
                          <a:cs typeface="Arial" panose="020B0604020202020204" pitchFamily="34" charset="0"/>
                        </a:rPr>
                        <a:t> in an Area Defense (63-CO-1028) &amp; Area Security (63-CO-1272)</a:t>
                      </a:r>
                      <a:endParaRPr lang="en-US" sz="900" b="1" dirty="0">
                        <a:latin typeface="Arial" panose="020B0604020202020204" pitchFamily="34" charset="0"/>
                        <a:ea typeface="Calibri"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Provide Field Feeding Support (10-CO-0056)</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Conduct Bulk Petroleum Distribution Operations (10-CO-0237)</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Conduct Support Maintenance Operations (43-CO-0029)</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 Logistics Package (LOGPAC) Support (63-CO-4565)</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a:t>
                      </a:r>
                      <a:r>
                        <a:rPr lang="en-US" sz="900" baseline="0" dirty="0">
                          <a:effectLst/>
                          <a:latin typeface=" Arial"/>
                        </a:rPr>
                        <a:t> Troop Leading Procedures (71-CO-5100)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1003358">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Sustainment Support</a:t>
                      </a:r>
                      <a:r>
                        <a:rPr lang="en-US" sz="900" b="1" baseline="0" dirty="0">
                          <a:latin typeface="Arial" panose="020B0604020202020204" pitchFamily="34" charset="0"/>
                          <a:ea typeface="Calibri" pitchFamily="34" charset="0"/>
                          <a:cs typeface="Arial" panose="020B0604020202020204" pitchFamily="34" charset="0"/>
                        </a:rPr>
                        <a:t> in an Movement to Contact (63-CO-1072) </a:t>
                      </a:r>
                      <a:endParaRPr lang="en-US" sz="900" b="1" dirty="0">
                        <a:latin typeface="Arial" panose="020B0604020202020204" pitchFamily="34" charset="0"/>
                        <a:ea typeface="Calibri"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Provide Field Feeding Support (10-CO-0056)</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Conduct Bulk Petroleum Distribution Operations (10-CO-0237)</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Conduct Support Maintenance Operations (43-CO-0029)</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 Logistics Package (LOGPAC) Support (63-CO-4565)</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a:t>
                      </a:r>
                      <a:r>
                        <a:rPr lang="en-US" sz="900" baseline="0" dirty="0">
                          <a:effectLst/>
                          <a:latin typeface=" Arial"/>
                        </a:rPr>
                        <a:t> Troop Leading Procedures (71-CO-5100)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aseline="0" dirty="0">
                          <a:effectLst/>
                          <a:latin typeface=" Arial"/>
                        </a:rPr>
                        <a:t>Conduct Unstabilized Gunnery (63-TS-2900) </a:t>
                      </a:r>
                      <a:endParaRPr lang="en-US" sz="900" b="1" i="0" u="none" strike="noStrike" kern="1200" baseline="0" dirty="0">
                        <a:solidFill>
                          <a:schemeClr val="tx1"/>
                        </a:solidFill>
                        <a:latin typeface=" Arial"/>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1003358">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Sustainment Support</a:t>
                      </a:r>
                      <a:r>
                        <a:rPr lang="en-US" sz="900" b="1" baseline="0" dirty="0">
                          <a:latin typeface="Arial" panose="020B0604020202020204" pitchFamily="34" charset="0"/>
                          <a:ea typeface="Calibri" pitchFamily="34" charset="0"/>
                          <a:cs typeface="Arial" panose="020B0604020202020204" pitchFamily="34" charset="0"/>
                        </a:rPr>
                        <a:t> in an Attack (63-CO-1092) </a:t>
                      </a:r>
                      <a:endParaRPr lang="en-US" sz="900" b="1" dirty="0">
                        <a:latin typeface="Arial" panose="020B0604020202020204" pitchFamily="34" charset="0"/>
                        <a:ea typeface="Calibri"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Provide Field Feeding Support (10-CO-0056)</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Conduct Bulk Petroleum Distribution Operations (10-CO-0237)</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Conduct Support Maintenance Operations (43-CO-0029)</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 Logistics Package (LOGPAC) Support (63-CO-4565</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a:t>
                      </a:r>
                      <a:r>
                        <a:rPr lang="en-US" sz="900" baseline="0" dirty="0">
                          <a:effectLst/>
                          <a:latin typeface=" Arial"/>
                        </a:rPr>
                        <a:t> Troop Leading Procedures (71-CO-5100)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aseline="0" dirty="0">
                          <a:effectLst/>
                          <a:latin typeface=" Arial"/>
                        </a:rPr>
                        <a:t>Conduct Unstabilized Gunnery (63-TS-2900) </a:t>
                      </a:r>
                      <a:endParaRPr lang="en-US" sz="900" b="0" i="0" u="none" strike="noStrike" baseline="0" dirty="0">
                        <a:solidFill>
                          <a:schemeClr val="tx1"/>
                        </a:solidFill>
                        <a:latin typeface=" Arial"/>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sp>
        <p:nvSpPr>
          <p:cNvPr id="8" name="Title 1"/>
          <p:cNvSpPr txBox="1">
            <a:spLocks/>
          </p:cNvSpPr>
          <p:nvPr/>
        </p:nvSpPr>
        <p:spPr>
          <a:xfrm>
            <a:off x="0" y="0"/>
            <a:ext cx="9144000" cy="7493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Arial "/>
                <a:ea typeface="+mj-ea"/>
                <a:cs typeface="+mj-cs"/>
              </a:defRPr>
            </a:lvl1pPr>
          </a:lstStyle>
          <a:p>
            <a:r>
              <a:rPr lang="en-US" sz="3200" b="1" dirty="0">
                <a:solidFill>
                  <a:prstClr val="black"/>
                </a:solidFill>
              </a:rPr>
              <a:t>Company METL Review </a:t>
            </a:r>
          </a:p>
        </p:txBody>
      </p:sp>
      <p:sp>
        <p:nvSpPr>
          <p:cNvPr id="5" name="TextBox 4"/>
          <p:cNvSpPr txBox="1"/>
          <p:nvPr/>
        </p:nvSpPr>
        <p:spPr>
          <a:xfrm>
            <a:off x="0" y="5587505"/>
            <a:ext cx="9144000" cy="553998"/>
          </a:xfrm>
          <a:prstGeom prst="rect">
            <a:avLst/>
          </a:prstGeom>
          <a:noFill/>
        </p:spPr>
        <p:txBody>
          <a:bodyPr wrap="square" rtlCol="0">
            <a:spAutoFit/>
          </a:bodyPr>
          <a:lstStyle/>
          <a:p>
            <a:r>
              <a:rPr lang="en-US" sz="1000" b="1" u="sng" dirty="0">
                <a:solidFill>
                  <a:prstClr val="black"/>
                </a:solidFill>
                <a:latin typeface=" Arial"/>
              </a:rPr>
              <a:t>COMMENTS:</a:t>
            </a:r>
            <a:endParaRPr lang="en-US" sz="1000" b="1" dirty="0">
              <a:solidFill>
                <a:prstClr val="black"/>
              </a:solidFill>
              <a:latin typeface=" Arial"/>
            </a:endParaRPr>
          </a:p>
          <a:p>
            <a:pPr marL="171450" indent="-171450">
              <a:buFont typeface="Arial" panose="020B0604020202020204" pitchFamily="34" charset="0"/>
              <a:buChar char="•"/>
            </a:pPr>
            <a:r>
              <a:rPr lang="en-US" sz="1000" dirty="0">
                <a:solidFill>
                  <a:prstClr val="black"/>
                </a:solidFill>
                <a:latin typeface=" Arial"/>
              </a:rPr>
              <a:t>By end of Q3 2020, we will see several Soldier reenlistment windows open and PCS moves, but remaining crews and leadership longevity whom conducted CbR XII will help offset these losses. All crews will recertify during 3</a:t>
            </a:r>
            <a:r>
              <a:rPr lang="en-US" sz="1000" baseline="30000" dirty="0">
                <a:solidFill>
                  <a:prstClr val="black"/>
                </a:solidFill>
                <a:latin typeface=" Arial"/>
              </a:rPr>
              <a:t>rd</a:t>
            </a:r>
            <a:r>
              <a:rPr lang="en-US" sz="1000" dirty="0">
                <a:solidFill>
                  <a:prstClr val="black"/>
                </a:solidFill>
                <a:latin typeface=" Arial"/>
              </a:rPr>
              <a:t> Quarter gunnery. We will see multiple officer moves through July.</a:t>
            </a:r>
          </a:p>
        </p:txBody>
      </p:sp>
      <p:graphicFrame>
        <p:nvGraphicFramePr>
          <p:cNvPr id="4" name="Table 3"/>
          <p:cNvGraphicFramePr>
            <a:graphicFrameLocks noGrp="1"/>
          </p:cNvGraphicFramePr>
          <p:nvPr/>
        </p:nvGraphicFramePr>
        <p:xfrm>
          <a:off x="5480840" y="749300"/>
          <a:ext cx="3663160" cy="4815887"/>
        </p:xfrm>
        <a:graphic>
          <a:graphicData uri="http://schemas.openxmlformats.org/drawingml/2006/table">
            <a:tbl>
              <a:tblPr/>
              <a:tblGrid>
                <a:gridCol w="3663160">
                  <a:extLst>
                    <a:ext uri="{9D8B030D-6E8A-4147-A177-3AD203B41FA5}">
                      <a16:colId xmlns:a16="http://schemas.microsoft.com/office/drawing/2014/main" val="4269920497"/>
                    </a:ext>
                  </a:extLst>
                </a:gridCol>
              </a:tblGrid>
              <a:tr h="410875">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Commander’s</a:t>
                      </a:r>
                    </a:p>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Notes</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071678767"/>
                  </a:ext>
                </a:extLst>
              </a:tr>
              <a:tr h="821025">
                <a:tc>
                  <a:txBody>
                    <a:bodyPr/>
                    <a:lstStyle/>
                    <a:p>
                      <a:pPr algn="l" fontAlgn="b"/>
                      <a:r>
                        <a:rPr lang="en-US" sz="1200" b="1" i="0" u="none" strike="noStrike" dirty="0">
                          <a:solidFill>
                            <a:schemeClr val="tx1"/>
                          </a:solidFill>
                          <a:latin typeface="Arial" panose="020B0604020202020204" pitchFamily="34" charset="0"/>
                          <a:cs typeface="Arial" panose="020B0604020202020204" pitchFamily="34" charset="0"/>
                        </a:rPr>
                        <a:t>,</a:t>
                      </a:r>
                    </a:p>
                    <a:p>
                      <a:pPr algn="l" fontAlgn="b"/>
                      <a:endParaRPr lang="en-US" sz="1200" b="1"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1294797"/>
                  </a:ext>
                </a:extLst>
              </a:tr>
              <a:tr h="609600">
                <a:tc>
                  <a:txBody>
                    <a:bodyPr/>
                    <a:lstStyle/>
                    <a:p>
                      <a:pPr algn="l" fontAlgn="b"/>
                      <a:endParaRPr lang="en-US" sz="1200" b="1" baseline="0" dirty="0">
                        <a:solidFill>
                          <a:schemeClr val="tx1"/>
                        </a:solidFill>
                        <a:latin typeface=" Arial"/>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0432637"/>
                  </a:ext>
                </a:extLst>
              </a:tr>
              <a:tr h="990600">
                <a:tc>
                  <a:txBody>
                    <a:bodyPr/>
                    <a:lstStyle/>
                    <a:p>
                      <a:pPr algn="l" fontAlgn="b"/>
                      <a:endParaRPr lang="en-US" sz="1200" b="1"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5195578"/>
                  </a:ext>
                </a:extLst>
              </a:tr>
              <a:tr h="990600">
                <a:tc>
                  <a:txBody>
                    <a:bodyPr/>
                    <a:lstStyle/>
                    <a:p>
                      <a:pPr algn="l" fontAlgn="b"/>
                      <a:endParaRPr lang="en-US" sz="1200" b="1" i="0" u="none" strike="noStrike" dirty="0">
                        <a:solidFill>
                          <a:schemeClr val="tx1"/>
                        </a:solidFill>
                        <a:latin typeface="Arial" panose="020B0604020202020204" pitchFamily="34" charset="0"/>
                        <a:cs typeface="Arial" panose="020B0604020202020204" pitchFamily="34" charset="0"/>
                      </a:endParaRPr>
                    </a:p>
                    <a:p>
                      <a:pPr algn="l" fontAlgn="b"/>
                      <a:endParaRPr lang="en-US" sz="1200" b="1"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7720846"/>
                  </a:ext>
                </a:extLst>
              </a:tr>
              <a:tr h="993187">
                <a:tc>
                  <a:txBody>
                    <a:bodyPr/>
                    <a:lstStyle/>
                    <a:p>
                      <a:pPr algn="ctr" fontAlgn="b"/>
                      <a:endParaRPr lang="en-US" sz="1200" b="1"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2998485"/>
                  </a:ext>
                </a:extLst>
              </a:tr>
            </a:tbl>
          </a:graphicData>
        </a:graphic>
      </p:graphicFrame>
      <p:sp>
        <p:nvSpPr>
          <p:cNvPr id="2" name="Rectangle 1"/>
          <p:cNvSpPr/>
          <p:nvPr/>
        </p:nvSpPr>
        <p:spPr>
          <a:xfrm>
            <a:off x="5452765" y="1020162"/>
            <a:ext cx="3622441" cy="923330"/>
          </a:xfrm>
          <a:prstGeom prst="rect">
            <a:avLst/>
          </a:prstGeom>
        </p:spPr>
        <p:txBody>
          <a:bodyPr wrap="square">
            <a:spAutoFit/>
          </a:bodyPr>
          <a:lstStyle/>
          <a:p>
            <a:pPr lvl="0" algn="ctr" fontAlgn="ctr">
              <a:buClr>
                <a:srgbClr val="000000"/>
              </a:buClr>
              <a:buSzPts val="1200"/>
              <a:defRPr/>
            </a:pPr>
            <a:endParaRPr lang="en-US" sz="10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EUCOM RAF Redeployment, SRP</a:t>
            </a:r>
          </a:p>
          <a:p>
            <a:pPr marL="171450" lvl="0" indent="-171450" fontAlgn="ctr">
              <a:buClr>
                <a:srgbClr val="000000"/>
              </a:buClr>
              <a:buSzPts val="1200"/>
              <a:buFont typeface="Arial" panose="020B0604020202020204" pitchFamily="34" charset="0"/>
              <a:buChar char="•"/>
              <a:defRPr/>
            </a:pPr>
            <a:r>
              <a:rPr lang="en-US" sz="1100" b="1" dirty="0">
                <a:latin typeface=" Arial"/>
              </a:rPr>
              <a:t>Redeployment Rail Operations</a:t>
            </a:r>
          </a:p>
          <a:p>
            <a:pPr marL="171450" lvl="0" indent="-171450" fontAlgn="ctr">
              <a:buClr>
                <a:srgbClr val="000000"/>
              </a:buClr>
              <a:buSzPts val="1200"/>
              <a:buFont typeface="Arial" panose="020B0604020202020204" pitchFamily="34" charset="0"/>
              <a:buChar char="•"/>
              <a:defRPr/>
            </a:pPr>
            <a:r>
              <a:rPr lang="en-US" sz="1100" b="1" dirty="0">
                <a:latin typeface=" Arial"/>
              </a:rPr>
              <a:t>Camp Aachen Retrograde</a:t>
            </a:r>
          </a:p>
          <a:p>
            <a:pPr marL="171450" lvl="0" indent="-171450" fontAlgn="ctr">
              <a:buClr>
                <a:srgbClr val="000000"/>
              </a:buClr>
              <a:buSzPts val="1200"/>
              <a:buFont typeface="Arial" panose="020B0604020202020204" pitchFamily="34" charset="0"/>
              <a:buChar char="•"/>
              <a:defRPr/>
            </a:pPr>
            <a:r>
              <a:rPr lang="en-US" sz="1100" b="1" dirty="0">
                <a:latin typeface=" Arial"/>
              </a:rPr>
              <a:t>Reestablish the footprint</a:t>
            </a:r>
          </a:p>
        </p:txBody>
      </p:sp>
      <p:sp>
        <p:nvSpPr>
          <p:cNvPr id="7" name="Rectangle 6"/>
          <p:cNvSpPr/>
          <p:nvPr/>
        </p:nvSpPr>
        <p:spPr>
          <a:xfrm>
            <a:off x="5452765" y="2491371"/>
            <a:ext cx="2637694" cy="1077218"/>
          </a:xfrm>
          <a:prstGeom prst="rect">
            <a:avLst/>
          </a:prstGeom>
        </p:spPr>
        <p:txBody>
          <a:bodyPr wrap="square">
            <a:spAutoFit/>
          </a:bodyPr>
          <a:lstStyle/>
          <a:p>
            <a:pPr lvl="0" algn="ctr" fontAlgn="ctr">
              <a:buClr>
                <a:srgbClr val="000000"/>
              </a:buClr>
              <a:buSzPts val="1200"/>
              <a:defRPr/>
            </a:pPr>
            <a:endParaRPr lang="en-US" sz="10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CL IIIB, Maintenance operations</a:t>
            </a:r>
          </a:p>
          <a:p>
            <a:pPr marL="171450" lvl="0" indent="-171450" fontAlgn="ctr">
              <a:buClr>
                <a:srgbClr val="000000"/>
              </a:buClr>
              <a:buSzPts val="1200"/>
              <a:buFont typeface="Arial" panose="020B0604020202020204" pitchFamily="34" charset="0"/>
              <a:buChar char="•"/>
              <a:defRPr/>
            </a:pPr>
            <a:r>
              <a:rPr lang="en-US" sz="1100" b="1" dirty="0">
                <a:latin typeface=" Arial"/>
              </a:rPr>
              <a:t>Range Support: LOGPACs</a:t>
            </a:r>
          </a:p>
          <a:p>
            <a:pPr marL="171450" lvl="0" indent="-171450" fontAlgn="ctr">
              <a:buClr>
                <a:srgbClr val="000000"/>
              </a:buClr>
              <a:buSzPts val="1200"/>
              <a:buFont typeface="Arial" panose="020B0604020202020204" pitchFamily="34" charset="0"/>
              <a:buChar char="•"/>
              <a:defRPr/>
            </a:pPr>
            <a:r>
              <a:rPr lang="en-US" sz="1100" b="1" dirty="0">
                <a:latin typeface=" Arial"/>
              </a:rPr>
              <a:t>HEAT Rollover</a:t>
            </a:r>
          </a:p>
          <a:p>
            <a:pPr marL="171450" lvl="0" indent="-171450" fontAlgn="ctr">
              <a:buClr>
                <a:srgbClr val="000000"/>
              </a:buClr>
              <a:buSzPts val="1200"/>
              <a:buFont typeface="Arial" panose="020B0604020202020204" pitchFamily="34" charset="0"/>
              <a:buChar char="•"/>
              <a:defRPr/>
            </a:pPr>
            <a:r>
              <a:rPr lang="en-US" sz="1100" b="1" dirty="0">
                <a:latin typeface=" Arial"/>
              </a:rPr>
              <a:t>Weapons Qualification</a:t>
            </a:r>
          </a:p>
          <a:p>
            <a:pPr marL="171450" lvl="0" indent="-171450" fontAlgn="ctr">
              <a:buClr>
                <a:srgbClr val="000000"/>
              </a:buClr>
              <a:buSzPts val="1200"/>
              <a:buFont typeface="Arial" panose="020B0604020202020204" pitchFamily="34" charset="0"/>
              <a:buChar char="•"/>
              <a:defRPr/>
            </a:pPr>
            <a:endParaRPr lang="en-US" sz="1000" dirty="0">
              <a:latin typeface=" Arial"/>
            </a:endParaRPr>
          </a:p>
        </p:txBody>
      </p:sp>
      <p:sp>
        <p:nvSpPr>
          <p:cNvPr id="9" name="Rectangle 8"/>
          <p:cNvSpPr/>
          <p:nvPr/>
        </p:nvSpPr>
        <p:spPr>
          <a:xfrm>
            <a:off x="5452765" y="3416189"/>
            <a:ext cx="2637694" cy="1246495"/>
          </a:xfrm>
          <a:prstGeom prst="rect">
            <a:avLst/>
          </a:prstGeom>
        </p:spPr>
        <p:txBody>
          <a:bodyPr wrap="square">
            <a:spAutoFit/>
          </a:bodyPr>
          <a:lstStyle/>
          <a:p>
            <a:pPr lvl="0" algn="ctr" fontAlgn="ctr">
              <a:buClr>
                <a:srgbClr val="000000"/>
              </a:buClr>
              <a:buSzPts val="1200"/>
              <a:defRPr/>
            </a:pPr>
            <a:endParaRPr lang="en-US" sz="10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CL IIIB, Maintenance operations</a:t>
            </a:r>
          </a:p>
          <a:p>
            <a:pPr marL="171450" lvl="0" indent="-171450" fontAlgn="ctr">
              <a:buClr>
                <a:srgbClr val="000000"/>
              </a:buClr>
              <a:buSzPts val="1200"/>
              <a:buFont typeface="Arial" panose="020B0604020202020204" pitchFamily="34" charset="0"/>
              <a:buChar char="•"/>
              <a:defRPr/>
            </a:pPr>
            <a:r>
              <a:rPr lang="en-US" sz="1100" b="1" dirty="0">
                <a:latin typeface=" Arial"/>
              </a:rPr>
              <a:t>Range Support: LOGPACs</a:t>
            </a:r>
          </a:p>
          <a:p>
            <a:pPr marL="171450" lvl="0" indent="-171450" fontAlgn="ctr">
              <a:buClr>
                <a:srgbClr val="000000"/>
              </a:buClr>
              <a:buSzPts val="1200"/>
              <a:buFont typeface="Arial" panose="020B0604020202020204" pitchFamily="34" charset="0"/>
              <a:buChar char="•"/>
              <a:defRPr/>
            </a:pPr>
            <a:r>
              <a:rPr lang="en-US" sz="1100" b="1" dirty="0">
                <a:latin typeface=" Arial"/>
              </a:rPr>
              <a:t>HEAT Rollover</a:t>
            </a:r>
          </a:p>
          <a:p>
            <a:pPr marL="171450" lvl="0" indent="-171450" fontAlgn="ctr">
              <a:buClr>
                <a:srgbClr val="000000"/>
              </a:buClr>
              <a:buSzPts val="1200"/>
              <a:buFont typeface="Arial" panose="020B0604020202020204" pitchFamily="34" charset="0"/>
              <a:buChar char="•"/>
              <a:defRPr/>
            </a:pPr>
            <a:r>
              <a:rPr lang="en-US" sz="1100" b="1" dirty="0">
                <a:latin typeface=" Arial"/>
              </a:rPr>
              <a:t>Weapons Qualification</a:t>
            </a:r>
          </a:p>
          <a:p>
            <a:pPr marL="171450" lvl="0" indent="-171450" fontAlgn="ctr">
              <a:buClr>
                <a:srgbClr val="000000"/>
              </a:buClr>
              <a:buSzPts val="1200"/>
              <a:buFont typeface="Arial" panose="020B0604020202020204" pitchFamily="34" charset="0"/>
              <a:buChar char="•"/>
              <a:defRPr/>
            </a:pPr>
            <a:r>
              <a:rPr lang="en-US" sz="1100" b="1" dirty="0">
                <a:latin typeface=" Arial"/>
              </a:rPr>
              <a:t>MMG Gunnery (3</a:t>
            </a:r>
            <a:r>
              <a:rPr lang="en-US" sz="1100" b="1" baseline="30000" dirty="0">
                <a:latin typeface=" Arial"/>
              </a:rPr>
              <a:t>rd</a:t>
            </a:r>
            <a:r>
              <a:rPr lang="en-US" sz="1100" b="1" dirty="0">
                <a:latin typeface=" Arial"/>
              </a:rPr>
              <a:t> Quarter)</a:t>
            </a:r>
          </a:p>
          <a:p>
            <a:pPr marL="171450" lvl="0" indent="-171450" fontAlgn="ctr">
              <a:buClr>
                <a:srgbClr val="000000"/>
              </a:buClr>
              <a:buSzPts val="1200"/>
              <a:buFont typeface="Arial" panose="020B0604020202020204" pitchFamily="34" charset="0"/>
              <a:buChar char="•"/>
              <a:defRPr/>
            </a:pPr>
            <a:endParaRPr lang="en-US" sz="1000" dirty="0">
              <a:latin typeface=" Arial"/>
            </a:endParaRPr>
          </a:p>
        </p:txBody>
      </p:sp>
      <p:sp>
        <p:nvSpPr>
          <p:cNvPr id="10" name="Rectangle 9"/>
          <p:cNvSpPr/>
          <p:nvPr/>
        </p:nvSpPr>
        <p:spPr>
          <a:xfrm>
            <a:off x="5480839" y="4476121"/>
            <a:ext cx="2637694" cy="1246495"/>
          </a:xfrm>
          <a:prstGeom prst="rect">
            <a:avLst/>
          </a:prstGeom>
        </p:spPr>
        <p:txBody>
          <a:bodyPr wrap="square">
            <a:spAutoFit/>
          </a:bodyPr>
          <a:lstStyle/>
          <a:p>
            <a:pPr lvl="0" algn="ctr" fontAlgn="ctr">
              <a:buClr>
                <a:srgbClr val="000000"/>
              </a:buClr>
              <a:buSzPts val="1200"/>
              <a:defRPr/>
            </a:pPr>
            <a:endParaRPr lang="en-US" sz="10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CL IIIB, Maintenance operations</a:t>
            </a:r>
          </a:p>
          <a:p>
            <a:pPr marL="171450" lvl="0" indent="-171450" fontAlgn="ctr">
              <a:buClr>
                <a:srgbClr val="000000"/>
              </a:buClr>
              <a:buSzPts val="1200"/>
              <a:buFont typeface="Arial" panose="020B0604020202020204" pitchFamily="34" charset="0"/>
              <a:buChar char="•"/>
              <a:defRPr/>
            </a:pPr>
            <a:r>
              <a:rPr lang="en-US" sz="1100" b="1" dirty="0">
                <a:latin typeface=" Arial"/>
              </a:rPr>
              <a:t>Range Support: LOGPACs</a:t>
            </a:r>
          </a:p>
          <a:p>
            <a:pPr marL="171450" lvl="0" indent="-171450" fontAlgn="ctr">
              <a:buClr>
                <a:srgbClr val="000000"/>
              </a:buClr>
              <a:buSzPts val="1200"/>
              <a:buFont typeface="Arial" panose="020B0604020202020204" pitchFamily="34" charset="0"/>
              <a:buChar char="•"/>
              <a:defRPr/>
            </a:pPr>
            <a:r>
              <a:rPr lang="en-US" sz="1100" b="1" dirty="0">
                <a:latin typeface=" Arial"/>
              </a:rPr>
              <a:t>HEAT Rollover</a:t>
            </a:r>
          </a:p>
          <a:p>
            <a:pPr marL="171450" lvl="0" indent="-171450" fontAlgn="ctr">
              <a:buClr>
                <a:srgbClr val="000000"/>
              </a:buClr>
              <a:buSzPts val="1200"/>
              <a:buFont typeface="Arial" panose="020B0604020202020204" pitchFamily="34" charset="0"/>
              <a:buChar char="•"/>
              <a:defRPr/>
            </a:pPr>
            <a:r>
              <a:rPr lang="en-US" sz="1100" b="1" dirty="0">
                <a:latin typeface=" Arial"/>
              </a:rPr>
              <a:t>Weapons Qualification</a:t>
            </a:r>
          </a:p>
          <a:p>
            <a:pPr marL="171450" lvl="0" indent="-171450" fontAlgn="ctr">
              <a:buClr>
                <a:srgbClr val="000000"/>
              </a:buClr>
              <a:buSzPts val="1200"/>
              <a:buFont typeface="Arial" panose="020B0604020202020204" pitchFamily="34" charset="0"/>
              <a:buChar char="•"/>
              <a:defRPr/>
            </a:pPr>
            <a:r>
              <a:rPr lang="en-US" sz="1100" b="1" dirty="0">
                <a:latin typeface=" Arial"/>
              </a:rPr>
              <a:t>MMG Gunnery (3</a:t>
            </a:r>
            <a:r>
              <a:rPr lang="en-US" sz="1100" b="1" baseline="30000" dirty="0">
                <a:latin typeface=" Arial"/>
              </a:rPr>
              <a:t>rd</a:t>
            </a:r>
            <a:r>
              <a:rPr lang="en-US" sz="1100" b="1" dirty="0">
                <a:latin typeface=" Arial"/>
              </a:rPr>
              <a:t> Quarter)</a:t>
            </a:r>
          </a:p>
          <a:p>
            <a:pPr marL="171450" lvl="0" indent="-171450" fontAlgn="ctr">
              <a:buClr>
                <a:srgbClr val="000000"/>
              </a:buClr>
              <a:buSzPts val="1200"/>
              <a:buFont typeface="Arial" panose="020B0604020202020204" pitchFamily="34" charset="0"/>
              <a:buChar char="•"/>
              <a:defRPr/>
            </a:pPr>
            <a:endParaRPr lang="en-US" sz="1000" dirty="0">
              <a:latin typeface=" Arial"/>
            </a:endParaRPr>
          </a:p>
        </p:txBody>
      </p:sp>
      <p:sp>
        <p:nvSpPr>
          <p:cNvPr id="13" name="Rectangle 12"/>
          <p:cNvSpPr/>
          <p:nvPr/>
        </p:nvSpPr>
        <p:spPr>
          <a:xfrm>
            <a:off x="5452765" y="2011793"/>
            <a:ext cx="3558888" cy="600164"/>
          </a:xfrm>
          <a:prstGeom prst="rect">
            <a:avLst/>
          </a:prstGeom>
        </p:spPr>
        <p:txBody>
          <a:bodyPr wrap="square">
            <a:spAutoFit/>
          </a:bodyPr>
          <a:lstStyle/>
          <a:p>
            <a:pPr marL="171450" lvl="0" indent="-171450" fontAlgn="ctr">
              <a:buClr>
                <a:srgbClr val="000000"/>
              </a:buClr>
              <a:buSzPts val="1200"/>
              <a:buFont typeface="Arial" panose="020B0604020202020204" pitchFamily="34" charset="0"/>
              <a:buChar char="•"/>
              <a:defRPr/>
            </a:pPr>
            <a:r>
              <a:rPr lang="en-US" sz="1100" b="1" dirty="0">
                <a:latin typeface=" Arial"/>
              </a:rPr>
              <a:t>STT: Employ Camouflage (3</a:t>
            </a:r>
            <a:r>
              <a:rPr lang="en-US" sz="1100" b="1" baseline="30000" dirty="0">
                <a:latin typeface=" Arial"/>
              </a:rPr>
              <a:t>rd</a:t>
            </a:r>
            <a:r>
              <a:rPr lang="en-US" sz="1100" b="1" dirty="0">
                <a:latin typeface=" Arial"/>
              </a:rPr>
              <a:t> Quarter)</a:t>
            </a:r>
          </a:p>
          <a:p>
            <a:pPr lvl="0" fontAlgn="ctr">
              <a:buClr>
                <a:srgbClr val="000000"/>
              </a:buClr>
              <a:buSzPts val="1200"/>
              <a:defRPr/>
            </a:pPr>
            <a:endParaRPr lang="en-US" sz="11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STT: Treat / Evacuate Casualties (3</a:t>
            </a:r>
            <a:r>
              <a:rPr lang="en-US" sz="1100" b="1" baseline="30000" dirty="0">
                <a:latin typeface=" Arial"/>
              </a:rPr>
              <a:t>rd</a:t>
            </a:r>
            <a:r>
              <a:rPr lang="en-US" sz="1100" b="1" dirty="0">
                <a:latin typeface=" Arial"/>
              </a:rPr>
              <a:t> Quarter)</a:t>
            </a:r>
          </a:p>
        </p:txBody>
      </p:sp>
    </p:spTree>
    <p:extLst>
      <p:ext uri="{BB962C8B-B14F-4D97-AF65-F5344CB8AC3E}">
        <p14:creationId xmlns:p14="http://schemas.microsoft.com/office/powerpoint/2010/main" val="872164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4"/>
          <p:cNvSpPr txBox="1">
            <a:spLocks/>
          </p:cNvSpPr>
          <p:nvPr/>
        </p:nvSpPr>
        <p:spPr>
          <a:xfrm>
            <a:off x="1158241" y="139362"/>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prstClr val="black"/>
                </a:solidFill>
                <a:latin typeface="Arial" panose="020B0604020202020204" pitchFamily="34" charset="0"/>
                <a:cs typeface="Arial" panose="020B0604020202020204" pitchFamily="34" charset="0"/>
              </a:rPr>
              <a:t>Gunslinger</a:t>
            </a:r>
          </a:p>
        </p:txBody>
      </p:sp>
      <p:cxnSp>
        <p:nvCxnSpPr>
          <p:cNvPr id="52" name="Straight Connector 51"/>
          <p:cNvCxnSpPr/>
          <p:nvPr/>
        </p:nvCxnSpPr>
        <p:spPr>
          <a:xfrm>
            <a:off x="4557712" y="1046470"/>
            <a:ext cx="0" cy="5234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48630" y="2228196"/>
            <a:ext cx="8434113" cy="21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48630" y="613123"/>
            <a:ext cx="3962400" cy="1877437"/>
          </a:xfrm>
          <a:prstGeom prst="rect">
            <a:avLst/>
          </a:prstGeom>
          <a:noFill/>
        </p:spPr>
        <p:txBody>
          <a:bodyPr wrap="square" rtlCol="0">
            <a:spAutoFit/>
          </a:bodyPr>
          <a:lstStyle/>
          <a:p>
            <a:pPr algn="ctr"/>
            <a:endParaRPr lang="en-US" b="1" u="sng" dirty="0">
              <a:latin typeface=" Arial"/>
            </a:endParaRPr>
          </a:p>
          <a:p>
            <a:pPr algn="ctr"/>
            <a:r>
              <a:rPr lang="en-US" b="1" u="sng" dirty="0">
                <a:latin typeface=" Arial"/>
              </a:rPr>
              <a:t>T-1 Training Conducted</a:t>
            </a:r>
            <a:endParaRPr lang="en-US" sz="1600" dirty="0">
              <a:latin typeface=" Arial"/>
            </a:endParaRPr>
          </a:p>
          <a:p>
            <a:pPr marL="174625" indent="-174625">
              <a:buFont typeface="Arial" pitchFamily="34" charset="0"/>
              <a:buChar char="•"/>
            </a:pPr>
            <a:r>
              <a:rPr lang="en-US" sz="1600" dirty="0">
                <a:latin typeface=" Arial"/>
              </a:rPr>
              <a:t>FSC Mission Essential Support (Maintenance, CLIIIB, DFAC Operations)</a:t>
            </a:r>
          </a:p>
          <a:p>
            <a:pPr marL="174625" indent="-174625">
              <a:buFont typeface="Arial" pitchFamily="34" charset="0"/>
              <a:buChar char="•"/>
            </a:pPr>
            <a:r>
              <a:rPr lang="en-US" sz="1600" dirty="0">
                <a:latin typeface=" Arial"/>
              </a:rPr>
              <a:t>Gym in a Box container support</a:t>
            </a:r>
          </a:p>
          <a:p>
            <a:pPr marL="174625" indent="-174625">
              <a:buFont typeface="Arial" pitchFamily="34" charset="0"/>
              <a:buChar char="•"/>
            </a:pPr>
            <a:endParaRPr lang="en-US" sz="1600" dirty="0">
              <a:latin typeface=" Arial"/>
            </a:endParaRPr>
          </a:p>
        </p:txBody>
      </p:sp>
      <p:sp>
        <p:nvSpPr>
          <p:cNvPr id="57" name="TextBox 56"/>
          <p:cNvSpPr txBox="1"/>
          <p:nvPr/>
        </p:nvSpPr>
        <p:spPr>
          <a:xfrm>
            <a:off x="19549" y="2345298"/>
            <a:ext cx="4400051" cy="3077766"/>
          </a:xfrm>
          <a:prstGeom prst="rect">
            <a:avLst/>
          </a:prstGeom>
          <a:noFill/>
        </p:spPr>
        <p:txBody>
          <a:bodyPr wrap="square" rtlCol="0">
            <a:spAutoFit/>
          </a:bodyPr>
          <a:lstStyle/>
          <a:p>
            <a:pPr algn="ctr"/>
            <a:r>
              <a:rPr lang="en-US" b="1" u="sng" dirty="0">
                <a:latin typeface=" Arial"/>
              </a:rPr>
              <a:t>T-1 Training Conducted AAR</a:t>
            </a:r>
          </a:p>
          <a:p>
            <a:pPr algn="ctr"/>
            <a:endParaRPr lang="en-US" sz="1600" dirty="0">
              <a:latin typeface=" Arial"/>
            </a:endParaRPr>
          </a:p>
          <a:p>
            <a:pPr marL="285750" indent="-285750">
              <a:buFont typeface="Arial" panose="020B0604020202020204" pitchFamily="34" charset="0"/>
              <a:buChar char="•"/>
            </a:pPr>
            <a:r>
              <a:rPr lang="en-US" sz="1600" b="1" u="sng" dirty="0">
                <a:latin typeface=" Arial"/>
              </a:rPr>
              <a:t>Issue</a:t>
            </a:r>
            <a:r>
              <a:rPr lang="en-US" sz="1600" b="1" dirty="0">
                <a:latin typeface=" Arial"/>
              </a:rPr>
              <a:t>: </a:t>
            </a:r>
            <a:r>
              <a:rPr lang="en-US" sz="1600" dirty="0">
                <a:latin typeface=" Arial"/>
              </a:rPr>
              <a:t>COVID19</a:t>
            </a:r>
          </a:p>
          <a:p>
            <a:pPr marL="285750" indent="-285750">
              <a:buFont typeface="Arial" panose="020B0604020202020204" pitchFamily="34" charset="0"/>
              <a:buChar char="•"/>
            </a:pPr>
            <a:r>
              <a:rPr lang="en-US" sz="1600" b="1" u="sng" dirty="0">
                <a:latin typeface=" Arial"/>
              </a:rPr>
              <a:t>Discussion</a:t>
            </a:r>
            <a:r>
              <a:rPr lang="en-US" sz="1600" b="1" dirty="0">
                <a:latin typeface=" Arial"/>
              </a:rPr>
              <a:t>: </a:t>
            </a:r>
            <a:r>
              <a:rPr lang="en-US" sz="1600" dirty="0">
                <a:latin typeface=" Arial"/>
              </a:rPr>
              <a:t>COVID19 has impacted normal support operations. To counter attack, the company implemented “minimal “mission essential manning” focusing on pacing items. As the COVID19 curve slowly flattens, we are adding focus to our non-pacer items (weapons, generators, wheeled vehicle services). </a:t>
            </a:r>
          </a:p>
          <a:p>
            <a:pPr marL="285750" indent="-285750">
              <a:buFont typeface="Arial" panose="020B0604020202020204" pitchFamily="34" charset="0"/>
              <a:buChar char="•"/>
            </a:pPr>
            <a:r>
              <a:rPr lang="en-US" sz="1600" b="1" u="sng" dirty="0">
                <a:latin typeface=" Arial"/>
              </a:rPr>
              <a:t>Recommendation</a:t>
            </a:r>
            <a:r>
              <a:rPr lang="en-US" sz="1600" b="1" dirty="0">
                <a:latin typeface=" Arial"/>
              </a:rPr>
              <a:t>: </a:t>
            </a:r>
            <a:r>
              <a:rPr lang="en-US" sz="1600" dirty="0">
                <a:latin typeface=" Arial"/>
              </a:rPr>
              <a:t>None at this time.</a:t>
            </a:r>
          </a:p>
        </p:txBody>
      </p:sp>
      <p:sp>
        <p:nvSpPr>
          <p:cNvPr id="62" name="TextBox 61"/>
          <p:cNvSpPr txBox="1"/>
          <p:nvPr/>
        </p:nvSpPr>
        <p:spPr>
          <a:xfrm>
            <a:off x="4800600" y="915105"/>
            <a:ext cx="3962400" cy="615553"/>
          </a:xfrm>
          <a:prstGeom prst="rect">
            <a:avLst/>
          </a:prstGeom>
          <a:noFill/>
        </p:spPr>
        <p:txBody>
          <a:bodyPr wrap="square" rtlCol="0">
            <a:spAutoFit/>
          </a:bodyPr>
          <a:lstStyle/>
          <a:p>
            <a:pPr algn="ctr"/>
            <a:r>
              <a:rPr lang="en-US" b="1" u="sng" dirty="0">
                <a:latin typeface=" Arial"/>
              </a:rPr>
              <a:t>T-1 Training Not Conducted</a:t>
            </a:r>
            <a:endParaRPr lang="en-US" dirty="0">
              <a:latin typeface=" Arial"/>
            </a:endParaRPr>
          </a:p>
          <a:p>
            <a:pPr marL="285750" indent="-285750">
              <a:buFont typeface="Arial" panose="020B0604020202020204" pitchFamily="34" charset="0"/>
              <a:buChar char="•"/>
            </a:pPr>
            <a:r>
              <a:rPr lang="en-US" sz="1600" dirty="0">
                <a:latin typeface=" Arial"/>
              </a:rPr>
              <a:t>NSTR</a:t>
            </a:r>
          </a:p>
        </p:txBody>
      </p:sp>
      <p:sp>
        <p:nvSpPr>
          <p:cNvPr id="66" name="TextBox 65"/>
          <p:cNvSpPr txBox="1"/>
          <p:nvPr/>
        </p:nvSpPr>
        <p:spPr>
          <a:xfrm>
            <a:off x="4587242" y="2345298"/>
            <a:ext cx="4343400" cy="4924425"/>
          </a:xfrm>
          <a:prstGeom prst="rect">
            <a:avLst/>
          </a:prstGeom>
          <a:noFill/>
        </p:spPr>
        <p:txBody>
          <a:bodyPr wrap="square" rtlCol="0">
            <a:spAutoFit/>
          </a:bodyPr>
          <a:lstStyle/>
          <a:p>
            <a:pPr algn="ctr"/>
            <a:r>
              <a:rPr lang="en-US" b="1" u="sng" dirty="0">
                <a:latin typeface=" Arial"/>
              </a:rPr>
              <a:t>T+1 - T+5 Training Impacts</a:t>
            </a:r>
          </a:p>
          <a:p>
            <a:endParaRPr lang="en-US" dirty="0">
              <a:latin typeface=" Arial"/>
            </a:endParaRPr>
          </a:p>
          <a:p>
            <a:pPr marL="285750" indent="-285750">
              <a:buFont typeface="Arial" panose="020B0604020202020204" pitchFamily="34" charset="0"/>
              <a:buChar char="•"/>
            </a:pPr>
            <a:r>
              <a:rPr lang="en-US" sz="1600" b="1" u="sng" dirty="0">
                <a:latin typeface=" Arial"/>
              </a:rPr>
              <a:t>Training Support:</a:t>
            </a:r>
          </a:p>
          <a:p>
            <a:pPr marL="285750" indent="-285750">
              <a:buFont typeface="Arial" panose="020B0604020202020204" pitchFamily="34" charset="0"/>
              <a:buChar char="•"/>
            </a:pPr>
            <a:r>
              <a:rPr lang="en-US" sz="1600" dirty="0">
                <a:latin typeface=" Arial"/>
              </a:rPr>
              <a:t>a) Static Range Support – M4, M240, M2 (T+1)</a:t>
            </a:r>
          </a:p>
          <a:p>
            <a:pPr marL="285750" indent="-285750">
              <a:buFont typeface="Arial" panose="020B0604020202020204" pitchFamily="34" charset="0"/>
              <a:buChar char="•"/>
            </a:pPr>
            <a:r>
              <a:rPr lang="en-US" sz="1600" dirty="0">
                <a:latin typeface=" Arial"/>
              </a:rPr>
              <a:t>a) STAFFEX b) Static RNG Support –M17 (T+2)</a:t>
            </a:r>
          </a:p>
          <a:p>
            <a:pPr marL="285750" indent="-285750">
              <a:buFont typeface="Arial" panose="020B0604020202020204" pitchFamily="34" charset="0"/>
              <a:buChar char="•"/>
            </a:pPr>
            <a:r>
              <a:rPr lang="en-US" sz="1600" dirty="0">
                <a:latin typeface=" Arial"/>
              </a:rPr>
              <a:t>a) Maintenance Terrain Walk - 4 June b) Co. M4 Range - 5 June (T+3)</a:t>
            </a:r>
          </a:p>
          <a:p>
            <a:pPr marL="285750" indent="-285750">
              <a:buFont typeface="Arial" panose="020B0604020202020204" pitchFamily="34" charset="0"/>
              <a:buChar char="•"/>
            </a:pPr>
            <a:r>
              <a:rPr lang="en-US" sz="1600" dirty="0">
                <a:latin typeface=" Arial"/>
              </a:rPr>
              <a:t>a) Sergeant’s Time Training: Setup CP, </a:t>
            </a:r>
            <a:r>
              <a:rPr lang="en-US" sz="1600" dirty="0" err="1">
                <a:latin typeface=" Arial"/>
              </a:rPr>
              <a:t>Expando</a:t>
            </a:r>
            <a:r>
              <a:rPr lang="en-US" sz="1600" dirty="0">
                <a:latin typeface=" Arial"/>
              </a:rPr>
              <a:t> Van, FTCP &amp; Employ Camouflage – 11 June b) Gunnery Table III c) Co. BBQ – 11 June (T+4)</a:t>
            </a:r>
          </a:p>
          <a:p>
            <a:pPr marL="285750" indent="-285750">
              <a:buFont typeface="Arial" panose="020B0604020202020204" pitchFamily="34" charset="0"/>
              <a:buChar char="•"/>
            </a:pPr>
            <a:r>
              <a:rPr lang="en-US" sz="1600" dirty="0">
                <a:latin typeface=" Arial"/>
              </a:rPr>
              <a:t>a) Co. SFRG Meeting – 16 June b) Table IV Gunnery – 19 June (T+5)</a:t>
            </a:r>
          </a:p>
          <a:p>
            <a:pPr marL="285750" indent="-285750">
              <a:buFont typeface="Arial" panose="020B0604020202020204" pitchFamily="34" charset="0"/>
              <a:buChar char="•"/>
            </a:pPr>
            <a:endParaRPr lang="en-US" sz="1600" dirty="0">
              <a:latin typeface=" Arial"/>
            </a:endParaRPr>
          </a:p>
          <a:p>
            <a:pPr marL="285750" indent="-285750">
              <a:buFontTx/>
              <a:buChar char="-"/>
            </a:pPr>
            <a:endParaRPr lang="en-US" dirty="0">
              <a:latin typeface=" Arial"/>
            </a:endParaRPr>
          </a:p>
          <a:p>
            <a:pPr marL="285750" indent="-285750">
              <a:buFontTx/>
              <a:buChar char="-"/>
            </a:pPr>
            <a:endParaRPr lang="en-US" dirty="0">
              <a:latin typeface=" Arial"/>
            </a:endParaRPr>
          </a:p>
          <a:p>
            <a:pPr marL="285750" indent="-285750">
              <a:buFontTx/>
              <a:buChar char="-"/>
            </a:pPr>
            <a:endParaRPr lang="en-US" dirty="0">
              <a:latin typeface=" Arial"/>
            </a:endParaRPr>
          </a:p>
        </p:txBody>
      </p:sp>
    </p:spTree>
    <p:extLst>
      <p:ext uri="{BB962C8B-B14F-4D97-AF65-F5344CB8AC3E}">
        <p14:creationId xmlns:p14="http://schemas.microsoft.com/office/powerpoint/2010/main" val="519315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latin typeface=" Arial"/>
              </a:rPr>
              <a:t>T+6 For Approval</a:t>
            </a:r>
            <a:endParaRPr lang="en-US" sz="2800" b="1" dirty="0">
              <a:latin typeface=" Arial"/>
            </a:endParaRPr>
          </a:p>
        </p:txBody>
      </p:sp>
      <p:cxnSp>
        <p:nvCxnSpPr>
          <p:cNvPr id="8" name="Straight Connector 7"/>
          <p:cNvCxnSpPr/>
          <p:nvPr/>
        </p:nvCxnSpPr>
        <p:spPr>
          <a:xfrm>
            <a:off x="5486400" y="3411890"/>
            <a:ext cx="36576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6"/>
          <p:cNvSpPr txBox="1">
            <a:spLocks/>
          </p:cNvSpPr>
          <p:nvPr/>
        </p:nvSpPr>
        <p:spPr>
          <a:xfrm>
            <a:off x="4800600" y="5187509"/>
            <a:ext cx="4114800" cy="1272381"/>
          </a:xfrm>
          <a:prstGeom prst="rect">
            <a:avLst/>
          </a:prstGeom>
        </p:spPr>
        <p:txBody>
          <a:bodyPr vert="horz" lIns="91440" tIns="45720" rIns="91440" bIns="45720" rtlCol="0">
            <a:normAutofit/>
          </a:bodyPr>
          <a:lstStyle/>
          <a:p>
            <a:pPr marL="179388" marR="0" lvl="0" indent="-1651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179388" marR="0" lvl="0" indent="-165100" algn="l" defTabSz="914400" rtl="0" eaLnBrk="1" fontAlgn="auto" latinLnBrk="0" hangingPunct="1">
              <a:lnSpc>
                <a:spcPct val="100000"/>
              </a:lnSpc>
              <a:spcBef>
                <a:spcPct val="20000"/>
              </a:spcBef>
              <a:spcAft>
                <a:spcPts val="0"/>
              </a:spcAft>
              <a:buClrTx/>
              <a:buSzTx/>
              <a:tabLst/>
              <a:defRPr/>
            </a:pPr>
            <a:endParaRPr kumimoji="0" lang="en-US"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p:cNvSpPr txBox="1"/>
          <p:nvPr/>
        </p:nvSpPr>
        <p:spPr>
          <a:xfrm>
            <a:off x="5486400" y="744890"/>
            <a:ext cx="3657600" cy="769441"/>
          </a:xfrm>
          <a:prstGeom prst="rect">
            <a:avLst/>
          </a:prstGeom>
          <a:noFill/>
        </p:spPr>
        <p:txBody>
          <a:bodyPr wrap="square" rtlCol="0">
            <a:spAutoFit/>
          </a:bodyPr>
          <a:lstStyle/>
          <a:p>
            <a:pPr algn="ctr"/>
            <a:r>
              <a:rPr lang="en-US" b="1" u="sng" dirty="0">
                <a:latin typeface=" Arial"/>
              </a:rPr>
              <a:t>Resources</a:t>
            </a:r>
          </a:p>
          <a:p>
            <a:pPr algn="ctr"/>
            <a:endParaRPr lang="en-US" sz="800" b="1" u="sng" dirty="0">
              <a:latin typeface=" Arial"/>
            </a:endParaRPr>
          </a:p>
          <a:p>
            <a:pPr marL="285750" indent="-285750">
              <a:buFontTx/>
              <a:buChar char="-"/>
            </a:pPr>
            <a:r>
              <a:rPr lang="en-US" dirty="0">
                <a:latin typeface=" Arial"/>
              </a:rPr>
              <a:t>TBD</a:t>
            </a:r>
          </a:p>
        </p:txBody>
      </p:sp>
      <p:sp>
        <p:nvSpPr>
          <p:cNvPr id="12" name="TextBox 11"/>
          <p:cNvSpPr txBox="1"/>
          <p:nvPr/>
        </p:nvSpPr>
        <p:spPr>
          <a:xfrm>
            <a:off x="5486400" y="3411890"/>
            <a:ext cx="3624264" cy="826961"/>
          </a:xfrm>
          <a:prstGeom prst="rect">
            <a:avLst/>
          </a:prstGeom>
          <a:noFill/>
        </p:spPr>
        <p:txBody>
          <a:bodyPr wrap="square" rtlCol="0">
            <a:spAutoFit/>
          </a:bodyPr>
          <a:lstStyle/>
          <a:p>
            <a:pPr algn="ctr"/>
            <a:r>
              <a:rPr lang="en-US" b="1" u="sng" dirty="0">
                <a:latin typeface=" Arial"/>
              </a:rPr>
              <a:t>Issues/Concerns</a:t>
            </a:r>
          </a:p>
          <a:p>
            <a:pPr algn="ctr"/>
            <a:endParaRPr lang="en-US" sz="1050" b="1" u="sng" dirty="0">
              <a:latin typeface=" Arial"/>
            </a:endParaRPr>
          </a:p>
          <a:p>
            <a:pPr marL="285750" indent="-285750">
              <a:buFontTx/>
              <a:buChar char="-"/>
            </a:pPr>
            <a:r>
              <a:rPr lang="en-US" dirty="0">
                <a:latin typeface=" Arial"/>
              </a:rPr>
              <a:t>N/A</a:t>
            </a:r>
          </a:p>
        </p:txBody>
      </p:sp>
      <p:sp>
        <p:nvSpPr>
          <p:cNvPr id="13" name="TextBox 12"/>
          <p:cNvSpPr txBox="1"/>
          <p:nvPr/>
        </p:nvSpPr>
        <p:spPr>
          <a:xfrm>
            <a:off x="440533" y="712425"/>
            <a:ext cx="4572000" cy="369332"/>
          </a:xfrm>
          <a:prstGeom prst="rect">
            <a:avLst/>
          </a:prstGeom>
          <a:noFill/>
        </p:spPr>
        <p:txBody>
          <a:bodyPr wrap="square" rtlCol="0">
            <a:spAutoFit/>
          </a:bodyPr>
          <a:lstStyle/>
          <a:p>
            <a:pPr algn="ctr"/>
            <a:r>
              <a:rPr lang="en-US" b="1" u="sng" dirty="0">
                <a:latin typeface=" Arial"/>
              </a:rPr>
              <a:t>T+6 </a:t>
            </a:r>
            <a:r>
              <a:rPr lang="en-US" b="1" u="sng" dirty="0" err="1">
                <a:latin typeface=" Arial"/>
              </a:rPr>
              <a:t>Wk</a:t>
            </a:r>
            <a:r>
              <a:rPr lang="en-US" b="1" u="sng" dirty="0">
                <a:latin typeface=" Arial"/>
              </a:rPr>
              <a:t> 39 (21 - 27 JUN 20)</a:t>
            </a:r>
          </a:p>
        </p:txBody>
      </p:sp>
      <p:graphicFrame>
        <p:nvGraphicFramePr>
          <p:cNvPr id="14" name="Table 13"/>
          <p:cNvGraphicFramePr>
            <a:graphicFrameLocks noGrp="1"/>
          </p:cNvGraphicFramePr>
          <p:nvPr/>
        </p:nvGraphicFramePr>
        <p:xfrm>
          <a:off x="109537" y="1125890"/>
          <a:ext cx="5300663" cy="1615440"/>
        </p:xfrm>
        <a:graphic>
          <a:graphicData uri="http://schemas.openxmlformats.org/drawingml/2006/table">
            <a:tbl>
              <a:tblPr firstRow="1" bandRow="1">
                <a:tableStyleId>{5940675A-B579-460E-94D1-54222C63F5DA}</a:tableStyleId>
              </a:tblPr>
              <a:tblGrid>
                <a:gridCol w="1325166">
                  <a:extLst>
                    <a:ext uri="{9D8B030D-6E8A-4147-A177-3AD203B41FA5}">
                      <a16:colId xmlns:a16="http://schemas.microsoft.com/office/drawing/2014/main" val="20000"/>
                    </a:ext>
                  </a:extLst>
                </a:gridCol>
                <a:gridCol w="1135856">
                  <a:extLst>
                    <a:ext uri="{9D8B030D-6E8A-4147-A177-3AD203B41FA5}">
                      <a16:colId xmlns:a16="http://schemas.microsoft.com/office/drawing/2014/main" val="20001"/>
                    </a:ext>
                  </a:extLst>
                </a:gridCol>
                <a:gridCol w="946547">
                  <a:extLst>
                    <a:ext uri="{9D8B030D-6E8A-4147-A177-3AD203B41FA5}">
                      <a16:colId xmlns:a16="http://schemas.microsoft.com/office/drawing/2014/main" val="20002"/>
                    </a:ext>
                  </a:extLst>
                </a:gridCol>
                <a:gridCol w="946547">
                  <a:extLst>
                    <a:ext uri="{9D8B030D-6E8A-4147-A177-3AD203B41FA5}">
                      <a16:colId xmlns:a16="http://schemas.microsoft.com/office/drawing/2014/main" val="20003"/>
                    </a:ext>
                  </a:extLst>
                </a:gridCol>
                <a:gridCol w="946547">
                  <a:extLst>
                    <a:ext uri="{9D8B030D-6E8A-4147-A177-3AD203B41FA5}">
                      <a16:colId xmlns:a16="http://schemas.microsoft.com/office/drawing/2014/main" val="20004"/>
                    </a:ext>
                  </a:extLst>
                </a:gridCol>
              </a:tblGrid>
              <a:tr h="256343">
                <a:tc>
                  <a:txBody>
                    <a:bodyPr/>
                    <a:lstStyle/>
                    <a:p>
                      <a:pPr algn="ctr"/>
                      <a:r>
                        <a:rPr lang="en-US" sz="1400" dirty="0">
                          <a:solidFill>
                            <a:schemeClr val="bg1"/>
                          </a:solidFill>
                          <a:latin typeface=" Arial"/>
                          <a:cs typeface="Arial" pitchFamily="34" charset="0"/>
                        </a:rPr>
                        <a:t>Event</a:t>
                      </a:r>
                      <a:endParaRPr lang="en-US" sz="1400" b="1" i="0" dirty="0">
                        <a:solidFill>
                          <a:schemeClr val="bg1"/>
                        </a:solidFill>
                        <a:latin typeface=" Arial"/>
                        <a:cs typeface="Arial" pitchFamily="34" charset="0"/>
                      </a:endParaRPr>
                    </a:p>
                  </a:txBody>
                  <a:tcPr>
                    <a:solidFill>
                      <a:schemeClr val="tx1"/>
                    </a:solidFill>
                  </a:tcPr>
                </a:tc>
                <a:tc>
                  <a:txBody>
                    <a:bodyPr/>
                    <a:lstStyle/>
                    <a:p>
                      <a:pPr algn="ctr"/>
                      <a:r>
                        <a:rPr lang="en-US" sz="1400" dirty="0">
                          <a:solidFill>
                            <a:schemeClr val="bg1"/>
                          </a:solidFill>
                          <a:latin typeface=" Arial"/>
                          <a:cs typeface="Arial" pitchFamily="34" charset="0"/>
                        </a:rPr>
                        <a:t>Loc.</a:t>
                      </a:r>
                      <a:endParaRPr lang="en-US" sz="1400" b="1" i="0" dirty="0">
                        <a:solidFill>
                          <a:schemeClr val="bg1"/>
                        </a:solidFill>
                        <a:latin typeface=" Arial"/>
                        <a:cs typeface="Arial" pitchFamily="34" charset="0"/>
                      </a:endParaRPr>
                    </a:p>
                  </a:txBody>
                  <a:tcPr>
                    <a:solidFill>
                      <a:schemeClr val="tx1"/>
                    </a:solidFill>
                  </a:tcPr>
                </a:tc>
                <a:tc>
                  <a:txBody>
                    <a:bodyPr/>
                    <a:lstStyle/>
                    <a:p>
                      <a:pPr algn="ctr"/>
                      <a:r>
                        <a:rPr lang="en-US" sz="1400" dirty="0">
                          <a:solidFill>
                            <a:schemeClr val="bg1"/>
                          </a:solidFill>
                          <a:latin typeface=" Arial"/>
                          <a:cs typeface="Arial" pitchFamily="34" charset="0"/>
                        </a:rPr>
                        <a:t>Aud.</a:t>
                      </a:r>
                      <a:endParaRPr lang="en-US" sz="1400" b="1" i="0" dirty="0">
                        <a:solidFill>
                          <a:schemeClr val="bg1"/>
                        </a:solidFill>
                        <a:latin typeface=" Arial"/>
                        <a:cs typeface="Arial" pitchFamily="34" charset="0"/>
                      </a:endParaRPr>
                    </a:p>
                  </a:txBody>
                  <a:tcPr>
                    <a:solidFill>
                      <a:schemeClr val="tx1"/>
                    </a:solidFill>
                  </a:tcPr>
                </a:tc>
                <a:tc>
                  <a:txBody>
                    <a:bodyPr/>
                    <a:lstStyle/>
                    <a:p>
                      <a:pPr algn="ctr"/>
                      <a:r>
                        <a:rPr lang="en-US" sz="1400" dirty="0">
                          <a:solidFill>
                            <a:schemeClr val="bg1"/>
                          </a:solidFill>
                          <a:latin typeface=" Arial"/>
                          <a:cs typeface="Arial" pitchFamily="34" charset="0"/>
                        </a:rPr>
                        <a:t>DTG</a:t>
                      </a:r>
                      <a:endParaRPr lang="en-US" sz="1400" b="1" i="0" dirty="0">
                        <a:solidFill>
                          <a:schemeClr val="bg1"/>
                        </a:solidFill>
                        <a:latin typeface=" Arial"/>
                        <a:cs typeface="Arial" pitchFamily="34" charset="0"/>
                      </a:endParaRPr>
                    </a:p>
                  </a:txBody>
                  <a:tcPr>
                    <a:solidFill>
                      <a:schemeClr val="tx1"/>
                    </a:solidFill>
                  </a:tcPr>
                </a:tc>
                <a:tc>
                  <a:txBody>
                    <a:bodyPr/>
                    <a:lstStyle/>
                    <a:p>
                      <a:pPr algn="ctr"/>
                      <a:r>
                        <a:rPr lang="en-US" sz="1400" dirty="0">
                          <a:solidFill>
                            <a:schemeClr val="bg1"/>
                          </a:solidFill>
                          <a:latin typeface=" Arial"/>
                          <a:cs typeface="Arial" pitchFamily="34" charset="0"/>
                        </a:rPr>
                        <a:t>METL</a:t>
                      </a:r>
                      <a:endParaRPr lang="en-US" sz="1400" b="1" i="0" dirty="0">
                        <a:solidFill>
                          <a:schemeClr val="bg1"/>
                        </a:solidFill>
                        <a:latin typeface=" Arial"/>
                        <a:cs typeface="Arial" pitchFamily="34" charset="0"/>
                      </a:endParaRPr>
                    </a:p>
                  </a:txBody>
                  <a:tcPr>
                    <a:solidFill>
                      <a:schemeClr val="tx1"/>
                    </a:solidFill>
                  </a:tcPr>
                </a:tc>
                <a:extLst>
                  <a:ext uri="{0D108BD9-81ED-4DB2-BD59-A6C34878D82A}">
                    <a16:rowId xmlns:a16="http://schemas.microsoft.com/office/drawing/2014/main" val="10000"/>
                  </a:ext>
                </a:extLst>
              </a:tr>
              <a:tr h="1023570">
                <a:tc>
                  <a:txBody>
                    <a:bodyPr/>
                    <a:lstStyle/>
                    <a:p>
                      <a:pPr algn="ctr"/>
                      <a:r>
                        <a:rPr lang="en-US" sz="1200" baseline="0" dirty="0">
                          <a:solidFill>
                            <a:schemeClr val="tx1"/>
                          </a:solidFill>
                          <a:latin typeface=" Arial"/>
                          <a:cs typeface="Arial" pitchFamily="34" charset="0"/>
                        </a:rPr>
                        <a:t>Table III, IV-VI, MMG Gunnery Support</a:t>
                      </a:r>
                    </a:p>
                  </a:txBody>
                  <a:tcPr anchor="ctr">
                    <a:solidFill>
                      <a:schemeClr val="bg1"/>
                    </a:solidFill>
                  </a:tcPr>
                </a:tc>
                <a:tc>
                  <a:txBody>
                    <a:bodyPr/>
                    <a:lstStyle/>
                    <a:p>
                      <a:pPr algn="ctr"/>
                      <a:r>
                        <a:rPr lang="en-US" sz="1200" dirty="0">
                          <a:latin typeface=" Arial"/>
                          <a:cs typeface="Arial" pitchFamily="34" charset="0"/>
                        </a:rPr>
                        <a:t>TA 23, 24</a:t>
                      </a:r>
                    </a:p>
                    <a:p>
                      <a:pPr algn="ctr"/>
                      <a:r>
                        <a:rPr lang="en-US" sz="1200" dirty="0">
                          <a:latin typeface=" Arial"/>
                          <a:cs typeface="Arial" pitchFamily="34" charset="0"/>
                        </a:rPr>
                        <a:t>DMPTR, DMPRC</a:t>
                      </a:r>
                    </a:p>
                    <a:p>
                      <a:pPr algn="ctr"/>
                      <a:r>
                        <a:rPr lang="en-US" sz="1200" dirty="0">
                          <a:latin typeface=" Arial"/>
                          <a:cs typeface="Arial" pitchFamily="34" charset="0"/>
                        </a:rPr>
                        <a:t>Range 18</a:t>
                      </a:r>
                    </a:p>
                  </a:txBody>
                  <a:tcPr anchor="ctr">
                    <a:solidFill>
                      <a:schemeClr val="bg1"/>
                    </a:solidFill>
                  </a:tcPr>
                </a:tc>
                <a:tc>
                  <a:txBody>
                    <a:bodyPr/>
                    <a:lstStyle/>
                    <a:p>
                      <a:pPr algn="ctr"/>
                      <a:r>
                        <a:rPr lang="en-US" sz="1200" dirty="0">
                          <a:latin typeface=" Arial"/>
                          <a:cs typeface="Arial" pitchFamily="34" charset="0"/>
                        </a:rPr>
                        <a:t>TBD</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latin typeface=" Arial"/>
                          <a:cs typeface="Arial" pitchFamily="34" charset="0"/>
                        </a:rPr>
                        <a:t>Table</a:t>
                      </a:r>
                      <a:r>
                        <a:rPr lang="en-US" sz="1000" baseline="0" dirty="0">
                          <a:latin typeface=" Arial"/>
                          <a:cs typeface="Arial" pitchFamily="34" charset="0"/>
                        </a:rPr>
                        <a:t> III: 10 -18 June</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aseline="0" dirty="0">
                        <a:latin typeface=" Arial"/>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000" baseline="0" dirty="0">
                          <a:latin typeface=" Arial"/>
                          <a:cs typeface="Arial" pitchFamily="34" charset="0"/>
                        </a:rPr>
                        <a:t>Table IV-VI: 19 – 29 June</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aseline="0" dirty="0">
                        <a:latin typeface=" Arial"/>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000" baseline="0" dirty="0">
                          <a:latin typeface=" Arial"/>
                          <a:cs typeface="Arial" pitchFamily="34" charset="0"/>
                        </a:rPr>
                        <a:t>MMG: 28 Jun – 02 Jul</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 Arial"/>
                          <a:cs typeface="Arial" pitchFamily="34" charset="0"/>
                        </a:rPr>
                        <a:t>METL 3, 4, 5</a:t>
                      </a:r>
                    </a:p>
                  </a:txBody>
                  <a:tcPr anchor="ctr">
                    <a:solidFill>
                      <a:schemeClr val="bg1"/>
                    </a:solidFill>
                  </a:tcPr>
                </a:tc>
                <a:extLst>
                  <a:ext uri="{0D108BD9-81ED-4DB2-BD59-A6C34878D82A}">
                    <a16:rowId xmlns:a16="http://schemas.microsoft.com/office/drawing/2014/main" val="10001"/>
                  </a:ext>
                </a:extLst>
              </a:tr>
            </a:tbl>
          </a:graphicData>
        </a:graphic>
      </p:graphicFrame>
      <p:sp>
        <p:nvSpPr>
          <p:cNvPr id="15" name="TextBox 14"/>
          <p:cNvSpPr txBox="1"/>
          <p:nvPr/>
        </p:nvSpPr>
        <p:spPr>
          <a:xfrm>
            <a:off x="0" y="2785463"/>
            <a:ext cx="5334000" cy="3577903"/>
          </a:xfrm>
          <a:prstGeom prst="rect">
            <a:avLst/>
          </a:prstGeom>
          <a:noFill/>
        </p:spPr>
        <p:txBody>
          <a:bodyPr wrap="square" rtlCol="0">
            <a:spAutoFit/>
          </a:bodyPr>
          <a:lstStyle/>
          <a:p>
            <a:r>
              <a:rPr lang="en-US" b="1" u="sng" dirty="0">
                <a:latin typeface=" Arial"/>
              </a:rPr>
              <a:t>Focus of Leader Training:</a:t>
            </a:r>
            <a:endParaRPr lang="en-US" dirty="0">
              <a:latin typeface=" Arial"/>
            </a:endParaRPr>
          </a:p>
          <a:p>
            <a:r>
              <a:rPr lang="en-US" dirty="0">
                <a:latin typeface=" Arial"/>
              </a:rPr>
              <a:t>Gunnery Support</a:t>
            </a:r>
          </a:p>
          <a:p>
            <a:endParaRPr lang="en-US" b="1" u="sng" dirty="0">
              <a:latin typeface=" Arial"/>
            </a:endParaRPr>
          </a:p>
          <a:p>
            <a:pPr>
              <a:defRPr/>
            </a:pPr>
            <a:r>
              <a:rPr lang="en-US" b="1" u="sng" dirty="0">
                <a:latin typeface=" Arial"/>
              </a:rPr>
              <a:t>Method:</a:t>
            </a:r>
            <a:r>
              <a:rPr lang="en-US" dirty="0">
                <a:latin typeface=" Arial"/>
              </a:rPr>
              <a:t> </a:t>
            </a:r>
            <a:r>
              <a:rPr lang="en-US" dirty="0">
                <a:solidFill>
                  <a:prstClr val="black"/>
                </a:solidFill>
                <a:latin typeface=" Arial"/>
                <a:cs typeface="Arial" panose="020B0604020202020204" pitchFamily="34" charset="0"/>
              </a:rPr>
              <a:t>Golf Company provides tactical logistical support to Table III (TA 23/24), DOUTHIT Gunnery complex (DMPTR &amp; DMPRC), and MMG (Range 18) IOT enable freedom of maneuver and line company certifications. Golf Company coordinates and synchronizes resupply through 101 BSB.</a:t>
            </a:r>
            <a:endParaRPr lang="en-US" b="1" u="sng" dirty="0">
              <a:solidFill>
                <a:srgbClr val="000000"/>
              </a:solidFill>
              <a:latin typeface=" Arial"/>
              <a:cs typeface="Calibri" pitchFamily="34" charset="0"/>
            </a:endParaRPr>
          </a:p>
          <a:p>
            <a:endParaRPr lang="en-US" sz="1050" dirty="0">
              <a:latin typeface=" Arial"/>
            </a:endParaRPr>
          </a:p>
          <a:p>
            <a:r>
              <a:rPr lang="en-US" b="1" u="sng" dirty="0">
                <a:latin typeface=" Arial"/>
              </a:rPr>
              <a:t>Endstate:</a:t>
            </a:r>
          </a:p>
          <a:p>
            <a:pPr lvl="0"/>
            <a:r>
              <a:rPr lang="en-US" dirty="0">
                <a:latin typeface=" Arial"/>
              </a:rPr>
              <a:t>Leaders gain a better understanding of executing FSC support operations at the tactical level.</a:t>
            </a:r>
          </a:p>
        </p:txBody>
      </p:sp>
    </p:spTree>
    <p:extLst>
      <p:ext uri="{BB962C8B-B14F-4D97-AF65-F5344CB8AC3E}">
        <p14:creationId xmlns:p14="http://schemas.microsoft.com/office/powerpoint/2010/main" val="3184708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133C6AD-7BB1-4D90-8F78-461D966C929A}" type="slidenum">
              <a:rPr lang="en-US" smtClean="0">
                <a:solidFill>
                  <a:prstClr val="black">
                    <a:tint val="75000"/>
                  </a:prstClr>
                </a:solidFill>
              </a:rPr>
              <a:pPr/>
              <a:t>5</a:t>
            </a:fld>
            <a:endParaRPr lang="en-US">
              <a:solidFill>
                <a:prstClr val="black">
                  <a:tint val="75000"/>
                </a:prstClr>
              </a:solidFill>
            </a:endParaRPr>
          </a:p>
        </p:txBody>
      </p:sp>
      <p:sp>
        <p:nvSpPr>
          <p:cNvPr id="8" name="TextBox 7"/>
          <p:cNvSpPr txBox="1"/>
          <p:nvPr/>
        </p:nvSpPr>
        <p:spPr>
          <a:xfrm>
            <a:off x="1143928" y="66950"/>
            <a:ext cx="6858000" cy="415498"/>
          </a:xfrm>
          <a:prstGeom prst="rect">
            <a:avLst/>
          </a:prstGeom>
          <a:noFill/>
        </p:spPr>
        <p:txBody>
          <a:bodyPr wrap="square" rtlCol="0">
            <a:spAutoFit/>
          </a:bodyPr>
          <a:lstStyle/>
          <a:p>
            <a:pPr algn="ctr" defTabSz="342900">
              <a:defRPr/>
            </a:pPr>
            <a:r>
              <a:rPr lang="en-US" sz="2100" b="1" dirty="0">
                <a:solidFill>
                  <a:prstClr val="black"/>
                </a:solidFill>
                <a:cs typeface="Arial" panose="020B0604020202020204" pitchFamily="34" charset="0"/>
              </a:rPr>
              <a:t>COVID-19 DAILY RATE (KANSAS)</a:t>
            </a:r>
          </a:p>
        </p:txBody>
      </p:sp>
      <p:sp>
        <p:nvSpPr>
          <p:cNvPr id="9" name="Rectangle 8"/>
          <p:cNvSpPr/>
          <p:nvPr/>
        </p:nvSpPr>
        <p:spPr>
          <a:xfrm>
            <a:off x="6931270" y="6378542"/>
            <a:ext cx="1793630" cy="469936"/>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 Arial"/>
              </a:rPr>
              <a:t>POC- SFC Charles Griffith, BN MED PSG</a:t>
            </a:r>
          </a:p>
          <a:p>
            <a:pPr algn="ctr"/>
            <a:r>
              <a:rPr lang="en-US" sz="800" b="1" dirty="0">
                <a:solidFill>
                  <a:schemeClr val="tx1"/>
                </a:solidFill>
                <a:latin typeface=" Arial"/>
                <a:hlinkClick r:id="rId2"/>
              </a:rPr>
              <a:t>Charles.a.griffith.mil@mail.mil</a:t>
            </a:r>
            <a:endParaRPr lang="en-US" sz="800" b="1" dirty="0">
              <a:solidFill>
                <a:schemeClr val="tx1"/>
              </a:solidFill>
              <a:latin typeface=" Arial"/>
            </a:endParaRPr>
          </a:p>
          <a:p>
            <a:pPr algn="ctr"/>
            <a:r>
              <a:rPr lang="en-US" sz="800" b="1" dirty="0">
                <a:solidFill>
                  <a:schemeClr val="tx1"/>
                </a:solidFill>
                <a:latin typeface=" Arial"/>
              </a:rPr>
              <a:t>As of 05MAY20</a:t>
            </a:r>
          </a:p>
        </p:txBody>
      </p:sp>
      <p:sp>
        <p:nvSpPr>
          <p:cNvPr id="17" name="Rectangle 16">
            <a:extLst>
              <a:ext uri="{FF2B5EF4-FFF2-40B4-BE49-F238E27FC236}">
                <a16:creationId xmlns:a16="http://schemas.microsoft.com/office/drawing/2014/main" id="{1B34FFBB-052B-4C65-B83A-F5D2DD57AD2A}"/>
              </a:ext>
            </a:extLst>
          </p:cNvPr>
          <p:cNvSpPr/>
          <p:nvPr/>
        </p:nvSpPr>
        <p:spPr>
          <a:xfrm>
            <a:off x="6931270" y="6388064"/>
            <a:ext cx="1793630" cy="469936"/>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 Arial"/>
              </a:rPr>
              <a:t>POC- 1LT Charles Cook </a:t>
            </a:r>
            <a:r>
              <a:rPr lang="en-US" sz="800" b="1" dirty="0" err="1">
                <a:solidFill>
                  <a:schemeClr val="tx1"/>
                </a:solidFill>
                <a:latin typeface=" Arial"/>
              </a:rPr>
              <a:t>Medo</a:t>
            </a:r>
            <a:endParaRPr lang="en-US" sz="800" b="1" dirty="0">
              <a:solidFill>
                <a:schemeClr val="tx1"/>
              </a:solidFill>
              <a:latin typeface=" Arial"/>
            </a:endParaRPr>
          </a:p>
          <a:p>
            <a:pPr algn="ctr"/>
            <a:r>
              <a:rPr lang="en-US" sz="800" b="1" dirty="0">
                <a:solidFill>
                  <a:schemeClr val="tx1"/>
                </a:solidFill>
                <a:latin typeface=" Arial"/>
              </a:rPr>
              <a:t>Charles.l.cook24.mil@mail.mil</a:t>
            </a:r>
          </a:p>
          <a:p>
            <a:pPr algn="ctr"/>
            <a:r>
              <a:rPr lang="en-US" sz="800" b="1" dirty="0">
                <a:solidFill>
                  <a:schemeClr val="tx1"/>
                </a:solidFill>
                <a:latin typeface=" Arial"/>
              </a:rPr>
              <a:t>As of 18May20</a:t>
            </a:r>
          </a:p>
        </p:txBody>
      </p:sp>
      <p:pic>
        <p:nvPicPr>
          <p:cNvPr id="6" name="Picture 5">
            <a:extLst>
              <a:ext uri="{FF2B5EF4-FFF2-40B4-BE49-F238E27FC236}">
                <a16:creationId xmlns:a16="http://schemas.microsoft.com/office/drawing/2014/main" id="{779ED98E-EC02-4CEC-9BAA-7A02921455A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2027" y="664763"/>
            <a:ext cx="8761778" cy="5341405"/>
          </a:xfrm>
          <a:prstGeom prst="rect">
            <a:avLst/>
          </a:prstGeom>
        </p:spPr>
      </p:pic>
      <p:grpSp>
        <p:nvGrpSpPr>
          <p:cNvPr id="4" name="Group 3">
            <a:extLst>
              <a:ext uri="{FF2B5EF4-FFF2-40B4-BE49-F238E27FC236}">
                <a16:creationId xmlns:a16="http://schemas.microsoft.com/office/drawing/2014/main" id="{5F300439-C7B2-409F-905C-F8BB9E9B5101}"/>
              </a:ext>
            </a:extLst>
          </p:cNvPr>
          <p:cNvGrpSpPr/>
          <p:nvPr/>
        </p:nvGrpSpPr>
        <p:grpSpPr>
          <a:xfrm>
            <a:off x="2667000" y="3849190"/>
            <a:ext cx="1524000" cy="1633514"/>
            <a:chOff x="3031927" y="4209713"/>
            <a:chExt cx="1524000" cy="1633514"/>
          </a:xfrm>
        </p:grpSpPr>
        <p:cxnSp>
          <p:nvCxnSpPr>
            <p:cNvPr id="5" name="Straight Connector 4"/>
            <p:cNvCxnSpPr/>
            <p:nvPr/>
          </p:nvCxnSpPr>
          <p:spPr>
            <a:xfrm flipV="1">
              <a:off x="3793927" y="4233502"/>
              <a:ext cx="19050" cy="1609725"/>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3031927" y="4209713"/>
              <a:ext cx="1524000" cy="553998"/>
            </a:xfrm>
            <a:prstGeom prst="rect">
              <a:avLst/>
            </a:prstGeom>
            <a:ln w="6350"/>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a:latin typeface="Arial" panose="020B0604020202020204" pitchFamily="34" charset="0"/>
                  <a:cs typeface="Arial" panose="020B0604020202020204" pitchFamily="34" charset="0"/>
                </a:rPr>
                <a:t>KANSAS STATE STAY AT HOME ORDER ISSUED 30MAR20</a:t>
              </a:r>
            </a:p>
          </p:txBody>
        </p:sp>
      </p:grpSp>
    </p:spTree>
    <p:extLst>
      <p:ext uri="{BB962C8B-B14F-4D97-AF65-F5344CB8AC3E}">
        <p14:creationId xmlns:p14="http://schemas.microsoft.com/office/powerpoint/2010/main" val="716894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390792" y="177224"/>
            <a:ext cx="12192000" cy="523220"/>
          </a:xfrm>
          <a:prstGeom prst="rect">
            <a:avLst/>
          </a:prstGeom>
          <a:noFill/>
        </p:spPr>
        <p:txBody>
          <a:bodyPr wrap="square" rtlCol="0">
            <a:spAutoFit/>
          </a:bodyPr>
          <a:lstStyle>
            <a:lvl1pPr algn="ctr" defTabSz="514350" rtl="0" eaLnBrk="1" latinLnBrk="0" hangingPunct="1">
              <a:spcBef>
                <a:spcPct val="0"/>
              </a:spcBef>
              <a:buNone/>
              <a:defRPr sz="2800" kern="1200">
                <a:solidFill>
                  <a:srgbClr val="002060"/>
                </a:solidFill>
                <a:latin typeface="Arial "/>
                <a:ea typeface="+mj-ea"/>
                <a:cs typeface="+mj-cs"/>
              </a:defRPr>
            </a:lvl1pPr>
          </a:lstStyle>
          <a:p>
            <a:pPr defTabSz="685800"/>
            <a:r>
              <a:rPr lang="en-US" b="1" dirty="0">
                <a:solidFill>
                  <a:prstClr val="black"/>
                </a:solidFill>
              </a:rPr>
              <a:t>Gunslinger Combat Proficiency</a:t>
            </a:r>
          </a:p>
        </p:txBody>
      </p:sp>
      <p:graphicFrame>
        <p:nvGraphicFramePr>
          <p:cNvPr id="4" name="Table 3"/>
          <p:cNvGraphicFramePr>
            <a:graphicFrameLocks noGrp="1"/>
          </p:cNvGraphicFramePr>
          <p:nvPr/>
        </p:nvGraphicFramePr>
        <p:xfrm>
          <a:off x="0" y="1228539"/>
          <a:ext cx="5770837" cy="5233938"/>
        </p:xfrm>
        <a:graphic>
          <a:graphicData uri="http://schemas.openxmlformats.org/drawingml/2006/table">
            <a:tbl>
              <a:tblPr/>
              <a:tblGrid>
                <a:gridCol w="1367299">
                  <a:extLst>
                    <a:ext uri="{9D8B030D-6E8A-4147-A177-3AD203B41FA5}">
                      <a16:colId xmlns:a16="http://schemas.microsoft.com/office/drawing/2014/main" val="20000"/>
                    </a:ext>
                  </a:extLst>
                </a:gridCol>
                <a:gridCol w="722181">
                  <a:extLst>
                    <a:ext uri="{9D8B030D-6E8A-4147-A177-3AD203B41FA5}">
                      <a16:colId xmlns:a16="http://schemas.microsoft.com/office/drawing/2014/main" val="20001"/>
                    </a:ext>
                  </a:extLst>
                </a:gridCol>
                <a:gridCol w="422740">
                  <a:extLst>
                    <a:ext uri="{9D8B030D-6E8A-4147-A177-3AD203B41FA5}">
                      <a16:colId xmlns:a16="http://schemas.microsoft.com/office/drawing/2014/main" val="20002"/>
                    </a:ext>
                  </a:extLst>
                </a:gridCol>
                <a:gridCol w="422740">
                  <a:extLst>
                    <a:ext uri="{9D8B030D-6E8A-4147-A177-3AD203B41FA5}">
                      <a16:colId xmlns:a16="http://schemas.microsoft.com/office/drawing/2014/main" val="20003"/>
                    </a:ext>
                  </a:extLst>
                </a:gridCol>
                <a:gridCol w="422740">
                  <a:extLst>
                    <a:ext uri="{9D8B030D-6E8A-4147-A177-3AD203B41FA5}">
                      <a16:colId xmlns:a16="http://schemas.microsoft.com/office/drawing/2014/main" val="20004"/>
                    </a:ext>
                  </a:extLst>
                </a:gridCol>
                <a:gridCol w="493196">
                  <a:extLst>
                    <a:ext uri="{9D8B030D-6E8A-4147-A177-3AD203B41FA5}">
                      <a16:colId xmlns:a16="http://schemas.microsoft.com/office/drawing/2014/main" val="20005"/>
                    </a:ext>
                  </a:extLst>
                </a:gridCol>
                <a:gridCol w="493196">
                  <a:extLst>
                    <a:ext uri="{9D8B030D-6E8A-4147-A177-3AD203B41FA5}">
                      <a16:colId xmlns:a16="http://schemas.microsoft.com/office/drawing/2014/main" val="20006"/>
                    </a:ext>
                  </a:extLst>
                </a:gridCol>
                <a:gridCol w="493196">
                  <a:extLst>
                    <a:ext uri="{9D8B030D-6E8A-4147-A177-3AD203B41FA5}">
                      <a16:colId xmlns:a16="http://schemas.microsoft.com/office/drawing/2014/main" val="20007"/>
                    </a:ext>
                  </a:extLst>
                </a:gridCol>
                <a:gridCol w="933549">
                  <a:extLst>
                    <a:ext uri="{9D8B030D-6E8A-4147-A177-3AD203B41FA5}">
                      <a16:colId xmlns:a16="http://schemas.microsoft.com/office/drawing/2014/main" val="20008"/>
                    </a:ext>
                  </a:extLst>
                </a:gridCol>
              </a:tblGrid>
              <a:tr h="170470">
                <a:tc>
                  <a:txBody>
                    <a:bodyPr/>
                    <a:lstStyle/>
                    <a:p>
                      <a:pPr algn="ctr" fontAlgn="ctr"/>
                      <a:r>
                        <a:rPr lang="en-US" sz="1000" b="1" i="0" u="none" strike="noStrike" dirty="0">
                          <a:solidFill>
                            <a:srgbClr val="000000"/>
                          </a:solidFill>
                          <a:effectLst/>
                          <a:latin typeface="Arial" panose="020B0604020202020204" pitchFamily="34" charset="0"/>
                        </a:rPr>
                        <a:t>Units: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4">
                  <a:txBody>
                    <a:bodyPr/>
                    <a:lstStyle/>
                    <a:p>
                      <a:pPr algn="ctr" fontAlgn="ctr"/>
                      <a:r>
                        <a:rPr lang="en-US" sz="1000" b="1" i="0" u="none" strike="noStrike" dirty="0">
                          <a:solidFill>
                            <a:srgbClr val="000000"/>
                          </a:solidFill>
                          <a:effectLst/>
                          <a:latin typeface="Arial" panose="020B0604020202020204" pitchFamily="34" charset="0"/>
                        </a:rPr>
                        <a:t>FSC</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1" i="0" u="none" strike="noStrike" dirty="0">
                          <a:solidFill>
                            <a:srgbClr val="000000"/>
                          </a:solidFill>
                          <a:effectLst/>
                          <a:latin typeface="Arial" panose="020B0604020202020204" pitchFamily="34" charset="0"/>
                        </a:rPr>
                        <a:t>A FMT</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B FMT</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C FMT</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FSC TOTAL</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4611">
                <a:tc>
                  <a:txBody>
                    <a:bodyPr/>
                    <a:lstStyle/>
                    <a:p>
                      <a:pPr algn="ctr" fontAlgn="ctr"/>
                      <a:r>
                        <a:rPr lang="en-US" sz="1000" b="1" i="0" u="none" strike="noStrike" dirty="0">
                          <a:solidFill>
                            <a:srgbClr val="000000"/>
                          </a:solidFill>
                          <a:effectLst/>
                          <a:latin typeface="Arial" panose="020B0604020202020204" pitchFamily="34" charset="0"/>
                        </a:rPr>
                        <a:t>Weapons / Systems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#Assigned</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Qual.</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70470">
                <a:tc>
                  <a:txBody>
                    <a:bodyPr/>
                    <a:lstStyle/>
                    <a:p>
                      <a:pPr algn="ctr" fontAlgn="ctr"/>
                      <a:r>
                        <a:rPr lang="en-US" sz="1000" b="1" i="0" u="none" strike="noStrike" dirty="0">
                          <a:solidFill>
                            <a:srgbClr val="000000"/>
                          </a:solidFill>
                          <a:effectLst/>
                          <a:latin typeface="Arial" panose="020B0604020202020204" pitchFamily="34" charset="0"/>
                        </a:rPr>
                        <a:t>M4</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94</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59</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94</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bg1"/>
                          </a:solidFill>
                          <a:effectLst/>
                          <a:latin typeface="Arial" panose="020B0604020202020204" pitchFamily="34" charset="0"/>
                        </a:rPr>
                        <a:t>63%</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a:solidFill>
                            <a:srgbClr val="000000"/>
                          </a:solidFill>
                          <a:effectLst/>
                          <a:latin typeface="Arial" panose="020B0604020202020204" pitchFamily="34" charset="0"/>
                        </a:rPr>
                        <a:t>12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10</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129</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0470">
                <a:tc>
                  <a:txBody>
                    <a:bodyPr/>
                    <a:lstStyle/>
                    <a:p>
                      <a:pPr algn="ctr" fontAlgn="ctr"/>
                      <a:r>
                        <a:rPr lang="en-US" sz="1000" b="1" i="0" u="none" strike="noStrike" dirty="0">
                          <a:solidFill>
                            <a:srgbClr val="000000"/>
                          </a:solidFill>
                          <a:effectLst/>
                          <a:latin typeface="Arial" panose="020B0604020202020204" pitchFamily="34" charset="0"/>
                        </a:rPr>
                        <a:t>M17</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7</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4</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7</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bg1"/>
                          </a:solidFill>
                          <a:effectLst/>
                          <a:latin typeface="Arial" panose="020B0604020202020204" pitchFamily="34" charset="0"/>
                        </a:rPr>
                        <a:t>57%</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13</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0470">
                <a:tc>
                  <a:txBody>
                    <a:bodyPr/>
                    <a:lstStyle/>
                    <a:p>
                      <a:pPr algn="ctr" fontAlgn="ctr"/>
                      <a:r>
                        <a:rPr lang="en-US" sz="1000" b="1" i="0" u="none" strike="noStrike" dirty="0">
                          <a:solidFill>
                            <a:srgbClr val="000000"/>
                          </a:solidFill>
                          <a:effectLst/>
                          <a:latin typeface="Arial" panose="020B0604020202020204" pitchFamily="34" charset="0"/>
                        </a:rPr>
                        <a:t>M249AR</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12</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0</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12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bg1"/>
                          </a:solidFill>
                          <a:effectLst/>
                          <a:latin typeface="Arial" panose="020B0604020202020204" pitchFamily="34" charset="0"/>
                        </a:rPr>
                        <a:t>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r>
                        <a:rPr lang="en-US" sz="1000" b="0" i="0" u="none" strike="noStrike" dirty="0">
                          <a:solidFill>
                            <a:srgbClr val="000000"/>
                          </a:solidFill>
                          <a:effectLst/>
                          <a:latin typeface="Arial" panose="020B0604020202020204" pitchFamily="34" charset="0"/>
                        </a:rPr>
                        <a:t>1</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13</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0470">
                <a:tc>
                  <a:txBody>
                    <a:bodyPr/>
                    <a:lstStyle/>
                    <a:p>
                      <a:pPr algn="ctr" fontAlgn="ctr"/>
                      <a:r>
                        <a:rPr lang="en-US" sz="1000" b="1" i="0" u="none" strike="noStrike" dirty="0">
                          <a:solidFill>
                            <a:srgbClr val="000000"/>
                          </a:solidFill>
                          <a:effectLst/>
                          <a:latin typeface="Arial" panose="020B0604020202020204" pitchFamily="34" charset="0"/>
                        </a:rPr>
                        <a:t>M320</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4</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0</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4</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bg1"/>
                          </a:solidFill>
                          <a:effectLst/>
                          <a:latin typeface="Arial" panose="020B0604020202020204" pitchFamily="34" charset="0"/>
                        </a:rPr>
                        <a:t>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r>
                        <a:rPr lang="en-US" sz="1000" b="0" i="0" u="none" strike="noStrike" dirty="0">
                          <a:solidFill>
                            <a:srgbClr val="000000"/>
                          </a:solidFill>
                          <a:effectLst/>
                          <a:latin typeface="Arial" panose="020B0604020202020204" pitchFamily="34" charset="0"/>
                        </a:rPr>
                        <a:t>4</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0470">
                <a:tc>
                  <a:txBody>
                    <a:bodyPr/>
                    <a:lstStyle/>
                    <a:p>
                      <a:pPr algn="ctr" fontAlgn="ctr"/>
                      <a:r>
                        <a:rPr lang="en-US" sz="1000" b="1" i="0" u="none" strike="noStrike" dirty="0">
                          <a:solidFill>
                            <a:srgbClr val="000000"/>
                          </a:solidFill>
                          <a:effectLst/>
                          <a:latin typeface="Arial" panose="020B0604020202020204" pitchFamily="34" charset="0"/>
                        </a:rPr>
                        <a:t>Shotgun</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06"/>
                  </a:ext>
                </a:extLst>
              </a:tr>
              <a:tr h="334611">
                <a:tc>
                  <a:txBody>
                    <a:bodyPr/>
                    <a:lstStyle/>
                    <a:p>
                      <a:pPr algn="ctr" fontAlgn="ctr"/>
                      <a:r>
                        <a:rPr lang="en-US" sz="1000" b="1" i="0" u="none" strike="noStrike" dirty="0">
                          <a:solidFill>
                            <a:srgbClr val="000000"/>
                          </a:solidFill>
                          <a:effectLst/>
                          <a:latin typeface="Arial" panose="020B0604020202020204" pitchFamily="34" charset="0"/>
                        </a:rPr>
                        <a:t>Sniper Weapon Systems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07"/>
                  </a:ext>
                </a:extLst>
              </a:tr>
              <a:tr h="170470">
                <a:tc>
                  <a:txBody>
                    <a:bodyPr/>
                    <a:lstStyle/>
                    <a:p>
                      <a:pPr algn="ctr" fontAlgn="ctr"/>
                      <a:r>
                        <a:rPr lang="en-US" sz="1000" b="1" i="0" u="none" strike="noStrike" dirty="0">
                          <a:solidFill>
                            <a:srgbClr val="000000"/>
                          </a:solidFill>
                          <a:effectLst/>
                          <a:latin typeface="Arial" panose="020B0604020202020204" pitchFamily="34" charset="0"/>
                        </a:rPr>
                        <a:t>Hand Grenades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08"/>
                  </a:ext>
                </a:extLst>
              </a:tr>
              <a:tr h="170470">
                <a:tc>
                  <a:txBody>
                    <a:bodyPr/>
                    <a:lstStyle/>
                    <a:p>
                      <a:pPr algn="ctr" fontAlgn="ctr"/>
                      <a:r>
                        <a:rPr lang="en-US" sz="1000" b="1" i="0" u="none" strike="noStrike" dirty="0">
                          <a:solidFill>
                            <a:srgbClr val="000000"/>
                          </a:solidFill>
                          <a:effectLst/>
                          <a:latin typeface="Arial" panose="020B0604020202020204" pitchFamily="34" charset="0"/>
                        </a:rPr>
                        <a:t>Totals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110</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120</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99%</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0470">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010"/>
                  </a:ext>
                </a:extLst>
              </a:tr>
              <a:tr h="170470">
                <a:tc>
                  <a:txBody>
                    <a:bodyPr/>
                    <a:lstStyle/>
                    <a:p>
                      <a:pPr algn="ctr" fontAlgn="ctr"/>
                      <a:r>
                        <a:rPr lang="en-US" sz="1000" b="1" i="0" u="none" strike="noStrike" dirty="0">
                          <a:solidFill>
                            <a:srgbClr val="000000"/>
                          </a:solidFill>
                          <a:effectLst/>
                          <a:latin typeface="Arial" panose="020B0604020202020204" pitchFamily="34" charset="0"/>
                        </a:rPr>
                        <a:t>Units: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4">
                  <a:txBody>
                    <a:bodyPr/>
                    <a:lstStyle/>
                    <a:p>
                      <a:pPr algn="ctr" fontAlgn="ctr"/>
                      <a:r>
                        <a:rPr lang="en-US" sz="1000" b="1" i="0" u="none" strike="noStrike" dirty="0">
                          <a:solidFill>
                            <a:srgbClr val="000000"/>
                          </a:solidFill>
                          <a:effectLst/>
                          <a:latin typeface="Arial" panose="020B0604020202020204" pitchFamily="34" charset="0"/>
                        </a:rPr>
                        <a:t>FSC</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1" i="0" u="none" strike="noStrike" dirty="0">
                          <a:solidFill>
                            <a:srgbClr val="000000"/>
                          </a:solidFill>
                          <a:effectLst/>
                          <a:latin typeface="Arial" panose="020B0604020202020204" pitchFamily="34" charset="0"/>
                        </a:rPr>
                        <a:t>A FMT</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B FMT</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C FMT</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FSC TOTAL</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4611">
                <a:tc>
                  <a:txBody>
                    <a:bodyPr/>
                    <a:lstStyle/>
                    <a:p>
                      <a:pPr algn="ctr" fontAlgn="ctr"/>
                      <a:r>
                        <a:rPr lang="en-US" sz="1000" b="1" i="0" u="none" strike="noStrike" dirty="0">
                          <a:solidFill>
                            <a:srgbClr val="000000"/>
                          </a:solidFill>
                          <a:effectLst/>
                          <a:latin typeface="Arial" panose="020B0604020202020204" pitchFamily="34" charset="0"/>
                        </a:rPr>
                        <a:t>Weapons / Systems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#Assigned</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Qual.</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70470">
                <a:tc>
                  <a:txBody>
                    <a:bodyPr/>
                    <a:lstStyle/>
                    <a:p>
                      <a:pPr algn="ctr" fontAlgn="ctr"/>
                      <a:r>
                        <a:rPr lang="en-US" sz="1000" b="1" i="0" u="none" strike="noStrike" dirty="0">
                          <a:solidFill>
                            <a:srgbClr val="000000"/>
                          </a:solidFill>
                          <a:effectLst/>
                          <a:latin typeface="Arial" panose="020B0604020202020204" pitchFamily="34" charset="0"/>
                        </a:rPr>
                        <a:t>M240B / L</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6</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5</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7</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tx1"/>
                          </a:solidFill>
                          <a:effectLst/>
                          <a:latin typeface="Arial" panose="020B0604020202020204" pitchFamily="34" charset="0"/>
                        </a:rPr>
                        <a:t>71%</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r>
                        <a:rPr lang="en-US" sz="1000" b="0" i="0" u="none" strike="noStrike" dirty="0">
                          <a:solidFill>
                            <a:srgbClr val="000000"/>
                          </a:solidFill>
                          <a:effectLst/>
                          <a:latin typeface="Arial" panose="020B0604020202020204" pitchFamily="34" charset="0"/>
                        </a:rPr>
                        <a:t>7</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0470">
                <a:tc>
                  <a:txBody>
                    <a:bodyPr/>
                    <a:lstStyle/>
                    <a:p>
                      <a:pPr algn="ctr" fontAlgn="ctr"/>
                      <a:r>
                        <a:rPr lang="en-US" sz="1000" b="1" i="0" u="none" strike="noStrike" dirty="0">
                          <a:solidFill>
                            <a:srgbClr val="000000"/>
                          </a:solidFill>
                          <a:effectLst/>
                          <a:latin typeface="Arial" panose="020B0604020202020204" pitchFamily="34" charset="0"/>
                        </a:rPr>
                        <a:t>M2</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10</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8</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10</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tx1"/>
                          </a:solidFill>
                          <a:effectLst/>
                          <a:latin typeface="Arial" panose="020B0604020202020204" pitchFamily="34" charset="0"/>
                        </a:rPr>
                        <a:t>80%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16</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70470">
                <a:tc>
                  <a:txBody>
                    <a:bodyPr/>
                    <a:lstStyle/>
                    <a:p>
                      <a:pPr algn="ctr" fontAlgn="ctr"/>
                      <a:r>
                        <a:rPr lang="en-US" sz="1000" b="1" i="0" u="none" strike="noStrike" dirty="0">
                          <a:solidFill>
                            <a:srgbClr val="000000"/>
                          </a:solidFill>
                          <a:effectLst/>
                          <a:latin typeface="Arial" panose="020B0604020202020204" pitchFamily="34" charset="0"/>
                        </a:rPr>
                        <a:t>M2HB</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16"/>
                  </a:ext>
                </a:extLst>
              </a:tr>
              <a:tr h="170470">
                <a:tc>
                  <a:txBody>
                    <a:bodyPr/>
                    <a:lstStyle/>
                    <a:p>
                      <a:pPr algn="ctr" fontAlgn="ctr"/>
                      <a:r>
                        <a:rPr lang="en-US" sz="1000" b="1" i="0" u="none" strike="noStrike" dirty="0">
                          <a:solidFill>
                            <a:srgbClr val="000000"/>
                          </a:solidFill>
                          <a:effectLst/>
                          <a:latin typeface="Arial" panose="020B0604020202020204" pitchFamily="34" charset="0"/>
                        </a:rPr>
                        <a:t>MK19</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rPr>
                        <a:t>100%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70470">
                <a:tc>
                  <a:txBody>
                    <a:bodyPr/>
                    <a:lstStyle/>
                    <a:p>
                      <a:pPr algn="ctr" fontAlgn="ctr"/>
                      <a:r>
                        <a:rPr lang="en-US" sz="1000" b="1" i="0" u="none" strike="noStrike" dirty="0">
                          <a:solidFill>
                            <a:srgbClr val="000000"/>
                          </a:solidFill>
                          <a:effectLst/>
                          <a:latin typeface="Arial" panose="020B0604020202020204" pitchFamily="34" charset="0"/>
                        </a:rPr>
                        <a:t>JAVELIN</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18"/>
                  </a:ext>
                </a:extLst>
              </a:tr>
              <a:tr h="334611">
                <a:tc>
                  <a:txBody>
                    <a:bodyPr/>
                    <a:lstStyle/>
                    <a:p>
                      <a:pPr algn="ctr" fontAlgn="ctr"/>
                      <a:r>
                        <a:rPr lang="en-US" sz="1000" b="1" i="0" u="none" strike="noStrike" dirty="0">
                          <a:solidFill>
                            <a:srgbClr val="000000"/>
                          </a:solidFill>
                          <a:effectLst/>
                          <a:latin typeface="Arial" panose="020B0604020202020204" pitchFamily="34" charset="0"/>
                        </a:rPr>
                        <a:t>Assault Breacher Vehicle (ABV)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19"/>
                  </a:ext>
                </a:extLst>
              </a:tr>
              <a:tr h="498752">
                <a:tc>
                  <a:txBody>
                    <a:bodyPr/>
                    <a:lstStyle/>
                    <a:p>
                      <a:pPr algn="ctr" fontAlgn="ctr"/>
                      <a:r>
                        <a:rPr lang="fr-FR" sz="1000" b="1" i="0" u="none" strike="noStrike" dirty="0">
                          <a:solidFill>
                            <a:srgbClr val="000000"/>
                          </a:solidFill>
                          <a:effectLst/>
                          <a:latin typeface="Arial" panose="020B0604020202020204" pitchFamily="34" charset="0"/>
                        </a:rPr>
                        <a:t>Reconnaissance Vehicle, Motorized (Scout Truck)</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20"/>
                  </a:ext>
                </a:extLst>
              </a:tr>
              <a:tr h="334611">
                <a:tc>
                  <a:txBody>
                    <a:bodyPr/>
                    <a:lstStyle/>
                    <a:p>
                      <a:pPr algn="ctr" fontAlgn="ctr"/>
                      <a:r>
                        <a:rPr lang="en-US" sz="1000" b="1" i="0" u="none" strike="noStrike" dirty="0">
                          <a:solidFill>
                            <a:srgbClr val="000000"/>
                          </a:solidFill>
                          <a:effectLst/>
                          <a:latin typeface="Arial" panose="020B0604020202020204" pitchFamily="34" charset="0"/>
                        </a:rPr>
                        <a:t>Convoy Protection Platform (CPP)</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5</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5</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bg1"/>
                          </a:solidFill>
                          <a:effectLst/>
                          <a:latin typeface="Arial" panose="020B0604020202020204" pitchFamily="34" charset="0"/>
                        </a:rPr>
                        <a:t>40%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a:solidFill>
                            <a:srgbClr val="000000"/>
                          </a:solidFill>
                          <a:effectLst/>
                          <a:latin typeface="Arial" panose="020B0604020202020204" pitchFamily="34" charset="0"/>
                        </a:rPr>
                        <a:t>1</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8</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334611">
                <a:tc>
                  <a:txBody>
                    <a:bodyPr/>
                    <a:lstStyle/>
                    <a:p>
                      <a:pPr algn="ctr" fontAlgn="ctr"/>
                      <a:r>
                        <a:rPr lang="en-US" sz="1000" b="1" i="0" u="none" strike="noStrike" dirty="0">
                          <a:solidFill>
                            <a:srgbClr val="000000"/>
                          </a:solidFill>
                          <a:effectLst/>
                          <a:latin typeface="Arial" panose="020B0604020202020204" pitchFamily="34" charset="0"/>
                        </a:rPr>
                        <a:t>Mounted Machine Gun Platforms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22"/>
                  </a:ext>
                </a:extLst>
              </a:tr>
              <a:tr h="170470">
                <a:tc>
                  <a:txBody>
                    <a:bodyPr/>
                    <a:lstStyle/>
                    <a:p>
                      <a:pPr algn="ctr" fontAlgn="ctr"/>
                      <a:r>
                        <a:rPr lang="en-US" sz="1000" b="1" i="0" u="none" strike="noStrike" dirty="0">
                          <a:solidFill>
                            <a:srgbClr val="000000"/>
                          </a:solidFill>
                          <a:effectLst/>
                          <a:latin typeface="Arial" panose="020B0604020202020204" pitchFamily="34" charset="0"/>
                        </a:rPr>
                        <a:t>120mm Mortars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23"/>
                  </a:ext>
                </a:extLst>
              </a:tr>
            </a:tbl>
          </a:graphicData>
        </a:graphic>
      </p:graphicFrame>
      <p:graphicFrame>
        <p:nvGraphicFramePr>
          <p:cNvPr id="6" name="Table 5"/>
          <p:cNvGraphicFramePr>
            <a:graphicFrameLocks noGrp="1"/>
          </p:cNvGraphicFramePr>
          <p:nvPr/>
        </p:nvGraphicFramePr>
        <p:xfrm>
          <a:off x="5855285" y="4084390"/>
          <a:ext cx="3275463" cy="2216391"/>
        </p:xfrm>
        <a:graphic>
          <a:graphicData uri="http://schemas.openxmlformats.org/drawingml/2006/table">
            <a:tbl>
              <a:tblPr/>
              <a:tblGrid>
                <a:gridCol w="873457">
                  <a:extLst>
                    <a:ext uri="{9D8B030D-6E8A-4147-A177-3AD203B41FA5}">
                      <a16:colId xmlns:a16="http://schemas.microsoft.com/office/drawing/2014/main" val="20000"/>
                    </a:ext>
                  </a:extLst>
                </a:gridCol>
                <a:gridCol w="747035">
                  <a:extLst>
                    <a:ext uri="{9D8B030D-6E8A-4147-A177-3AD203B41FA5}">
                      <a16:colId xmlns:a16="http://schemas.microsoft.com/office/drawing/2014/main" val="20001"/>
                    </a:ext>
                  </a:extLst>
                </a:gridCol>
                <a:gridCol w="551657">
                  <a:extLst>
                    <a:ext uri="{9D8B030D-6E8A-4147-A177-3AD203B41FA5}">
                      <a16:colId xmlns:a16="http://schemas.microsoft.com/office/drawing/2014/main" val="20002"/>
                    </a:ext>
                  </a:extLst>
                </a:gridCol>
                <a:gridCol w="551657">
                  <a:extLst>
                    <a:ext uri="{9D8B030D-6E8A-4147-A177-3AD203B41FA5}">
                      <a16:colId xmlns:a16="http://schemas.microsoft.com/office/drawing/2014/main" val="20003"/>
                    </a:ext>
                  </a:extLst>
                </a:gridCol>
                <a:gridCol w="551657">
                  <a:extLst>
                    <a:ext uri="{9D8B030D-6E8A-4147-A177-3AD203B41FA5}">
                      <a16:colId xmlns:a16="http://schemas.microsoft.com/office/drawing/2014/main" val="20004"/>
                    </a:ext>
                  </a:extLst>
                </a:gridCol>
              </a:tblGrid>
              <a:tr h="337276">
                <a:tc>
                  <a:txBody>
                    <a:bodyPr/>
                    <a:lstStyle/>
                    <a:p>
                      <a:pPr algn="ctr" fontAlgn="ctr"/>
                      <a:r>
                        <a:rPr lang="en-US" sz="1200" b="1" i="0" u="none" strike="noStrike" dirty="0">
                          <a:solidFill>
                            <a:srgbClr val="FFFFFF"/>
                          </a:solidFill>
                          <a:effectLst/>
                          <a:latin typeface="Arial" panose="020B0604020202020204" pitchFamily="34" charset="0"/>
                        </a:rPr>
                        <a:t>HT/WT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1200" b="1" i="0" u="none" strike="noStrike" dirty="0">
                          <a:solidFill>
                            <a:srgbClr val="000000"/>
                          </a:solidFill>
                          <a:effectLst/>
                          <a:latin typeface="Arial" panose="020B0604020202020204" pitchFamily="34" charset="0"/>
                        </a:rPr>
                        <a:t>Assigned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Arial" panose="020B0604020202020204" pitchFamily="34" charset="0"/>
                        </a:rPr>
                        <a:t>Passed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Arial" panose="020B0604020202020204" pitchFamily="34" charset="0"/>
                        </a:rPr>
                        <a:t>Failed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Arial" panose="020B0604020202020204" pitchFamily="34" charset="0"/>
                        </a:rPr>
                        <a:t>Due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75823">
                <a:tc>
                  <a:txBody>
                    <a:bodyPr/>
                    <a:lstStyle/>
                    <a:p>
                      <a:pPr algn="l" fontAlgn="b"/>
                      <a:r>
                        <a:rPr lang="en-US" sz="1200" b="1" i="0" u="none" strike="noStrike" dirty="0">
                          <a:solidFill>
                            <a:srgbClr val="000000"/>
                          </a:solidFill>
                          <a:effectLst/>
                          <a:latin typeface="+mn-lt"/>
                        </a:rPr>
                        <a:t> MAINT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5823">
                <a:tc>
                  <a:txBody>
                    <a:bodyPr/>
                    <a:lstStyle/>
                    <a:p>
                      <a:pPr algn="l" fontAlgn="b"/>
                      <a:r>
                        <a:rPr lang="en-US" sz="1200" b="1" i="0" u="none" strike="noStrike" dirty="0">
                          <a:solidFill>
                            <a:srgbClr val="000000"/>
                          </a:solidFill>
                          <a:effectLst/>
                          <a:latin typeface="+mn-lt"/>
                        </a:rPr>
                        <a:t> DISTRO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5823">
                <a:tc>
                  <a:txBody>
                    <a:bodyPr/>
                    <a:lstStyle/>
                    <a:p>
                      <a:pPr algn="l" fontAlgn="b"/>
                      <a:r>
                        <a:rPr lang="en-US" sz="1200" b="1" i="0" u="none" strike="noStrike" dirty="0">
                          <a:solidFill>
                            <a:srgbClr val="000000"/>
                          </a:solidFill>
                          <a:effectLst/>
                          <a:latin typeface="+mn-lt"/>
                        </a:rPr>
                        <a:t> FIELD</a:t>
                      </a:r>
                      <a:r>
                        <a:rPr lang="en-US" sz="1200" b="1" i="0" u="none" strike="noStrike" baseline="0" dirty="0">
                          <a:solidFill>
                            <a:srgbClr val="000000"/>
                          </a:solidFill>
                          <a:effectLst/>
                          <a:latin typeface="+mn-lt"/>
                        </a:rPr>
                        <a:t> FEEDING</a:t>
                      </a:r>
                      <a:endParaRPr lang="en-US" sz="1200" b="1"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5823">
                <a:tc>
                  <a:txBody>
                    <a:bodyPr/>
                    <a:lstStyle/>
                    <a:p>
                      <a:pPr algn="l" fontAlgn="b"/>
                      <a:r>
                        <a:rPr lang="en-US" sz="1200" b="1" i="0" u="none" strike="noStrike" dirty="0">
                          <a:solidFill>
                            <a:srgbClr val="000000"/>
                          </a:solidFill>
                          <a:effectLst/>
                          <a:latin typeface="+mn-lt"/>
                        </a:rPr>
                        <a:t> HQ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5823">
                <a:tc>
                  <a:txBody>
                    <a:bodyPr/>
                    <a:lstStyle/>
                    <a:p>
                      <a:pPr algn="l" fontAlgn="b"/>
                      <a:r>
                        <a:rPr lang="en-US" sz="1200" b="1" i="0" u="none" strike="noStrike" dirty="0">
                          <a:solidFill>
                            <a:srgbClr val="000000"/>
                          </a:solidFill>
                          <a:effectLst/>
                          <a:latin typeface="+mn-lt"/>
                        </a:rPr>
                        <a:t> FSC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112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nvGraphicFramePr>
        <p:xfrm>
          <a:off x="5839857" y="1543056"/>
          <a:ext cx="3275463" cy="2302452"/>
        </p:xfrm>
        <a:graphic>
          <a:graphicData uri="http://schemas.openxmlformats.org/drawingml/2006/table">
            <a:tbl>
              <a:tblPr/>
              <a:tblGrid>
                <a:gridCol w="734321">
                  <a:extLst>
                    <a:ext uri="{9D8B030D-6E8A-4147-A177-3AD203B41FA5}">
                      <a16:colId xmlns:a16="http://schemas.microsoft.com/office/drawing/2014/main" val="20000"/>
                    </a:ext>
                  </a:extLst>
                </a:gridCol>
                <a:gridCol w="628038">
                  <a:extLst>
                    <a:ext uri="{9D8B030D-6E8A-4147-A177-3AD203B41FA5}">
                      <a16:colId xmlns:a16="http://schemas.microsoft.com/office/drawing/2014/main" val="20001"/>
                    </a:ext>
                  </a:extLst>
                </a:gridCol>
                <a:gridCol w="463783">
                  <a:extLst>
                    <a:ext uri="{9D8B030D-6E8A-4147-A177-3AD203B41FA5}">
                      <a16:colId xmlns:a16="http://schemas.microsoft.com/office/drawing/2014/main" val="20002"/>
                    </a:ext>
                  </a:extLst>
                </a:gridCol>
                <a:gridCol w="463783">
                  <a:extLst>
                    <a:ext uri="{9D8B030D-6E8A-4147-A177-3AD203B41FA5}">
                      <a16:colId xmlns:a16="http://schemas.microsoft.com/office/drawing/2014/main" val="20003"/>
                    </a:ext>
                  </a:extLst>
                </a:gridCol>
                <a:gridCol w="463783">
                  <a:extLst>
                    <a:ext uri="{9D8B030D-6E8A-4147-A177-3AD203B41FA5}">
                      <a16:colId xmlns:a16="http://schemas.microsoft.com/office/drawing/2014/main" val="20004"/>
                    </a:ext>
                  </a:extLst>
                </a:gridCol>
                <a:gridCol w="521755">
                  <a:extLst>
                    <a:ext uri="{9D8B030D-6E8A-4147-A177-3AD203B41FA5}">
                      <a16:colId xmlns:a16="http://schemas.microsoft.com/office/drawing/2014/main" val="20005"/>
                    </a:ext>
                  </a:extLst>
                </a:gridCol>
              </a:tblGrid>
              <a:tr h="269942">
                <a:tc>
                  <a:txBody>
                    <a:bodyPr/>
                    <a:lstStyle/>
                    <a:p>
                      <a:pPr algn="ctr" fontAlgn="ctr"/>
                      <a:r>
                        <a:rPr lang="en-US" sz="1000" b="1" i="0" u="none" strike="noStrike" dirty="0">
                          <a:solidFill>
                            <a:srgbClr val="FFFFFF"/>
                          </a:solidFill>
                          <a:effectLst/>
                          <a:latin typeface="Arial" panose="020B0604020202020204" pitchFamily="34" charset="0"/>
                        </a:rPr>
                        <a:t>APFT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1000" b="1" i="0" u="none" strike="noStrike" dirty="0">
                          <a:solidFill>
                            <a:srgbClr val="000000"/>
                          </a:solidFill>
                          <a:effectLst/>
                          <a:latin typeface="Arial" panose="020B0604020202020204" pitchFamily="34" charset="0"/>
                        </a:rPr>
                        <a:t>Assigned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Passed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Failed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Due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6502">
                <a:tc>
                  <a:txBody>
                    <a:bodyPr/>
                    <a:lstStyle/>
                    <a:p>
                      <a:pPr algn="l" fontAlgn="b"/>
                      <a:r>
                        <a:rPr lang="en-US" sz="1200" b="1" i="0" u="none" strike="noStrike" dirty="0">
                          <a:solidFill>
                            <a:srgbClr val="000000"/>
                          </a:solidFill>
                          <a:effectLst/>
                          <a:latin typeface="+mn-lt"/>
                        </a:rPr>
                        <a:t> MAINT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6502">
                <a:tc>
                  <a:txBody>
                    <a:bodyPr/>
                    <a:lstStyle/>
                    <a:p>
                      <a:pPr algn="l" fontAlgn="b"/>
                      <a:r>
                        <a:rPr lang="en-US" sz="1200" b="1" i="0" u="none" strike="noStrike" dirty="0">
                          <a:solidFill>
                            <a:srgbClr val="000000"/>
                          </a:solidFill>
                          <a:effectLst/>
                          <a:latin typeface="+mn-lt"/>
                        </a:rPr>
                        <a:t> DISTRO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06502">
                <a:tc>
                  <a:txBody>
                    <a:bodyPr/>
                    <a:lstStyle/>
                    <a:p>
                      <a:pPr algn="l" fontAlgn="b"/>
                      <a:r>
                        <a:rPr lang="en-US" sz="1200" b="1" i="0" u="none" strike="noStrike" dirty="0">
                          <a:solidFill>
                            <a:srgbClr val="000000"/>
                          </a:solidFill>
                          <a:effectLst/>
                          <a:latin typeface="+mn-lt"/>
                        </a:rPr>
                        <a:t> FIELD  FEEDING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06502">
                <a:tc>
                  <a:txBody>
                    <a:bodyPr/>
                    <a:lstStyle/>
                    <a:p>
                      <a:pPr algn="l" fontAlgn="b"/>
                      <a:r>
                        <a:rPr lang="en-US" sz="1200" b="1" i="0" u="none" strike="noStrike" dirty="0">
                          <a:solidFill>
                            <a:srgbClr val="000000"/>
                          </a:solidFill>
                          <a:effectLst/>
                          <a:latin typeface="+mn-lt"/>
                        </a:rPr>
                        <a:t> HQ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06502">
                <a:tc>
                  <a:txBody>
                    <a:bodyPr/>
                    <a:lstStyle/>
                    <a:p>
                      <a:pPr algn="l" fontAlgn="b"/>
                      <a:r>
                        <a:rPr lang="en-US" sz="1200" b="1" i="0" u="none" strike="noStrike" dirty="0">
                          <a:solidFill>
                            <a:srgbClr val="000000"/>
                          </a:solidFill>
                          <a:effectLst/>
                          <a:latin typeface="+mn-lt"/>
                        </a:rPr>
                        <a:t> FSC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112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94637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685800"/>
            <a:r>
              <a:rPr lang="en-US" b="1" dirty="0">
                <a:solidFill>
                  <a:prstClr val="black"/>
                </a:solidFill>
              </a:rPr>
              <a:t>Gunslinger Vehicle Manning </a:t>
            </a:r>
          </a:p>
        </p:txBody>
      </p:sp>
      <p:sp>
        <p:nvSpPr>
          <p:cNvPr id="6" name="TextBox 227"/>
          <p:cNvSpPr txBox="1"/>
          <p:nvPr/>
        </p:nvSpPr>
        <p:spPr>
          <a:xfrm>
            <a:off x="4873625" y="11828463"/>
            <a:ext cx="184150" cy="26352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sz="1100" dirty="0"/>
          </a:p>
        </p:txBody>
      </p:sp>
      <p:sp>
        <p:nvSpPr>
          <p:cNvPr id="7" name="TextBox 228"/>
          <p:cNvSpPr txBox="1"/>
          <p:nvPr/>
        </p:nvSpPr>
        <p:spPr>
          <a:xfrm>
            <a:off x="9085263" y="10991850"/>
            <a:ext cx="428625" cy="79375"/>
          </a:xfrm>
          <a:prstGeom prst="rect">
            <a:avLst/>
          </a:prstGeom>
          <a:solidFill>
            <a:srgbClr val="FF0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8" name="TextBox 229"/>
          <p:cNvSpPr txBox="1"/>
          <p:nvPr/>
        </p:nvSpPr>
        <p:spPr>
          <a:xfrm>
            <a:off x="9085263" y="11187113"/>
            <a:ext cx="409575" cy="68262"/>
          </a:xfrm>
          <a:prstGeom prst="rect">
            <a:avLst/>
          </a:prstGeom>
          <a:solidFill>
            <a:srgbClr val="FFC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9" name="TextBox 230"/>
          <p:cNvSpPr txBox="1"/>
          <p:nvPr/>
        </p:nvSpPr>
        <p:spPr>
          <a:xfrm>
            <a:off x="9078913" y="11382375"/>
            <a:ext cx="422275" cy="66675"/>
          </a:xfrm>
          <a:prstGeom prst="rect">
            <a:avLst/>
          </a:prstGeom>
          <a:solidFill>
            <a:srgbClr val="00B05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13" name="TextBox 227"/>
          <p:cNvSpPr txBox="1"/>
          <p:nvPr/>
        </p:nvSpPr>
        <p:spPr>
          <a:xfrm>
            <a:off x="2339975" y="12128500"/>
            <a:ext cx="184150" cy="26352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sz="1100" dirty="0"/>
          </a:p>
        </p:txBody>
      </p:sp>
      <p:sp>
        <p:nvSpPr>
          <p:cNvPr id="14" name="TextBox 228"/>
          <p:cNvSpPr txBox="1"/>
          <p:nvPr/>
        </p:nvSpPr>
        <p:spPr>
          <a:xfrm>
            <a:off x="9085263" y="10691813"/>
            <a:ext cx="428625" cy="79375"/>
          </a:xfrm>
          <a:prstGeom prst="rect">
            <a:avLst/>
          </a:prstGeom>
          <a:solidFill>
            <a:srgbClr val="FF0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15" name="TextBox 229"/>
          <p:cNvSpPr txBox="1"/>
          <p:nvPr/>
        </p:nvSpPr>
        <p:spPr>
          <a:xfrm>
            <a:off x="9085263" y="10887075"/>
            <a:ext cx="409575" cy="68263"/>
          </a:xfrm>
          <a:prstGeom prst="rect">
            <a:avLst/>
          </a:prstGeom>
          <a:solidFill>
            <a:srgbClr val="FFC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16" name="TextBox 230"/>
          <p:cNvSpPr txBox="1"/>
          <p:nvPr/>
        </p:nvSpPr>
        <p:spPr>
          <a:xfrm>
            <a:off x="9078913" y="11082338"/>
            <a:ext cx="422275" cy="66675"/>
          </a:xfrm>
          <a:prstGeom prst="rect">
            <a:avLst/>
          </a:prstGeom>
          <a:solidFill>
            <a:srgbClr val="00B05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17" name="TextBox 79"/>
          <p:cNvSpPr txBox="1"/>
          <p:nvPr/>
        </p:nvSpPr>
        <p:spPr>
          <a:xfrm>
            <a:off x="9069388" y="11279188"/>
            <a:ext cx="428625" cy="79375"/>
          </a:xfrm>
          <a:prstGeom prst="rect">
            <a:avLst/>
          </a:prstGeom>
          <a:solidFill>
            <a:srgbClr val="00B0F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solidFill>
                <a:srgbClr val="00B0F0"/>
              </a:solidFill>
            </a:endParaRPr>
          </a:p>
        </p:txBody>
      </p:sp>
      <p:sp>
        <p:nvSpPr>
          <p:cNvPr id="18" name="TextBox 80"/>
          <p:cNvSpPr txBox="1"/>
          <p:nvPr/>
        </p:nvSpPr>
        <p:spPr>
          <a:xfrm>
            <a:off x="9078913" y="11282363"/>
            <a:ext cx="422275" cy="66675"/>
          </a:xfrm>
          <a:prstGeom prst="rect">
            <a:avLst/>
          </a:prstGeom>
          <a:solidFill>
            <a:srgbClr val="00B0F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12345"/>
            <a:ext cx="9144000" cy="5049999"/>
          </a:xfrm>
          <a:prstGeom prst="rect">
            <a:avLst/>
          </a:prstGeom>
        </p:spPr>
      </p:pic>
    </p:spTree>
    <p:extLst>
      <p:ext uri="{BB962C8B-B14F-4D97-AF65-F5344CB8AC3E}">
        <p14:creationId xmlns:p14="http://schemas.microsoft.com/office/powerpoint/2010/main" val="2051360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685800"/>
            <a:r>
              <a:rPr lang="en-US" b="1" dirty="0">
                <a:solidFill>
                  <a:prstClr val="black"/>
                </a:solidFill>
              </a:rPr>
              <a:t>Gunslinger Vehicle Manning </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93813"/>
            <a:ext cx="9144000" cy="5160412"/>
          </a:xfrm>
          <a:prstGeom prst="rect">
            <a:avLst/>
          </a:prstGeom>
        </p:spPr>
      </p:pic>
    </p:spTree>
    <p:extLst>
      <p:ext uri="{BB962C8B-B14F-4D97-AF65-F5344CB8AC3E}">
        <p14:creationId xmlns:p14="http://schemas.microsoft.com/office/powerpoint/2010/main" val="28731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143000" y="2090794"/>
            <a:ext cx="6858000" cy="2446824"/>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Gunslinger</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T+5 </a:t>
            </a:r>
            <a:r>
              <a:rPr lang="en-US" sz="3600" b="1" dirty="0">
                <a:solidFill>
                  <a:prstClr val="black"/>
                </a:solidFill>
                <a:latin typeface="Arial" charset="0"/>
                <a:cs typeface="Times New Roman" pitchFamily="18" charset="0"/>
              </a:rPr>
              <a:t>Approval)</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T+6 </a:t>
            </a:r>
            <a:r>
              <a:rPr lang="en-US" sz="3600" b="1" dirty="0">
                <a:solidFill>
                  <a:prstClr val="black"/>
                </a:solidFill>
                <a:latin typeface="Arial" charset="0"/>
                <a:cs typeface="Times New Roman" pitchFamily="18" charset="0"/>
              </a:rPr>
              <a:t>Concept)</a:t>
            </a:r>
            <a:r>
              <a:rPr lang="en-US" sz="3600" b="1" dirty="0">
                <a:solidFill>
                  <a:prstClr val="black"/>
                </a:solidFill>
                <a:latin typeface="Arial" charset="0"/>
              </a:rPr>
              <a:t> </a:t>
            </a:r>
          </a:p>
          <a:p>
            <a:pPr algn="ctr"/>
            <a:r>
              <a:rPr lang="en-US" sz="3600" b="1" dirty="0">
                <a:solidFill>
                  <a:prstClr val="black"/>
                </a:solidFill>
                <a:latin typeface="Arial" charset="0"/>
              </a:rPr>
              <a:t>24 Mar 20</a:t>
            </a:r>
          </a:p>
        </p:txBody>
      </p:sp>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defTabSz="685800">
              <a:spcBef>
                <a:spcPct val="0"/>
              </a:spcBef>
            </a:pPr>
            <a:r>
              <a:rPr lang="en-US" sz="2800" b="1" dirty="0">
                <a:solidFill>
                  <a:prstClr val="black"/>
                </a:solidFill>
                <a:latin typeface="Arial "/>
                <a:ea typeface="+mj-ea"/>
                <a:cs typeface="+mj-cs"/>
              </a:rPr>
              <a:t>Near Term Training Review</a:t>
            </a:r>
          </a:p>
        </p:txBody>
      </p:sp>
    </p:spTree>
    <p:extLst>
      <p:ext uri="{BB962C8B-B14F-4D97-AF65-F5344CB8AC3E}">
        <p14:creationId xmlns:p14="http://schemas.microsoft.com/office/powerpoint/2010/main" val="376879814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 y="749298"/>
          <a:ext cx="5480838" cy="4838206"/>
        </p:xfrm>
        <a:graphic>
          <a:graphicData uri="http://schemas.openxmlformats.org/drawingml/2006/table">
            <a:tbl>
              <a:tblPr/>
              <a:tblGrid>
                <a:gridCol w="3973824">
                  <a:extLst>
                    <a:ext uri="{9D8B030D-6E8A-4147-A177-3AD203B41FA5}">
                      <a16:colId xmlns:a16="http://schemas.microsoft.com/office/drawing/2014/main" val="20000"/>
                    </a:ext>
                  </a:extLst>
                </a:gridCol>
                <a:gridCol w="502338">
                  <a:extLst>
                    <a:ext uri="{9D8B030D-6E8A-4147-A177-3AD203B41FA5}">
                      <a16:colId xmlns:a16="http://schemas.microsoft.com/office/drawing/2014/main" val="20004"/>
                    </a:ext>
                  </a:extLst>
                </a:gridCol>
                <a:gridCol w="502338">
                  <a:extLst>
                    <a:ext uri="{9D8B030D-6E8A-4147-A177-3AD203B41FA5}">
                      <a16:colId xmlns:a16="http://schemas.microsoft.com/office/drawing/2014/main" val="1384569834"/>
                    </a:ext>
                  </a:extLst>
                </a:gridCol>
                <a:gridCol w="502338">
                  <a:extLst>
                    <a:ext uri="{9D8B030D-6E8A-4147-A177-3AD203B41FA5}">
                      <a16:colId xmlns:a16="http://schemas.microsoft.com/office/drawing/2014/main" val="731281802"/>
                    </a:ext>
                  </a:extLst>
                </a:gridCol>
              </a:tblGrid>
              <a:tr h="392936">
                <a:tc>
                  <a:txBody>
                    <a:bodyPr/>
                    <a:lstStyle/>
                    <a:p>
                      <a:pPr algn="l" fontAlgn="t"/>
                      <a:r>
                        <a:rPr lang="en-US" sz="800" b="1" i="0" u="none" strike="noStrike" dirty="0">
                          <a:solidFill>
                            <a:schemeClr val="bg1"/>
                          </a:solidFill>
                          <a:latin typeface="Arial" panose="020B0604020202020204" pitchFamily="34" charset="0"/>
                          <a:cs typeface="Arial" panose="020B0604020202020204" pitchFamily="34" charset="0"/>
                        </a:rPr>
                        <a:t>Mission Essential Task</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BlToTr w="19050" cap="flat" cmpd="sng" algn="ctr">
                      <a:solidFill>
                        <a:srgbClr val="7F7F7F"/>
                      </a:solidFill>
                      <a:prstDash val="solid"/>
                      <a:round/>
                      <a:headEnd type="none" w="med" len="med"/>
                      <a:tailEnd type="none" w="med" len="med"/>
                    </a:lnBlToTr>
                    <a:solidFill>
                      <a:schemeClr val="tx1"/>
                    </a:solidFill>
                  </a:tcPr>
                </a:tc>
                <a:tc>
                  <a:txBody>
                    <a:bodyPr/>
                    <a:lstStyle/>
                    <a:p>
                      <a:pPr algn="ctr" fontAlgn="b"/>
                      <a:r>
                        <a:rPr lang="en-US" sz="800" b="0" i="0" u="none" strike="noStrike" dirty="0">
                          <a:solidFill>
                            <a:schemeClr val="bg1"/>
                          </a:solidFill>
                          <a:latin typeface="Arial" panose="020B0604020202020204" pitchFamily="34" charset="0"/>
                          <a:cs typeface="Arial" panose="020B0604020202020204" pitchFamily="34" charset="0"/>
                        </a:rPr>
                        <a:t>End 2</a:t>
                      </a:r>
                      <a:r>
                        <a:rPr lang="en-US" sz="800" b="0" i="0" u="none" strike="noStrike" baseline="30000" dirty="0">
                          <a:solidFill>
                            <a:schemeClr val="bg1"/>
                          </a:solidFill>
                          <a:latin typeface="Arial" panose="020B0604020202020204" pitchFamily="34" charset="0"/>
                          <a:cs typeface="Arial" panose="020B0604020202020204" pitchFamily="34" charset="0"/>
                        </a:rPr>
                        <a:t>nd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txBody>
                  <a:tcPr marL="0" marR="0" marT="0" marB="0" vert="vert270" anchor="ctr">
                    <a:lnL w="6350" cap="flat" cmpd="sng" algn="ctr">
                      <a:solidFill>
                        <a:srgbClr val="000000"/>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a:t>
                      </a:r>
                      <a:r>
                        <a:rPr lang="en-US" sz="800" b="0" i="0" u="none" strike="noStrike" baseline="0" dirty="0">
                          <a:solidFill>
                            <a:schemeClr val="bg1"/>
                          </a:solidFill>
                          <a:latin typeface="Arial" panose="020B0604020202020204" pitchFamily="34" charset="0"/>
                          <a:cs typeface="Arial" panose="020B0604020202020204" pitchFamily="34" charset="0"/>
                        </a:rPr>
                        <a:t> 3</a:t>
                      </a:r>
                      <a:r>
                        <a:rPr lang="en-US" sz="800" b="0" i="0" u="none" strike="noStrike" baseline="30000" dirty="0">
                          <a:solidFill>
                            <a:schemeClr val="bg1"/>
                          </a:solidFill>
                          <a:latin typeface="Arial" panose="020B0604020202020204" pitchFamily="34" charset="0"/>
                          <a:cs typeface="Arial" panose="020B0604020202020204" pitchFamily="34" charset="0"/>
                        </a:rPr>
                        <a:t>rd</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End 4</a:t>
                      </a:r>
                      <a:r>
                        <a:rPr lang="en-US" sz="800" b="0" i="0" u="none" strike="noStrike" baseline="30000" dirty="0">
                          <a:solidFill>
                            <a:schemeClr val="bg1"/>
                          </a:solidFill>
                          <a:latin typeface="Arial" panose="020B0604020202020204" pitchFamily="34" charset="0"/>
                          <a:cs typeface="Arial" panose="020B0604020202020204" pitchFamily="34" charset="0"/>
                        </a:rPr>
                        <a:t>th</a:t>
                      </a:r>
                      <a:r>
                        <a:rPr lang="en-US" sz="800" b="0" i="0" u="none" strike="noStrike" baseline="0" dirty="0">
                          <a:solidFill>
                            <a:schemeClr val="bg1"/>
                          </a:solidFill>
                          <a:latin typeface="Arial" panose="020B0604020202020204" pitchFamily="34" charset="0"/>
                          <a:cs typeface="Arial" panose="020B0604020202020204" pitchFamily="34" charset="0"/>
                        </a:rPr>
                        <a:t>  </a:t>
                      </a:r>
                      <a:r>
                        <a:rPr lang="en-US" sz="800" b="0" i="0" u="none" strike="noStrike" dirty="0">
                          <a:solidFill>
                            <a:schemeClr val="bg1"/>
                          </a:solidFill>
                          <a:latin typeface="Arial" panose="020B0604020202020204" pitchFamily="34" charset="0"/>
                          <a:cs typeface="Arial" panose="020B0604020202020204" pitchFamily="34" charset="0"/>
                        </a:rPr>
                        <a:t> QTR OBJ-T</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vert="vert27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34989">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Expeditionary Deployment Operations (10-CO-0056)</a:t>
                      </a:r>
                      <a:endParaRPr lang="en-US" sz="900" b="1" baseline="0" dirty="0">
                        <a:latin typeface="Arial" panose="020B0604020202020204" pitchFamily="34" charset="0"/>
                        <a:ea typeface="Calibri"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Perform pre-deployment Supply Activities (10-CO-4804)</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Perform</a:t>
                      </a:r>
                      <a:r>
                        <a:rPr lang="en-US" sz="900" b="0" i="0" u="none" strike="noStrike" baseline="0" dirty="0">
                          <a:solidFill>
                            <a:srgbClr val="000000"/>
                          </a:solidFill>
                          <a:effectLst/>
                          <a:latin typeface="Arial" panose="020B0604020202020204" pitchFamily="34" charset="0"/>
                          <a:cs typeface="Arial" panose="020B0604020202020204" pitchFamily="34" charset="0"/>
                        </a:rPr>
                        <a:t> pre-deployment Maintenance Activities (43-CO-4805)</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Prepare personnel for Deployment for Companies (71-CO-004)</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Prepare Equipment for Deployment (55-CO-4806)</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Conduct Staging Activities (55-CO-4826)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600207">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Unit Defense (63-CO-0727)</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Implement CBRN Protective Measures (03-CO-9201)</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Employ</a:t>
                      </a:r>
                      <a:r>
                        <a:rPr lang="en-US" sz="900" b="0" i="0" u="none" strike="noStrike" baseline="0" dirty="0">
                          <a:solidFill>
                            <a:srgbClr val="000000"/>
                          </a:solidFill>
                          <a:effectLst/>
                          <a:latin typeface="Arial" panose="020B0604020202020204" pitchFamily="34" charset="0"/>
                          <a:cs typeface="Arial" panose="020B0604020202020204" pitchFamily="34" charset="0"/>
                        </a:rPr>
                        <a:t> camouflage, concealment, and deception techniques (05-CO-003)</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Treat and Evaluate Casualties (08-CO-003/</a:t>
                      </a:r>
                      <a:r>
                        <a:rPr lang="en-US" sz="900" b="0" i="0" u="none" strike="noStrike" baseline="0" dirty="0">
                          <a:solidFill>
                            <a:srgbClr val="000000"/>
                          </a:solidFill>
                          <a:effectLst/>
                          <a:latin typeface="Arial" panose="020B0604020202020204" pitchFamily="34" charset="0"/>
                          <a:cs typeface="Arial" panose="020B0604020202020204" pitchFamily="34" charset="0"/>
                        </a:rPr>
                        <a:t> 08-CO-004)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1003358">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Sustainment Support</a:t>
                      </a:r>
                      <a:r>
                        <a:rPr lang="en-US" sz="900" b="1" baseline="0" dirty="0">
                          <a:latin typeface="Arial" panose="020B0604020202020204" pitchFamily="34" charset="0"/>
                          <a:ea typeface="Calibri" pitchFamily="34" charset="0"/>
                          <a:cs typeface="Arial" panose="020B0604020202020204" pitchFamily="34" charset="0"/>
                        </a:rPr>
                        <a:t> in an Area Defense (63-CO-1028) &amp; Area Security (63-CO-1272)</a:t>
                      </a:r>
                      <a:endParaRPr lang="en-US" sz="900" b="1" dirty="0">
                        <a:latin typeface="Arial" panose="020B0604020202020204" pitchFamily="34" charset="0"/>
                        <a:ea typeface="Calibri"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Provide Field Feeding Support (10-CO-0056)</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Conduct Bulk Petroleum Distribution Operations (10-CO-0237)</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Conduct Support Maintenance Operations (43-CO-0029)</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 Logistics Package (LOGPAC) Support (63-CO-4565)</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a:t>
                      </a:r>
                      <a:r>
                        <a:rPr lang="en-US" sz="900" baseline="0" dirty="0">
                          <a:effectLst/>
                          <a:latin typeface=" Arial"/>
                        </a:rPr>
                        <a:t> Troop Leading Procedures (71-CO-5100)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1003358">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Sustainment Support</a:t>
                      </a:r>
                      <a:r>
                        <a:rPr lang="en-US" sz="900" b="1" baseline="0" dirty="0">
                          <a:latin typeface="Arial" panose="020B0604020202020204" pitchFamily="34" charset="0"/>
                          <a:ea typeface="Calibri" pitchFamily="34" charset="0"/>
                          <a:cs typeface="Arial" panose="020B0604020202020204" pitchFamily="34" charset="0"/>
                        </a:rPr>
                        <a:t> in an Movement to Contact (63-CO-1072) </a:t>
                      </a:r>
                      <a:endParaRPr lang="en-US" sz="900" b="1" dirty="0">
                        <a:latin typeface="Arial" panose="020B0604020202020204" pitchFamily="34" charset="0"/>
                        <a:ea typeface="Calibri"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Provide Field Feeding Support (10-CO-0056)</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Conduct Bulk Petroleum Distribution Operations (10-CO-0237)</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Conduct Support Maintenance Operations (43-CO-0029)</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 Logistics Package (LOGPAC) Support (63-CO-4565)</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a:t>
                      </a:r>
                      <a:r>
                        <a:rPr lang="en-US" sz="900" baseline="0" dirty="0">
                          <a:effectLst/>
                          <a:latin typeface=" Arial"/>
                        </a:rPr>
                        <a:t> Troop Leading Procedures (71-CO-5100)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aseline="0" dirty="0">
                          <a:effectLst/>
                          <a:latin typeface=" Arial"/>
                        </a:rPr>
                        <a:t>Conduct Unstabilized Gunnery (63-TS-2900) </a:t>
                      </a:r>
                      <a:endParaRPr lang="en-US" sz="900" b="1" i="0" u="none" strike="noStrike" kern="1200" baseline="0" dirty="0">
                        <a:solidFill>
                          <a:schemeClr val="tx1"/>
                        </a:solidFill>
                        <a:latin typeface=" Arial"/>
                        <a:ea typeface="+mn-ea"/>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1003358">
                <a:tc>
                  <a:txBody>
                    <a:bodyPr/>
                    <a:lstStyle/>
                    <a:p>
                      <a:pPr lvl="0" algn="l" eaLnBrk="0" fontAlgn="base" hangingPunct="0">
                        <a:spcBef>
                          <a:spcPct val="0"/>
                        </a:spcBef>
                        <a:spcAft>
                          <a:spcPct val="0"/>
                        </a:spcAft>
                      </a:pPr>
                      <a:r>
                        <a:rPr lang="en-US" sz="900" b="1" dirty="0">
                          <a:latin typeface="Arial" panose="020B0604020202020204" pitchFamily="34" charset="0"/>
                          <a:ea typeface="Calibri" pitchFamily="34" charset="0"/>
                          <a:cs typeface="Arial" panose="020B0604020202020204" pitchFamily="34" charset="0"/>
                        </a:rPr>
                        <a:t>Conduct Sustainment Support</a:t>
                      </a:r>
                      <a:r>
                        <a:rPr lang="en-US" sz="900" b="1" baseline="0" dirty="0">
                          <a:latin typeface="Arial" panose="020B0604020202020204" pitchFamily="34" charset="0"/>
                          <a:ea typeface="Calibri" pitchFamily="34" charset="0"/>
                          <a:cs typeface="Arial" panose="020B0604020202020204" pitchFamily="34" charset="0"/>
                        </a:rPr>
                        <a:t> in an Attack (63-CO-1092) </a:t>
                      </a:r>
                      <a:endParaRPr lang="en-US" sz="900" b="1" dirty="0">
                        <a:latin typeface="Arial" panose="020B0604020202020204" pitchFamily="34" charset="0"/>
                        <a:ea typeface="Calibri"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Provide Field Feeding Support (10-CO-0056)</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dirty="0">
                          <a:solidFill>
                            <a:srgbClr val="000000"/>
                          </a:solidFill>
                          <a:effectLst/>
                          <a:latin typeface="Arial" panose="020B0604020202020204" pitchFamily="34" charset="0"/>
                          <a:cs typeface="Arial" panose="020B0604020202020204" pitchFamily="34" charset="0"/>
                        </a:rPr>
                        <a:t>Conduct Bulk Petroleum Distribution Operations (10-CO-0237)</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0" i="0" u="none" strike="noStrike" baseline="0" dirty="0">
                          <a:solidFill>
                            <a:srgbClr val="000000"/>
                          </a:solidFill>
                          <a:effectLst/>
                          <a:latin typeface="Arial" panose="020B0604020202020204" pitchFamily="34" charset="0"/>
                          <a:cs typeface="Arial" panose="020B0604020202020204" pitchFamily="34" charset="0"/>
                        </a:rPr>
                        <a:t>Conduct Support Maintenance Operations (43-CO-0029)</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 Logistics Package (LOGPAC) Support (63-CO-4565</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dirty="0">
                          <a:effectLst/>
                          <a:latin typeface=" Arial"/>
                        </a:rPr>
                        <a:t>Conduct</a:t>
                      </a:r>
                      <a:r>
                        <a:rPr lang="en-US" sz="900" baseline="0" dirty="0">
                          <a:effectLst/>
                          <a:latin typeface=" Arial"/>
                        </a:rPr>
                        <a:t> Troop Leading Procedures (71-CO-5100)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900" baseline="0" dirty="0">
                          <a:effectLst/>
                          <a:latin typeface=" Arial"/>
                        </a:rPr>
                        <a:t>Conduct Unstabilized Gunnery (63-TS-2900) </a:t>
                      </a:r>
                      <a:endParaRPr lang="en-US" sz="900" b="0" i="0" u="none" strike="noStrike" baseline="0" dirty="0">
                        <a:solidFill>
                          <a:schemeClr val="tx1"/>
                        </a:solidFill>
                        <a:latin typeface=" Arial"/>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3200" b="1" i="0" u="none" strike="noStrike" dirty="0">
                          <a:solidFill>
                            <a:schemeClr val="tx1"/>
                          </a:solidFill>
                          <a:latin typeface="Arial" panose="020B0604020202020204" pitchFamily="34" charset="0"/>
                          <a:cs typeface="Arial" panose="020B0604020202020204" pitchFamily="34" charset="0"/>
                        </a:rPr>
                        <a:t>P</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3200" b="1" i="0" u="none" strike="noStrike" dirty="0">
                          <a:solidFill>
                            <a:schemeClr val="bg1"/>
                          </a:solidFill>
                          <a:latin typeface="Arial" panose="020B0604020202020204" pitchFamily="34" charset="0"/>
                          <a:cs typeface="Arial" panose="020B0604020202020204" pitchFamily="34" charset="0"/>
                        </a:rPr>
                        <a:t>T</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sp>
        <p:nvSpPr>
          <p:cNvPr id="8" name="Title 1"/>
          <p:cNvSpPr txBox="1">
            <a:spLocks/>
          </p:cNvSpPr>
          <p:nvPr/>
        </p:nvSpPr>
        <p:spPr>
          <a:xfrm>
            <a:off x="0" y="0"/>
            <a:ext cx="9144000" cy="7493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Arial "/>
                <a:ea typeface="+mj-ea"/>
                <a:cs typeface="+mj-cs"/>
              </a:defRPr>
            </a:lvl1pPr>
          </a:lstStyle>
          <a:p>
            <a:r>
              <a:rPr lang="en-US" sz="3200" b="1" dirty="0">
                <a:solidFill>
                  <a:prstClr val="black"/>
                </a:solidFill>
              </a:rPr>
              <a:t>Company METL Review </a:t>
            </a:r>
          </a:p>
        </p:txBody>
      </p:sp>
      <p:sp>
        <p:nvSpPr>
          <p:cNvPr id="5" name="TextBox 4"/>
          <p:cNvSpPr txBox="1"/>
          <p:nvPr/>
        </p:nvSpPr>
        <p:spPr>
          <a:xfrm>
            <a:off x="0" y="5587505"/>
            <a:ext cx="9144000" cy="553998"/>
          </a:xfrm>
          <a:prstGeom prst="rect">
            <a:avLst/>
          </a:prstGeom>
          <a:noFill/>
        </p:spPr>
        <p:txBody>
          <a:bodyPr wrap="square" rtlCol="0">
            <a:spAutoFit/>
          </a:bodyPr>
          <a:lstStyle/>
          <a:p>
            <a:r>
              <a:rPr lang="en-US" sz="1000" b="1" u="sng" dirty="0">
                <a:solidFill>
                  <a:prstClr val="black"/>
                </a:solidFill>
                <a:latin typeface=" Arial"/>
              </a:rPr>
              <a:t>COMMENTS:</a:t>
            </a:r>
            <a:endParaRPr lang="en-US" sz="1000" b="1" dirty="0">
              <a:solidFill>
                <a:prstClr val="black"/>
              </a:solidFill>
              <a:latin typeface=" Arial"/>
            </a:endParaRPr>
          </a:p>
          <a:p>
            <a:pPr marL="171450" indent="-171450">
              <a:buFont typeface="Arial" panose="020B0604020202020204" pitchFamily="34" charset="0"/>
              <a:buChar char="•"/>
            </a:pPr>
            <a:r>
              <a:rPr lang="en-US" sz="1000" dirty="0">
                <a:solidFill>
                  <a:prstClr val="black"/>
                </a:solidFill>
                <a:latin typeface=" Arial"/>
              </a:rPr>
              <a:t>By end of Q3 2020, we will see several Soldier reenlistment windows open and PCS moves, but remaining crews and leadership longevity whom conducted CbR XII will help offset these losses. All crews will recertify during 3</a:t>
            </a:r>
            <a:r>
              <a:rPr lang="en-US" sz="1000" baseline="30000" dirty="0">
                <a:solidFill>
                  <a:prstClr val="black"/>
                </a:solidFill>
                <a:latin typeface=" Arial"/>
              </a:rPr>
              <a:t>rd</a:t>
            </a:r>
            <a:r>
              <a:rPr lang="en-US" sz="1000" dirty="0">
                <a:solidFill>
                  <a:prstClr val="black"/>
                </a:solidFill>
                <a:latin typeface=" Arial"/>
              </a:rPr>
              <a:t> Quarter gunnery. We will see multiple officer moves through July.</a:t>
            </a:r>
          </a:p>
        </p:txBody>
      </p:sp>
      <p:graphicFrame>
        <p:nvGraphicFramePr>
          <p:cNvPr id="4" name="Table 3"/>
          <p:cNvGraphicFramePr>
            <a:graphicFrameLocks noGrp="1"/>
          </p:cNvGraphicFramePr>
          <p:nvPr/>
        </p:nvGraphicFramePr>
        <p:xfrm>
          <a:off x="5480840" y="749300"/>
          <a:ext cx="3663160" cy="4815887"/>
        </p:xfrm>
        <a:graphic>
          <a:graphicData uri="http://schemas.openxmlformats.org/drawingml/2006/table">
            <a:tbl>
              <a:tblPr/>
              <a:tblGrid>
                <a:gridCol w="3663160">
                  <a:extLst>
                    <a:ext uri="{9D8B030D-6E8A-4147-A177-3AD203B41FA5}">
                      <a16:colId xmlns:a16="http://schemas.microsoft.com/office/drawing/2014/main" val="4269920497"/>
                    </a:ext>
                  </a:extLst>
                </a:gridCol>
              </a:tblGrid>
              <a:tr h="410875">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Commander’s</a:t>
                      </a:r>
                    </a:p>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chemeClr val="bg1"/>
                          </a:solidFill>
                          <a:latin typeface="Arial" panose="020B0604020202020204" pitchFamily="34" charset="0"/>
                          <a:cs typeface="Arial" panose="020B0604020202020204" pitchFamily="34" charset="0"/>
                        </a:rPr>
                        <a:t>Notes</a:t>
                      </a:r>
                    </a:p>
                    <a:p>
                      <a:pPr algn="ctr" fontAlgn="b"/>
                      <a:endParaRPr lang="en-US" sz="800" b="0"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071678767"/>
                  </a:ext>
                </a:extLst>
              </a:tr>
              <a:tr h="821025">
                <a:tc>
                  <a:txBody>
                    <a:bodyPr/>
                    <a:lstStyle/>
                    <a:p>
                      <a:pPr algn="l" fontAlgn="b"/>
                      <a:r>
                        <a:rPr lang="en-US" sz="1200" b="1" i="0" u="none" strike="noStrike" dirty="0">
                          <a:solidFill>
                            <a:schemeClr val="tx1"/>
                          </a:solidFill>
                          <a:latin typeface="Arial" panose="020B0604020202020204" pitchFamily="34" charset="0"/>
                          <a:cs typeface="Arial" panose="020B0604020202020204" pitchFamily="34" charset="0"/>
                        </a:rPr>
                        <a:t>,</a:t>
                      </a:r>
                    </a:p>
                    <a:p>
                      <a:pPr algn="l" fontAlgn="b"/>
                      <a:endParaRPr lang="en-US" sz="1200" b="1"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1294797"/>
                  </a:ext>
                </a:extLst>
              </a:tr>
              <a:tr h="609600">
                <a:tc>
                  <a:txBody>
                    <a:bodyPr/>
                    <a:lstStyle/>
                    <a:p>
                      <a:pPr algn="l" fontAlgn="b"/>
                      <a:endParaRPr lang="en-US" sz="1200" b="1" baseline="0" dirty="0">
                        <a:solidFill>
                          <a:schemeClr val="tx1"/>
                        </a:solidFill>
                        <a:latin typeface=" Arial"/>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0432637"/>
                  </a:ext>
                </a:extLst>
              </a:tr>
              <a:tr h="990600">
                <a:tc>
                  <a:txBody>
                    <a:bodyPr/>
                    <a:lstStyle/>
                    <a:p>
                      <a:pPr algn="l" fontAlgn="b"/>
                      <a:endParaRPr lang="en-US" sz="1200" b="1"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5195578"/>
                  </a:ext>
                </a:extLst>
              </a:tr>
              <a:tr h="990600">
                <a:tc>
                  <a:txBody>
                    <a:bodyPr/>
                    <a:lstStyle/>
                    <a:p>
                      <a:pPr algn="l" fontAlgn="b"/>
                      <a:endParaRPr lang="en-US" sz="1200" b="1" i="0" u="none" strike="noStrike" dirty="0">
                        <a:solidFill>
                          <a:schemeClr val="tx1"/>
                        </a:solidFill>
                        <a:latin typeface="Arial" panose="020B0604020202020204" pitchFamily="34" charset="0"/>
                        <a:cs typeface="Arial" panose="020B0604020202020204" pitchFamily="34" charset="0"/>
                      </a:endParaRPr>
                    </a:p>
                    <a:p>
                      <a:pPr algn="l" fontAlgn="b"/>
                      <a:endParaRPr lang="en-US" sz="1200" b="1" i="0" u="none" strike="noStrike" dirty="0">
                        <a:solidFill>
                          <a:schemeClr val="tx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7720846"/>
                  </a:ext>
                </a:extLst>
              </a:tr>
              <a:tr h="993187">
                <a:tc>
                  <a:txBody>
                    <a:bodyPr/>
                    <a:lstStyle/>
                    <a:p>
                      <a:pPr algn="ctr" fontAlgn="b"/>
                      <a:endParaRPr lang="en-US" sz="1200" b="1" i="0" u="none" strike="noStrike" dirty="0">
                        <a:solidFill>
                          <a:schemeClr val="bg1"/>
                        </a:solidFill>
                        <a:latin typeface="Arial" panose="020B0604020202020204" pitchFamily="34" charset="0"/>
                        <a:cs typeface="Arial" panose="020B0604020202020204" pitchFamily="34" charset="0"/>
                      </a:endParaRP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2998485"/>
                  </a:ext>
                </a:extLst>
              </a:tr>
            </a:tbl>
          </a:graphicData>
        </a:graphic>
      </p:graphicFrame>
      <p:sp>
        <p:nvSpPr>
          <p:cNvPr id="2" name="Rectangle 1"/>
          <p:cNvSpPr/>
          <p:nvPr/>
        </p:nvSpPr>
        <p:spPr>
          <a:xfrm>
            <a:off x="5452765" y="1020162"/>
            <a:ext cx="3622441" cy="923330"/>
          </a:xfrm>
          <a:prstGeom prst="rect">
            <a:avLst/>
          </a:prstGeom>
        </p:spPr>
        <p:txBody>
          <a:bodyPr wrap="square">
            <a:spAutoFit/>
          </a:bodyPr>
          <a:lstStyle/>
          <a:p>
            <a:pPr lvl="0" algn="ctr" fontAlgn="ctr">
              <a:buClr>
                <a:srgbClr val="000000"/>
              </a:buClr>
              <a:buSzPts val="1200"/>
              <a:defRPr/>
            </a:pPr>
            <a:endParaRPr lang="en-US" sz="10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EUCOM RAF Redeployment, SRP</a:t>
            </a:r>
          </a:p>
          <a:p>
            <a:pPr marL="171450" lvl="0" indent="-171450" fontAlgn="ctr">
              <a:buClr>
                <a:srgbClr val="000000"/>
              </a:buClr>
              <a:buSzPts val="1200"/>
              <a:buFont typeface="Arial" panose="020B0604020202020204" pitchFamily="34" charset="0"/>
              <a:buChar char="•"/>
              <a:defRPr/>
            </a:pPr>
            <a:r>
              <a:rPr lang="en-US" sz="1100" b="1" dirty="0">
                <a:latin typeface=" Arial"/>
              </a:rPr>
              <a:t>Redeployment Rail Operations</a:t>
            </a:r>
          </a:p>
          <a:p>
            <a:pPr marL="171450" lvl="0" indent="-171450" fontAlgn="ctr">
              <a:buClr>
                <a:srgbClr val="000000"/>
              </a:buClr>
              <a:buSzPts val="1200"/>
              <a:buFont typeface="Arial" panose="020B0604020202020204" pitchFamily="34" charset="0"/>
              <a:buChar char="•"/>
              <a:defRPr/>
            </a:pPr>
            <a:r>
              <a:rPr lang="en-US" sz="1100" b="1" dirty="0">
                <a:latin typeface=" Arial"/>
              </a:rPr>
              <a:t>Camp Aachen Retrograde</a:t>
            </a:r>
          </a:p>
          <a:p>
            <a:pPr marL="171450" lvl="0" indent="-171450" fontAlgn="ctr">
              <a:buClr>
                <a:srgbClr val="000000"/>
              </a:buClr>
              <a:buSzPts val="1200"/>
              <a:buFont typeface="Arial" panose="020B0604020202020204" pitchFamily="34" charset="0"/>
              <a:buChar char="•"/>
              <a:defRPr/>
            </a:pPr>
            <a:r>
              <a:rPr lang="en-US" sz="1100" b="1" dirty="0">
                <a:latin typeface=" Arial"/>
              </a:rPr>
              <a:t>Reestablish the footprint</a:t>
            </a:r>
          </a:p>
        </p:txBody>
      </p:sp>
      <p:sp>
        <p:nvSpPr>
          <p:cNvPr id="7" name="Rectangle 6"/>
          <p:cNvSpPr/>
          <p:nvPr/>
        </p:nvSpPr>
        <p:spPr>
          <a:xfrm>
            <a:off x="5452765" y="2491371"/>
            <a:ext cx="2637694" cy="1077218"/>
          </a:xfrm>
          <a:prstGeom prst="rect">
            <a:avLst/>
          </a:prstGeom>
        </p:spPr>
        <p:txBody>
          <a:bodyPr wrap="square">
            <a:spAutoFit/>
          </a:bodyPr>
          <a:lstStyle/>
          <a:p>
            <a:pPr lvl="0" algn="ctr" fontAlgn="ctr">
              <a:buClr>
                <a:srgbClr val="000000"/>
              </a:buClr>
              <a:buSzPts val="1200"/>
              <a:defRPr/>
            </a:pPr>
            <a:endParaRPr lang="en-US" sz="10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CL IIIB, Maintenance operations</a:t>
            </a:r>
          </a:p>
          <a:p>
            <a:pPr marL="171450" lvl="0" indent="-171450" fontAlgn="ctr">
              <a:buClr>
                <a:srgbClr val="000000"/>
              </a:buClr>
              <a:buSzPts val="1200"/>
              <a:buFont typeface="Arial" panose="020B0604020202020204" pitchFamily="34" charset="0"/>
              <a:buChar char="•"/>
              <a:defRPr/>
            </a:pPr>
            <a:r>
              <a:rPr lang="en-US" sz="1100" b="1" dirty="0">
                <a:latin typeface=" Arial"/>
              </a:rPr>
              <a:t>Range Support: LOGPACs</a:t>
            </a:r>
          </a:p>
          <a:p>
            <a:pPr marL="171450" lvl="0" indent="-171450" fontAlgn="ctr">
              <a:buClr>
                <a:srgbClr val="000000"/>
              </a:buClr>
              <a:buSzPts val="1200"/>
              <a:buFont typeface="Arial" panose="020B0604020202020204" pitchFamily="34" charset="0"/>
              <a:buChar char="•"/>
              <a:defRPr/>
            </a:pPr>
            <a:r>
              <a:rPr lang="en-US" sz="1100" b="1" dirty="0">
                <a:latin typeface=" Arial"/>
              </a:rPr>
              <a:t>HEAT Rollover</a:t>
            </a:r>
          </a:p>
          <a:p>
            <a:pPr marL="171450" lvl="0" indent="-171450" fontAlgn="ctr">
              <a:buClr>
                <a:srgbClr val="000000"/>
              </a:buClr>
              <a:buSzPts val="1200"/>
              <a:buFont typeface="Arial" panose="020B0604020202020204" pitchFamily="34" charset="0"/>
              <a:buChar char="•"/>
              <a:defRPr/>
            </a:pPr>
            <a:r>
              <a:rPr lang="en-US" sz="1100" b="1" dirty="0">
                <a:latin typeface=" Arial"/>
              </a:rPr>
              <a:t>Weapons Qualification</a:t>
            </a:r>
          </a:p>
          <a:p>
            <a:pPr marL="171450" lvl="0" indent="-171450" fontAlgn="ctr">
              <a:buClr>
                <a:srgbClr val="000000"/>
              </a:buClr>
              <a:buSzPts val="1200"/>
              <a:buFont typeface="Arial" panose="020B0604020202020204" pitchFamily="34" charset="0"/>
              <a:buChar char="•"/>
              <a:defRPr/>
            </a:pPr>
            <a:endParaRPr lang="en-US" sz="1000" dirty="0">
              <a:latin typeface=" Arial"/>
            </a:endParaRPr>
          </a:p>
        </p:txBody>
      </p:sp>
      <p:sp>
        <p:nvSpPr>
          <p:cNvPr id="9" name="Rectangle 8"/>
          <p:cNvSpPr/>
          <p:nvPr/>
        </p:nvSpPr>
        <p:spPr>
          <a:xfrm>
            <a:off x="5452765" y="3416189"/>
            <a:ext cx="2637694" cy="1246495"/>
          </a:xfrm>
          <a:prstGeom prst="rect">
            <a:avLst/>
          </a:prstGeom>
        </p:spPr>
        <p:txBody>
          <a:bodyPr wrap="square">
            <a:spAutoFit/>
          </a:bodyPr>
          <a:lstStyle/>
          <a:p>
            <a:pPr lvl="0" algn="ctr" fontAlgn="ctr">
              <a:buClr>
                <a:srgbClr val="000000"/>
              </a:buClr>
              <a:buSzPts val="1200"/>
              <a:defRPr/>
            </a:pPr>
            <a:endParaRPr lang="en-US" sz="10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CL IIIB, Maintenance operations</a:t>
            </a:r>
          </a:p>
          <a:p>
            <a:pPr marL="171450" lvl="0" indent="-171450" fontAlgn="ctr">
              <a:buClr>
                <a:srgbClr val="000000"/>
              </a:buClr>
              <a:buSzPts val="1200"/>
              <a:buFont typeface="Arial" panose="020B0604020202020204" pitchFamily="34" charset="0"/>
              <a:buChar char="•"/>
              <a:defRPr/>
            </a:pPr>
            <a:r>
              <a:rPr lang="en-US" sz="1100" b="1" dirty="0">
                <a:latin typeface=" Arial"/>
              </a:rPr>
              <a:t>Range Support: LOGPACs</a:t>
            </a:r>
          </a:p>
          <a:p>
            <a:pPr marL="171450" lvl="0" indent="-171450" fontAlgn="ctr">
              <a:buClr>
                <a:srgbClr val="000000"/>
              </a:buClr>
              <a:buSzPts val="1200"/>
              <a:buFont typeface="Arial" panose="020B0604020202020204" pitchFamily="34" charset="0"/>
              <a:buChar char="•"/>
              <a:defRPr/>
            </a:pPr>
            <a:r>
              <a:rPr lang="en-US" sz="1100" b="1" dirty="0">
                <a:latin typeface=" Arial"/>
              </a:rPr>
              <a:t>HEAT Rollover</a:t>
            </a:r>
          </a:p>
          <a:p>
            <a:pPr marL="171450" lvl="0" indent="-171450" fontAlgn="ctr">
              <a:buClr>
                <a:srgbClr val="000000"/>
              </a:buClr>
              <a:buSzPts val="1200"/>
              <a:buFont typeface="Arial" panose="020B0604020202020204" pitchFamily="34" charset="0"/>
              <a:buChar char="•"/>
              <a:defRPr/>
            </a:pPr>
            <a:r>
              <a:rPr lang="en-US" sz="1100" b="1" dirty="0">
                <a:latin typeface=" Arial"/>
              </a:rPr>
              <a:t>Weapons Qualification</a:t>
            </a:r>
          </a:p>
          <a:p>
            <a:pPr marL="171450" lvl="0" indent="-171450" fontAlgn="ctr">
              <a:buClr>
                <a:srgbClr val="000000"/>
              </a:buClr>
              <a:buSzPts val="1200"/>
              <a:buFont typeface="Arial" panose="020B0604020202020204" pitchFamily="34" charset="0"/>
              <a:buChar char="•"/>
              <a:defRPr/>
            </a:pPr>
            <a:r>
              <a:rPr lang="en-US" sz="1100" b="1" dirty="0">
                <a:latin typeface=" Arial"/>
              </a:rPr>
              <a:t>MMG Gunnery (3</a:t>
            </a:r>
            <a:r>
              <a:rPr lang="en-US" sz="1100" b="1" baseline="30000" dirty="0">
                <a:latin typeface=" Arial"/>
              </a:rPr>
              <a:t>rd</a:t>
            </a:r>
            <a:r>
              <a:rPr lang="en-US" sz="1100" b="1" dirty="0">
                <a:latin typeface=" Arial"/>
              </a:rPr>
              <a:t> Quarter)</a:t>
            </a:r>
          </a:p>
          <a:p>
            <a:pPr marL="171450" lvl="0" indent="-171450" fontAlgn="ctr">
              <a:buClr>
                <a:srgbClr val="000000"/>
              </a:buClr>
              <a:buSzPts val="1200"/>
              <a:buFont typeface="Arial" panose="020B0604020202020204" pitchFamily="34" charset="0"/>
              <a:buChar char="•"/>
              <a:defRPr/>
            </a:pPr>
            <a:endParaRPr lang="en-US" sz="1000" dirty="0">
              <a:latin typeface=" Arial"/>
            </a:endParaRPr>
          </a:p>
        </p:txBody>
      </p:sp>
      <p:sp>
        <p:nvSpPr>
          <p:cNvPr id="10" name="Rectangle 9"/>
          <p:cNvSpPr/>
          <p:nvPr/>
        </p:nvSpPr>
        <p:spPr>
          <a:xfrm>
            <a:off x="5480839" y="4476121"/>
            <a:ext cx="2637694" cy="1246495"/>
          </a:xfrm>
          <a:prstGeom prst="rect">
            <a:avLst/>
          </a:prstGeom>
        </p:spPr>
        <p:txBody>
          <a:bodyPr wrap="square">
            <a:spAutoFit/>
          </a:bodyPr>
          <a:lstStyle/>
          <a:p>
            <a:pPr lvl="0" algn="ctr" fontAlgn="ctr">
              <a:buClr>
                <a:srgbClr val="000000"/>
              </a:buClr>
              <a:buSzPts val="1200"/>
              <a:defRPr/>
            </a:pPr>
            <a:endParaRPr lang="en-US" sz="10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CL IIIB, Maintenance operations</a:t>
            </a:r>
          </a:p>
          <a:p>
            <a:pPr marL="171450" lvl="0" indent="-171450" fontAlgn="ctr">
              <a:buClr>
                <a:srgbClr val="000000"/>
              </a:buClr>
              <a:buSzPts val="1200"/>
              <a:buFont typeface="Arial" panose="020B0604020202020204" pitchFamily="34" charset="0"/>
              <a:buChar char="•"/>
              <a:defRPr/>
            </a:pPr>
            <a:r>
              <a:rPr lang="en-US" sz="1100" b="1" dirty="0">
                <a:latin typeface=" Arial"/>
              </a:rPr>
              <a:t>Range Support: LOGPACs</a:t>
            </a:r>
          </a:p>
          <a:p>
            <a:pPr marL="171450" lvl="0" indent="-171450" fontAlgn="ctr">
              <a:buClr>
                <a:srgbClr val="000000"/>
              </a:buClr>
              <a:buSzPts val="1200"/>
              <a:buFont typeface="Arial" panose="020B0604020202020204" pitchFamily="34" charset="0"/>
              <a:buChar char="•"/>
              <a:defRPr/>
            </a:pPr>
            <a:r>
              <a:rPr lang="en-US" sz="1100" b="1" dirty="0">
                <a:latin typeface=" Arial"/>
              </a:rPr>
              <a:t>HEAT Rollover</a:t>
            </a:r>
          </a:p>
          <a:p>
            <a:pPr marL="171450" lvl="0" indent="-171450" fontAlgn="ctr">
              <a:buClr>
                <a:srgbClr val="000000"/>
              </a:buClr>
              <a:buSzPts val="1200"/>
              <a:buFont typeface="Arial" panose="020B0604020202020204" pitchFamily="34" charset="0"/>
              <a:buChar char="•"/>
              <a:defRPr/>
            </a:pPr>
            <a:r>
              <a:rPr lang="en-US" sz="1100" b="1" dirty="0">
                <a:latin typeface=" Arial"/>
              </a:rPr>
              <a:t>Weapons Qualification</a:t>
            </a:r>
          </a:p>
          <a:p>
            <a:pPr marL="171450" lvl="0" indent="-171450" fontAlgn="ctr">
              <a:buClr>
                <a:srgbClr val="000000"/>
              </a:buClr>
              <a:buSzPts val="1200"/>
              <a:buFont typeface="Arial" panose="020B0604020202020204" pitchFamily="34" charset="0"/>
              <a:buChar char="•"/>
              <a:defRPr/>
            </a:pPr>
            <a:r>
              <a:rPr lang="en-US" sz="1100" b="1" dirty="0">
                <a:latin typeface=" Arial"/>
              </a:rPr>
              <a:t>MMG Gunnery (3</a:t>
            </a:r>
            <a:r>
              <a:rPr lang="en-US" sz="1100" b="1" baseline="30000" dirty="0">
                <a:latin typeface=" Arial"/>
              </a:rPr>
              <a:t>rd</a:t>
            </a:r>
            <a:r>
              <a:rPr lang="en-US" sz="1100" b="1" dirty="0">
                <a:latin typeface=" Arial"/>
              </a:rPr>
              <a:t> Quarter)</a:t>
            </a:r>
          </a:p>
          <a:p>
            <a:pPr marL="171450" lvl="0" indent="-171450" fontAlgn="ctr">
              <a:buClr>
                <a:srgbClr val="000000"/>
              </a:buClr>
              <a:buSzPts val="1200"/>
              <a:buFont typeface="Arial" panose="020B0604020202020204" pitchFamily="34" charset="0"/>
              <a:buChar char="•"/>
              <a:defRPr/>
            </a:pPr>
            <a:endParaRPr lang="en-US" sz="1000" dirty="0">
              <a:latin typeface=" Arial"/>
            </a:endParaRPr>
          </a:p>
        </p:txBody>
      </p:sp>
      <p:sp>
        <p:nvSpPr>
          <p:cNvPr id="12" name="TextBox 11"/>
          <p:cNvSpPr txBox="1"/>
          <p:nvPr/>
        </p:nvSpPr>
        <p:spPr>
          <a:xfrm>
            <a:off x="5039270" y="6511850"/>
            <a:ext cx="3685630" cy="307777"/>
          </a:xfrm>
          <a:prstGeom prst="rect">
            <a:avLst/>
          </a:prstGeom>
          <a:noFill/>
        </p:spPr>
        <p:txBody>
          <a:bodyPr wrap="square" rtlCol="0">
            <a:spAutoFit/>
          </a:bodyPr>
          <a:lstStyle/>
          <a:p>
            <a:pPr algn="ctr"/>
            <a:r>
              <a:rPr lang="en-US" sz="1400" dirty="0">
                <a:solidFill>
                  <a:prstClr val="white"/>
                </a:solidFill>
                <a:latin typeface=" Arial"/>
              </a:rPr>
              <a:t>POC: CPT Russell	    As of: 12May20</a:t>
            </a:r>
          </a:p>
        </p:txBody>
      </p:sp>
      <p:sp>
        <p:nvSpPr>
          <p:cNvPr id="13" name="Rectangle 12"/>
          <p:cNvSpPr/>
          <p:nvPr/>
        </p:nvSpPr>
        <p:spPr>
          <a:xfrm>
            <a:off x="5452765" y="2011793"/>
            <a:ext cx="3558888" cy="600164"/>
          </a:xfrm>
          <a:prstGeom prst="rect">
            <a:avLst/>
          </a:prstGeom>
        </p:spPr>
        <p:txBody>
          <a:bodyPr wrap="square">
            <a:spAutoFit/>
          </a:bodyPr>
          <a:lstStyle/>
          <a:p>
            <a:pPr marL="171450" lvl="0" indent="-171450" fontAlgn="ctr">
              <a:buClr>
                <a:srgbClr val="000000"/>
              </a:buClr>
              <a:buSzPts val="1200"/>
              <a:buFont typeface="Arial" panose="020B0604020202020204" pitchFamily="34" charset="0"/>
              <a:buChar char="•"/>
              <a:defRPr/>
            </a:pPr>
            <a:r>
              <a:rPr lang="en-US" sz="1100" b="1" dirty="0">
                <a:latin typeface=" Arial"/>
              </a:rPr>
              <a:t>STT: Employ Camouflage (3</a:t>
            </a:r>
            <a:r>
              <a:rPr lang="en-US" sz="1100" b="1" baseline="30000" dirty="0">
                <a:latin typeface=" Arial"/>
              </a:rPr>
              <a:t>rd</a:t>
            </a:r>
            <a:r>
              <a:rPr lang="en-US" sz="1100" b="1" dirty="0">
                <a:latin typeface=" Arial"/>
              </a:rPr>
              <a:t> Quarter)</a:t>
            </a:r>
          </a:p>
          <a:p>
            <a:pPr lvl="0" fontAlgn="ctr">
              <a:buClr>
                <a:srgbClr val="000000"/>
              </a:buClr>
              <a:buSzPts val="1200"/>
              <a:defRPr/>
            </a:pPr>
            <a:endParaRPr lang="en-US" sz="1100" b="1" dirty="0">
              <a:latin typeface=" Arial"/>
            </a:endParaRPr>
          </a:p>
          <a:p>
            <a:pPr marL="171450" lvl="0" indent="-171450" fontAlgn="ctr">
              <a:buClr>
                <a:srgbClr val="000000"/>
              </a:buClr>
              <a:buSzPts val="1200"/>
              <a:buFont typeface="Arial" panose="020B0604020202020204" pitchFamily="34" charset="0"/>
              <a:buChar char="•"/>
              <a:defRPr/>
            </a:pPr>
            <a:r>
              <a:rPr lang="en-US" sz="1100" b="1" dirty="0">
                <a:latin typeface=" Arial"/>
              </a:rPr>
              <a:t>STT: Treat / Evacuate Casualties (3</a:t>
            </a:r>
            <a:r>
              <a:rPr lang="en-US" sz="1100" b="1" baseline="30000" dirty="0">
                <a:latin typeface=" Arial"/>
              </a:rPr>
              <a:t>rd</a:t>
            </a:r>
            <a:r>
              <a:rPr lang="en-US" sz="1100" b="1" dirty="0">
                <a:latin typeface=" Arial"/>
              </a:rPr>
              <a:t> Quarter)</a:t>
            </a:r>
          </a:p>
        </p:txBody>
      </p:sp>
    </p:spTree>
    <p:extLst>
      <p:ext uri="{BB962C8B-B14F-4D97-AF65-F5344CB8AC3E}">
        <p14:creationId xmlns:p14="http://schemas.microsoft.com/office/powerpoint/2010/main" val="739398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4"/>
          <p:cNvSpPr txBox="1">
            <a:spLocks/>
          </p:cNvSpPr>
          <p:nvPr/>
        </p:nvSpPr>
        <p:spPr>
          <a:xfrm>
            <a:off x="1158241" y="139362"/>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prstClr val="black"/>
                </a:solidFill>
                <a:latin typeface="Arial" panose="020B0604020202020204" pitchFamily="34" charset="0"/>
                <a:cs typeface="Arial" panose="020B0604020202020204" pitchFamily="34" charset="0"/>
              </a:rPr>
              <a:t>Gunslinger</a:t>
            </a:r>
          </a:p>
        </p:txBody>
      </p:sp>
      <p:cxnSp>
        <p:nvCxnSpPr>
          <p:cNvPr id="52" name="Straight Connector 51"/>
          <p:cNvCxnSpPr/>
          <p:nvPr/>
        </p:nvCxnSpPr>
        <p:spPr>
          <a:xfrm>
            <a:off x="4557712" y="1046470"/>
            <a:ext cx="0" cy="52345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48630" y="2228196"/>
            <a:ext cx="8434113" cy="213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48630" y="613123"/>
            <a:ext cx="3962400" cy="1877437"/>
          </a:xfrm>
          <a:prstGeom prst="rect">
            <a:avLst/>
          </a:prstGeom>
          <a:noFill/>
        </p:spPr>
        <p:txBody>
          <a:bodyPr wrap="square" rtlCol="0">
            <a:spAutoFit/>
          </a:bodyPr>
          <a:lstStyle/>
          <a:p>
            <a:pPr algn="ctr"/>
            <a:endParaRPr lang="en-US" b="1" u="sng" dirty="0">
              <a:latin typeface=" Arial"/>
            </a:endParaRPr>
          </a:p>
          <a:p>
            <a:pPr algn="ctr"/>
            <a:r>
              <a:rPr lang="en-US" b="1" u="sng" dirty="0">
                <a:latin typeface=" Arial"/>
              </a:rPr>
              <a:t>T-1 Training Conducted</a:t>
            </a:r>
            <a:endParaRPr lang="en-US" sz="1600" dirty="0">
              <a:latin typeface=" Arial"/>
            </a:endParaRPr>
          </a:p>
          <a:p>
            <a:pPr marL="174625" indent="-174625">
              <a:buFont typeface="Arial" pitchFamily="34" charset="0"/>
              <a:buChar char="•"/>
            </a:pPr>
            <a:r>
              <a:rPr lang="en-US" sz="1600" dirty="0">
                <a:latin typeface=" Arial"/>
              </a:rPr>
              <a:t>FSC Mission Essential Support (Maintenance, CLIIIB, DFAC Operations)</a:t>
            </a:r>
          </a:p>
          <a:p>
            <a:pPr marL="174625" indent="-174625">
              <a:buFont typeface="Arial" pitchFamily="34" charset="0"/>
              <a:buChar char="•"/>
            </a:pPr>
            <a:r>
              <a:rPr lang="en-US" sz="1600" dirty="0">
                <a:latin typeface=" Arial"/>
              </a:rPr>
              <a:t>Gym in a Box container support</a:t>
            </a:r>
          </a:p>
          <a:p>
            <a:pPr marL="174625" indent="-174625">
              <a:buFont typeface="Arial" pitchFamily="34" charset="0"/>
              <a:buChar char="•"/>
            </a:pPr>
            <a:endParaRPr lang="en-US" sz="1600" dirty="0">
              <a:latin typeface=" Arial"/>
            </a:endParaRPr>
          </a:p>
        </p:txBody>
      </p:sp>
      <p:sp>
        <p:nvSpPr>
          <p:cNvPr id="57" name="TextBox 56"/>
          <p:cNvSpPr txBox="1"/>
          <p:nvPr/>
        </p:nvSpPr>
        <p:spPr>
          <a:xfrm>
            <a:off x="19549" y="2345298"/>
            <a:ext cx="4400051" cy="2831544"/>
          </a:xfrm>
          <a:prstGeom prst="rect">
            <a:avLst/>
          </a:prstGeom>
          <a:noFill/>
        </p:spPr>
        <p:txBody>
          <a:bodyPr wrap="square" rtlCol="0">
            <a:spAutoFit/>
          </a:bodyPr>
          <a:lstStyle/>
          <a:p>
            <a:pPr algn="ctr"/>
            <a:r>
              <a:rPr lang="en-US" b="1" u="sng" dirty="0">
                <a:latin typeface=" Arial"/>
              </a:rPr>
              <a:t>T-1 Training Conducted AAR</a:t>
            </a:r>
          </a:p>
          <a:p>
            <a:pPr algn="ctr"/>
            <a:endParaRPr lang="en-US" sz="1600" dirty="0">
              <a:latin typeface=" Arial"/>
            </a:endParaRPr>
          </a:p>
          <a:p>
            <a:pPr marL="285750" indent="-285750">
              <a:buFont typeface="Arial" panose="020B0604020202020204" pitchFamily="34" charset="0"/>
              <a:buChar char="•"/>
            </a:pPr>
            <a:r>
              <a:rPr lang="en-US" sz="1600" b="1" u="sng" dirty="0">
                <a:latin typeface=" Arial"/>
              </a:rPr>
              <a:t>Issue</a:t>
            </a:r>
            <a:r>
              <a:rPr lang="en-US" sz="1600" b="1" dirty="0">
                <a:latin typeface=" Arial"/>
              </a:rPr>
              <a:t>: </a:t>
            </a:r>
            <a:r>
              <a:rPr lang="en-US" sz="1600" dirty="0" err="1">
                <a:latin typeface=" Arial"/>
              </a:rPr>
              <a:t>Douthit</a:t>
            </a:r>
            <a:r>
              <a:rPr lang="en-US" sz="1600" dirty="0">
                <a:latin typeface=" Arial"/>
              </a:rPr>
              <a:t> Gunnery Complex RECON</a:t>
            </a:r>
          </a:p>
          <a:p>
            <a:pPr marL="285750" indent="-285750">
              <a:buFont typeface="Arial" panose="020B0604020202020204" pitchFamily="34" charset="0"/>
              <a:buChar char="•"/>
            </a:pPr>
            <a:r>
              <a:rPr lang="en-US" sz="1600" b="1" u="sng" dirty="0">
                <a:latin typeface=" Arial"/>
              </a:rPr>
              <a:t>Discussion</a:t>
            </a:r>
            <a:r>
              <a:rPr lang="en-US" sz="1600" b="1" dirty="0">
                <a:latin typeface=" Arial"/>
              </a:rPr>
              <a:t>: </a:t>
            </a:r>
            <a:r>
              <a:rPr lang="en-US" sz="1600" dirty="0">
                <a:latin typeface=" Arial"/>
              </a:rPr>
              <a:t>Golf Company senior leaders conducted a Leaders RECON to </a:t>
            </a:r>
            <a:r>
              <a:rPr lang="en-US" sz="1600" dirty="0" err="1">
                <a:latin typeface=" Arial"/>
              </a:rPr>
              <a:t>Douthit</a:t>
            </a:r>
            <a:r>
              <a:rPr lang="en-US" sz="1600" dirty="0">
                <a:latin typeface=" Arial"/>
              </a:rPr>
              <a:t> Gunnery complex on 14 May, inspecting the kitchen facilities, barracks, </a:t>
            </a:r>
            <a:r>
              <a:rPr lang="en-US" sz="1600" dirty="0" err="1">
                <a:latin typeface=" Arial"/>
              </a:rPr>
              <a:t>motorpool</a:t>
            </a:r>
            <a:r>
              <a:rPr lang="en-US" sz="1600" dirty="0">
                <a:latin typeface=" Arial"/>
              </a:rPr>
              <a:t>, gaining access via Highway 77 North. </a:t>
            </a:r>
            <a:r>
              <a:rPr lang="en-US" sz="1600" b="1" u="sng" dirty="0">
                <a:latin typeface=" Arial"/>
              </a:rPr>
              <a:t>Recommendation</a:t>
            </a:r>
            <a:r>
              <a:rPr lang="en-US" sz="1600" b="1" dirty="0">
                <a:latin typeface=" Arial"/>
              </a:rPr>
              <a:t>: </a:t>
            </a:r>
            <a:r>
              <a:rPr lang="en-US" sz="1600" dirty="0">
                <a:latin typeface=" Arial"/>
              </a:rPr>
              <a:t>Conduct another RECON with junior level leaders prior to Gunnery.</a:t>
            </a:r>
          </a:p>
        </p:txBody>
      </p:sp>
      <p:sp>
        <p:nvSpPr>
          <p:cNvPr id="62" name="TextBox 61"/>
          <p:cNvSpPr txBox="1"/>
          <p:nvPr/>
        </p:nvSpPr>
        <p:spPr>
          <a:xfrm>
            <a:off x="4800600" y="915105"/>
            <a:ext cx="3962400" cy="615553"/>
          </a:xfrm>
          <a:prstGeom prst="rect">
            <a:avLst/>
          </a:prstGeom>
          <a:noFill/>
        </p:spPr>
        <p:txBody>
          <a:bodyPr wrap="square" rtlCol="0">
            <a:spAutoFit/>
          </a:bodyPr>
          <a:lstStyle/>
          <a:p>
            <a:pPr algn="ctr"/>
            <a:r>
              <a:rPr lang="en-US" b="1" u="sng" dirty="0">
                <a:latin typeface=" Arial"/>
              </a:rPr>
              <a:t>T-1 Training Not Conducted</a:t>
            </a:r>
            <a:endParaRPr lang="en-US" dirty="0">
              <a:latin typeface=" Arial"/>
            </a:endParaRPr>
          </a:p>
          <a:p>
            <a:pPr marL="285750" indent="-285750">
              <a:buFont typeface="Arial" panose="020B0604020202020204" pitchFamily="34" charset="0"/>
              <a:buChar char="•"/>
            </a:pPr>
            <a:r>
              <a:rPr lang="en-US" sz="1600" dirty="0">
                <a:latin typeface=" Arial"/>
              </a:rPr>
              <a:t>NSTR</a:t>
            </a:r>
          </a:p>
        </p:txBody>
      </p:sp>
      <p:sp>
        <p:nvSpPr>
          <p:cNvPr id="66" name="TextBox 65"/>
          <p:cNvSpPr txBox="1"/>
          <p:nvPr/>
        </p:nvSpPr>
        <p:spPr>
          <a:xfrm>
            <a:off x="4587242" y="2345298"/>
            <a:ext cx="4343400" cy="4924425"/>
          </a:xfrm>
          <a:prstGeom prst="rect">
            <a:avLst/>
          </a:prstGeom>
          <a:noFill/>
        </p:spPr>
        <p:txBody>
          <a:bodyPr wrap="square" rtlCol="0">
            <a:spAutoFit/>
          </a:bodyPr>
          <a:lstStyle/>
          <a:p>
            <a:pPr algn="ctr"/>
            <a:r>
              <a:rPr lang="en-US" b="1" u="sng" dirty="0">
                <a:latin typeface=" Arial"/>
              </a:rPr>
              <a:t>T+1 - T+5 Training Impacts</a:t>
            </a:r>
          </a:p>
          <a:p>
            <a:endParaRPr lang="en-US" dirty="0">
              <a:latin typeface=" Arial"/>
            </a:endParaRPr>
          </a:p>
          <a:p>
            <a:pPr marL="285750" indent="-285750">
              <a:buFont typeface="Arial" panose="020B0604020202020204" pitchFamily="34" charset="0"/>
              <a:buChar char="•"/>
            </a:pPr>
            <a:r>
              <a:rPr lang="en-US" sz="1600" b="1" u="sng" dirty="0">
                <a:latin typeface=" Arial"/>
              </a:rPr>
              <a:t>Training Support:</a:t>
            </a:r>
          </a:p>
          <a:p>
            <a:pPr marL="285750" indent="-285750">
              <a:buFont typeface="Arial" panose="020B0604020202020204" pitchFamily="34" charset="0"/>
              <a:buChar char="•"/>
            </a:pPr>
            <a:r>
              <a:rPr lang="en-US" sz="1600" dirty="0">
                <a:latin typeface=" Arial"/>
              </a:rPr>
              <a:t>a) Static Range Support – M4, M240, M2 (T)</a:t>
            </a:r>
          </a:p>
          <a:p>
            <a:pPr marL="285750" indent="-285750">
              <a:buFont typeface="Arial" panose="020B0604020202020204" pitchFamily="34" charset="0"/>
              <a:buChar char="•"/>
            </a:pPr>
            <a:r>
              <a:rPr lang="en-US" sz="1600" dirty="0">
                <a:latin typeface=" Arial"/>
              </a:rPr>
              <a:t>a) STAFFEX b) Static Range Support –M17 (T+1)</a:t>
            </a:r>
          </a:p>
          <a:p>
            <a:pPr marL="285750" indent="-285750">
              <a:buFont typeface="Arial" panose="020B0604020202020204" pitchFamily="34" charset="0"/>
              <a:buChar char="•"/>
            </a:pPr>
            <a:r>
              <a:rPr lang="en-US" sz="1600" dirty="0">
                <a:latin typeface=" Arial"/>
              </a:rPr>
              <a:t>a) Maintenance Terrain Walk - 4 June b) Company M4 Range - 5 June (T+2)</a:t>
            </a:r>
          </a:p>
          <a:p>
            <a:pPr marL="285750" indent="-285750">
              <a:buFont typeface="Arial" panose="020B0604020202020204" pitchFamily="34" charset="0"/>
              <a:buChar char="•"/>
            </a:pPr>
            <a:r>
              <a:rPr lang="en-US" sz="1600" dirty="0">
                <a:latin typeface=" Arial"/>
              </a:rPr>
              <a:t>a) Sergeant’s Time Training: Setup CP, </a:t>
            </a:r>
            <a:r>
              <a:rPr lang="en-US" sz="1600" dirty="0" err="1">
                <a:latin typeface=" Arial"/>
              </a:rPr>
              <a:t>Expando</a:t>
            </a:r>
            <a:r>
              <a:rPr lang="en-US" sz="1600" dirty="0">
                <a:latin typeface=" Arial"/>
              </a:rPr>
              <a:t> Van, FTCP &amp; Employ Camouflage – 11 June b) Gunnery Table III c) Co. BBQ – 11 June (T+3)</a:t>
            </a:r>
          </a:p>
          <a:p>
            <a:pPr marL="285750" indent="-285750">
              <a:buFont typeface="Arial" panose="020B0604020202020204" pitchFamily="34" charset="0"/>
              <a:buChar char="•"/>
            </a:pPr>
            <a:r>
              <a:rPr lang="en-US" sz="1600" dirty="0">
                <a:latin typeface=" Arial"/>
              </a:rPr>
              <a:t>a) Co. SFRG Meeting – 16 June b) Table IV Gunnery – 19 June (T+4)</a:t>
            </a:r>
          </a:p>
          <a:p>
            <a:pPr marL="285750" indent="-285750">
              <a:buFont typeface="Arial" panose="020B0604020202020204" pitchFamily="34" charset="0"/>
              <a:buChar char="•"/>
            </a:pPr>
            <a:endParaRPr lang="en-US" sz="1600" dirty="0">
              <a:latin typeface=" Arial"/>
            </a:endParaRPr>
          </a:p>
          <a:p>
            <a:pPr marL="285750" indent="-285750">
              <a:buFontTx/>
              <a:buChar char="-"/>
            </a:pPr>
            <a:endParaRPr lang="en-US" dirty="0">
              <a:latin typeface=" Arial"/>
            </a:endParaRPr>
          </a:p>
          <a:p>
            <a:pPr marL="285750" indent="-285750">
              <a:buFontTx/>
              <a:buChar char="-"/>
            </a:pPr>
            <a:endParaRPr lang="en-US" dirty="0">
              <a:latin typeface=" Arial"/>
            </a:endParaRPr>
          </a:p>
          <a:p>
            <a:pPr marL="285750" indent="-285750">
              <a:buFontTx/>
              <a:buChar char="-"/>
            </a:pPr>
            <a:endParaRPr lang="en-US" dirty="0">
              <a:latin typeface=" Arial"/>
            </a:endParaRPr>
          </a:p>
        </p:txBody>
      </p:sp>
    </p:spTree>
    <p:extLst>
      <p:ext uri="{BB962C8B-B14F-4D97-AF65-F5344CB8AC3E}">
        <p14:creationId xmlns:p14="http://schemas.microsoft.com/office/powerpoint/2010/main" val="3002086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solidFill>
                  <a:schemeClr val="tx1"/>
                </a:solidFill>
                <a:latin typeface=" Arial"/>
              </a:rPr>
              <a:t>T+6 For Approval</a:t>
            </a:r>
            <a:endParaRPr lang="en-US" sz="2800" b="1" dirty="0">
              <a:latin typeface=" Arial"/>
            </a:endParaRPr>
          </a:p>
        </p:txBody>
      </p:sp>
      <p:cxnSp>
        <p:nvCxnSpPr>
          <p:cNvPr id="8" name="Straight Connector 7"/>
          <p:cNvCxnSpPr/>
          <p:nvPr/>
        </p:nvCxnSpPr>
        <p:spPr>
          <a:xfrm>
            <a:off x="5486400" y="3411890"/>
            <a:ext cx="36576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6"/>
          <p:cNvSpPr txBox="1">
            <a:spLocks/>
          </p:cNvSpPr>
          <p:nvPr/>
        </p:nvSpPr>
        <p:spPr>
          <a:xfrm>
            <a:off x="4800600" y="5187509"/>
            <a:ext cx="4114800" cy="1272381"/>
          </a:xfrm>
          <a:prstGeom prst="rect">
            <a:avLst/>
          </a:prstGeom>
        </p:spPr>
        <p:txBody>
          <a:bodyPr vert="horz" lIns="91440" tIns="45720" rIns="91440" bIns="45720" rtlCol="0">
            <a:normAutofit/>
          </a:bodyPr>
          <a:lstStyle/>
          <a:p>
            <a:pPr marL="179388" marR="0" lvl="0" indent="-1651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179388" marR="0" lvl="0" indent="-165100" algn="l" defTabSz="914400" rtl="0" eaLnBrk="1" fontAlgn="auto" latinLnBrk="0" hangingPunct="1">
              <a:lnSpc>
                <a:spcPct val="100000"/>
              </a:lnSpc>
              <a:spcBef>
                <a:spcPct val="20000"/>
              </a:spcBef>
              <a:spcAft>
                <a:spcPts val="0"/>
              </a:spcAft>
              <a:buClrTx/>
              <a:buSzTx/>
              <a:tabLst/>
              <a:defRPr/>
            </a:pPr>
            <a:endParaRPr kumimoji="0" lang="en-US"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Box 10"/>
          <p:cNvSpPr txBox="1"/>
          <p:nvPr/>
        </p:nvSpPr>
        <p:spPr>
          <a:xfrm>
            <a:off x="5486400" y="744890"/>
            <a:ext cx="3657600" cy="769441"/>
          </a:xfrm>
          <a:prstGeom prst="rect">
            <a:avLst/>
          </a:prstGeom>
          <a:noFill/>
        </p:spPr>
        <p:txBody>
          <a:bodyPr wrap="square" rtlCol="0">
            <a:spAutoFit/>
          </a:bodyPr>
          <a:lstStyle/>
          <a:p>
            <a:pPr algn="ctr"/>
            <a:r>
              <a:rPr lang="en-US" b="1" u="sng" dirty="0">
                <a:latin typeface=" Arial"/>
              </a:rPr>
              <a:t>Resources</a:t>
            </a:r>
          </a:p>
          <a:p>
            <a:pPr algn="ctr"/>
            <a:endParaRPr lang="en-US" sz="800" b="1" u="sng" dirty="0">
              <a:latin typeface=" Arial"/>
            </a:endParaRPr>
          </a:p>
          <a:p>
            <a:pPr marL="285750" indent="-285750">
              <a:buFontTx/>
              <a:buChar char="-"/>
            </a:pPr>
            <a:r>
              <a:rPr lang="en-US" dirty="0">
                <a:latin typeface=" Arial"/>
              </a:rPr>
              <a:t>TBD</a:t>
            </a:r>
          </a:p>
        </p:txBody>
      </p:sp>
      <p:sp>
        <p:nvSpPr>
          <p:cNvPr id="12" name="TextBox 11"/>
          <p:cNvSpPr txBox="1"/>
          <p:nvPr/>
        </p:nvSpPr>
        <p:spPr>
          <a:xfrm>
            <a:off x="5486400" y="3411890"/>
            <a:ext cx="3624264" cy="826961"/>
          </a:xfrm>
          <a:prstGeom prst="rect">
            <a:avLst/>
          </a:prstGeom>
          <a:noFill/>
        </p:spPr>
        <p:txBody>
          <a:bodyPr wrap="square" rtlCol="0">
            <a:spAutoFit/>
          </a:bodyPr>
          <a:lstStyle/>
          <a:p>
            <a:pPr algn="ctr"/>
            <a:r>
              <a:rPr lang="en-US" b="1" u="sng" dirty="0">
                <a:latin typeface=" Arial"/>
              </a:rPr>
              <a:t>Issues/Concerns</a:t>
            </a:r>
          </a:p>
          <a:p>
            <a:pPr algn="ctr"/>
            <a:endParaRPr lang="en-US" sz="1050" b="1" u="sng" dirty="0">
              <a:latin typeface=" Arial"/>
            </a:endParaRPr>
          </a:p>
          <a:p>
            <a:pPr marL="285750" indent="-285750">
              <a:buFontTx/>
              <a:buChar char="-"/>
            </a:pPr>
            <a:r>
              <a:rPr lang="en-US" dirty="0">
                <a:latin typeface=" Arial"/>
              </a:rPr>
              <a:t>N/A</a:t>
            </a:r>
          </a:p>
        </p:txBody>
      </p:sp>
      <p:sp>
        <p:nvSpPr>
          <p:cNvPr id="13" name="TextBox 12"/>
          <p:cNvSpPr txBox="1"/>
          <p:nvPr/>
        </p:nvSpPr>
        <p:spPr>
          <a:xfrm>
            <a:off x="440533" y="712425"/>
            <a:ext cx="4572000" cy="369332"/>
          </a:xfrm>
          <a:prstGeom prst="rect">
            <a:avLst/>
          </a:prstGeom>
          <a:noFill/>
        </p:spPr>
        <p:txBody>
          <a:bodyPr wrap="square" rtlCol="0">
            <a:spAutoFit/>
          </a:bodyPr>
          <a:lstStyle/>
          <a:p>
            <a:pPr algn="ctr"/>
            <a:r>
              <a:rPr lang="en-US" b="1" u="sng" dirty="0">
                <a:latin typeface=" Arial"/>
              </a:rPr>
              <a:t>T+6 </a:t>
            </a:r>
            <a:r>
              <a:rPr lang="en-US" b="1" u="sng" dirty="0" err="1">
                <a:latin typeface=" Arial"/>
              </a:rPr>
              <a:t>Wk</a:t>
            </a:r>
            <a:r>
              <a:rPr lang="en-US" b="1" u="sng" dirty="0">
                <a:latin typeface=" Arial"/>
              </a:rPr>
              <a:t> 40 (28 JUN – 04 JUL 20)</a:t>
            </a:r>
          </a:p>
        </p:txBody>
      </p:sp>
      <p:graphicFrame>
        <p:nvGraphicFramePr>
          <p:cNvPr id="14" name="Table 13"/>
          <p:cNvGraphicFramePr>
            <a:graphicFrameLocks noGrp="1"/>
          </p:cNvGraphicFramePr>
          <p:nvPr/>
        </p:nvGraphicFramePr>
        <p:xfrm>
          <a:off x="109537" y="1125890"/>
          <a:ext cx="5300663" cy="1615440"/>
        </p:xfrm>
        <a:graphic>
          <a:graphicData uri="http://schemas.openxmlformats.org/drawingml/2006/table">
            <a:tbl>
              <a:tblPr firstRow="1" bandRow="1">
                <a:tableStyleId>{5940675A-B579-460E-94D1-54222C63F5DA}</a:tableStyleId>
              </a:tblPr>
              <a:tblGrid>
                <a:gridCol w="1325166">
                  <a:extLst>
                    <a:ext uri="{9D8B030D-6E8A-4147-A177-3AD203B41FA5}">
                      <a16:colId xmlns:a16="http://schemas.microsoft.com/office/drawing/2014/main" val="20000"/>
                    </a:ext>
                  </a:extLst>
                </a:gridCol>
                <a:gridCol w="1135856">
                  <a:extLst>
                    <a:ext uri="{9D8B030D-6E8A-4147-A177-3AD203B41FA5}">
                      <a16:colId xmlns:a16="http://schemas.microsoft.com/office/drawing/2014/main" val="20001"/>
                    </a:ext>
                  </a:extLst>
                </a:gridCol>
                <a:gridCol w="946547">
                  <a:extLst>
                    <a:ext uri="{9D8B030D-6E8A-4147-A177-3AD203B41FA5}">
                      <a16:colId xmlns:a16="http://schemas.microsoft.com/office/drawing/2014/main" val="20002"/>
                    </a:ext>
                  </a:extLst>
                </a:gridCol>
                <a:gridCol w="946547">
                  <a:extLst>
                    <a:ext uri="{9D8B030D-6E8A-4147-A177-3AD203B41FA5}">
                      <a16:colId xmlns:a16="http://schemas.microsoft.com/office/drawing/2014/main" val="20003"/>
                    </a:ext>
                  </a:extLst>
                </a:gridCol>
                <a:gridCol w="946547">
                  <a:extLst>
                    <a:ext uri="{9D8B030D-6E8A-4147-A177-3AD203B41FA5}">
                      <a16:colId xmlns:a16="http://schemas.microsoft.com/office/drawing/2014/main" val="20004"/>
                    </a:ext>
                  </a:extLst>
                </a:gridCol>
              </a:tblGrid>
              <a:tr h="256343">
                <a:tc>
                  <a:txBody>
                    <a:bodyPr/>
                    <a:lstStyle/>
                    <a:p>
                      <a:pPr algn="ctr"/>
                      <a:r>
                        <a:rPr lang="en-US" sz="1400" dirty="0">
                          <a:solidFill>
                            <a:schemeClr val="bg1"/>
                          </a:solidFill>
                          <a:latin typeface=" Arial"/>
                          <a:cs typeface="Arial" pitchFamily="34" charset="0"/>
                        </a:rPr>
                        <a:t>Event</a:t>
                      </a:r>
                      <a:endParaRPr lang="en-US" sz="1400" b="1" i="0" dirty="0">
                        <a:solidFill>
                          <a:schemeClr val="bg1"/>
                        </a:solidFill>
                        <a:latin typeface=" Arial"/>
                        <a:cs typeface="Arial" pitchFamily="34" charset="0"/>
                      </a:endParaRPr>
                    </a:p>
                  </a:txBody>
                  <a:tcPr>
                    <a:solidFill>
                      <a:schemeClr val="tx1"/>
                    </a:solidFill>
                  </a:tcPr>
                </a:tc>
                <a:tc>
                  <a:txBody>
                    <a:bodyPr/>
                    <a:lstStyle/>
                    <a:p>
                      <a:pPr algn="ctr"/>
                      <a:r>
                        <a:rPr lang="en-US" sz="1400" dirty="0">
                          <a:solidFill>
                            <a:schemeClr val="bg1"/>
                          </a:solidFill>
                          <a:latin typeface=" Arial"/>
                          <a:cs typeface="Arial" pitchFamily="34" charset="0"/>
                        </a:rPr>
                        <a:t>Loc.</a:t>
                      </a:r>
                      <a:endParaRPr lang="en-US" sz="1400" b="1" i="0" dirty="0">
                        <a:solidFill>
                          <a:schemeClr val="bg1"/>
                        </a:solidFill>
                        <a:latin typeface=" Arial"/>
                        <a:cs typeface="Arial" pitchFamily="34" charset="0"/>
                      </a:endParaRPr>
                    </a:p>
                  </a:txBody>
                  <a:tcPr>
                    <a:solidFill>
                      <a:schemeClr val="tx1"/>
                    </a:solidFill>
                  </a:tcPr>
                </a:tc>
                <a:tc>
                  <a:txBody>
                    <a:bodyPr/>
                    <a:lstStyle/>
                    <a:p>
                      <a:pPr algn="ctr"/>
                      <a:r>
                        <a:rPr lang="en-US" sz="1400" dirty="0">
                          <a:solidFill>
                            <a:schemeClr val="bg1"/>
                          </a:solidFill>
                          <a:latin typeface=" Arial"/>
                          <a:cs typeface="Arial" pitchFamily="34" charset="0"/>
                        </a:rPr>
                        <a:t>Aud.</a:t>
                      </a:r>
                      <a:endParaRPr lang="en-US" sz="1400" b="1" i="0" dirty="0">
                        <a:solidFill>
                          <a:schemeClr val="bg1"/>
                        </a:solidFill>
                        <a:latin typeface=" Arial"/>
                        <a:cs typeface="Arial" pitchFamily="34" charset="0"/>
                      </a:endParaRPr>
                    </a:p>
                  </a:txBody>
                  <a:tcPr>
                    <a:solidFill>
                      <a:schemeClr val="tx1"/>
                    </a:solidFill>
                  </a:tcPr>
                </a:tc>
                <a:tc>
                  <a:txBody>
                    <a:bodyPr/>
                    <a:lstStyle/>
                    <a:p>
                      <a:pPr algn="ctr"/>
                      <a:r>
                        <a:rPr lang="en-US" sz="1400" dirty="0">
                          <a:solidFill>
                            <a:schemeClr val="bg1"/>
                          </a:solidFill>
                          <a:latin typeface=" Arial"/>
                          <a:cs typeface="Arial" pitchFamily="34" charset="0"/>
                        </a:rPr>
                        <a:t>DTG</a:t>
                      </a:r>
                      <a:endParaRPr lang="en-US" sz="1400" b="1" i="0" dirty="0">
                        <a:solidFill>
                          <a:schemeClr val="bg1"/>
                        </a:solidFill>
                        <a:latin typeface=" Arial"/>
                        <a:cs typeface="Arial" pitchFamily="34" charset="0"/>
                      </a:endParaRPr>
                    </a:p>
                  </a:txBody>
                  <a:tcPr>
                    <a:solidFill>
                      <a:schemeClr val="tx1"/>
                    </a:solidFill>
                  </a:tcPr>
                </a:tc>
                <a:tc>
                  <a:txBody>
                    <a:bodyPr/>
                    <a:lstStyle/>
                    <a:p>
                      <a:pPr algn="ctr"/>
                      <a:r>
                        <a:rPr lang="en-US" sz="1400" dirty="0">
                          <a:solidFill>
                            <a:schemeClr val="bg1"/>
                          </a:solidFill>
                          <a:latin typeface=" Arial"/>
                          <a:cs typeface="Arial" pitchFamily="34" charset="0"/>
                        </a:rPr>
                        <a:t>METL</a:t>
                      </a:r>
                      <a:endParaRPr lang="en-US" sz="1400" b="1" i="0" dirty="0">
                        <a:solidFill>
                          <a:schemeClr val="bg1"/>
                        </a:solidFill>
                        <a:latin typeface=" Arial"/>
                        <a:cs typeface="Arial" pitchFamily="34" charset="0"/>
                      </a:endParaRPr>
                    </a:p>
                  </a:txBody>
                  <a:tcPr>
                    <a:solidFill>
                      <a:schemeClr val="tx1"/>
                    </a:solidFill>
                  </a:tcPr>
                </a:tc>
                <a:extLst>
                  <a:ext uri="{0D108BD9-81ED-4DB2-BD59-A6C34878D82A}">
                    <a16:rowId xmlns:a16="http://schemas.microsoft.com/office/drawing/2014/main" val="10000"/>
                  </a:ext>
                </a:extLst>
              </a:tr>
              <a:tr h="1023570">
                <a:tc>
                  <a:txBody>
                    <a:bodyPr/>
                    <a:lstStyle/>
                    <a:p>
                      <a:pPr algn="ctr"/>
                      <a:r>
                        <a:rPr lang="en-US" sz="1200" baseline="0" dirty="0">
                          <a:solidFill>
                            <a:schemeClr val="tx1"/>
                          </a:solidFill>
                          <a:latin typeface=" Arial"/>
                          <a:cs typeface="Arial" pitchFamily="34" charset="0"/>
                        </a:rPr>
                        <a:t>Table III, IV-VI, MMG Gunnery Support</a:t>
                      </a:r>
                    </a:p>
                  </a:txBody>
                  <a:tcPr anchor="ctr">
                    <a:solidFill>
                      <a:schemeClr val="bg1"/>
                    </a:solidFill>
                  </a:tcPr>
                </a:tc>
                <a:tc>
                  <a:txBody>
                    <a:bodyPr/>
                    <a:lstStyle/>
                    <a:p>
                      <a:pPr algn="ctr"/>
                      <a:r>
                        <a:rPr lang="en-US" sz="1200" dirty="0">
                          <a:latin typeface=" Arial"/>
                          <a:cs typeface="Arial" pitchFamily="34" charset="0"/>
                        </a:rPr>
                        <a:t>TA 23, 24</a:t>
                      </a:r>
                    </a:p>
                    <a:p>
                      <a:pPr algn="ctr"/>
                      <a:r>
                        <a:rPr lang="en-US" sz="1200" dirty="0">
                          <a:latin typeface=" Arial"/>
                          <a:cs typeface="Arial" pitchFamily="34" charset="0"/>
                        </a:rPr>
                        <a:t>DMPTR, DMPRC</a:t>
                      </a:r>
                    </a:p>
                    <a:p>
                      <a:pPr algn="ctr"/>
                      <a:r>
                        <a:rPr lang="en-US" sz="1200" dirty="0">
                          <a:latin typeface=" Arial"/>
                          <a:cs typeface="Arial" pitchFamily="34" charset="0"/>
                        </a:rPr>
                        <a:t>Range 18</a:t>
                      </a:r>
                    </a:p>
                  </a:txBody>
                  <a:tcPr anchor="ctr">
                    <a:solidFill>
                      <a:schemeClr val="bg1"/>
                    </a:solidFill>
                  </a:tcPr>
                </a:tc>
                <a:tc>
                  <a:txBody>
                    <a:bodyPr/>
                    <a:lstStyle/>
                    <a:p>
                      <a:pPr algn="ctr"/>
                      <a:r>
                        <a:rPr lang="en-US" sz="1200" dirty="0">
                          <a:latin typeface=" Arial"/>
                          <a:cs typeface="Arial" pitchFamily="34" charset="0"/>
                        </a:rPr>
                        <a:t>TBD</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latin typeface=" Arial"/>
                          <a:cs typeface="Arial" pitchFamily="34" charset="0"/>
                        </a:rPr>
                        <a:t>Table</a:t>
                      </a:r>
                      <a:r>
                        <a:rPr lang="en-US" sz="1000" baseline="0" dirty="0">
                          <a:latin typeface=" Arial"/>
                          <a:cs typeface="Arial" pitchFamily="34" charset="0"/>
                        </a:rPr>
                        <a:t> III: 10 -18 June</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aseline="0" dirty="0">
                        <a:latin typeface=" Arial"/>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000" baseline="0" dirty="0">
                          <a:latin typeface=" Arial"/>
                          <a:cs typeface="Arial" pitchFamily="34" charset="0"/>
                        </a:rPr>
                        <a:t>Table IV-VI: 19 – 29 June</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aseline="0" dirty="0">
                        <a:latin typeface=" Arial"/>
                        <a:cs typeface="Arial"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000" baseline="0" dirty="0">
                          <a:latin typeface=" Arial"/>
                          <a:cs typeface="Arial" pitchFamily="34" charset="0"/>
                        </a:rPr>
                        <a:t>MMG: 28 Jun – 02 Jul</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 Arial"/>
                          <a:cs typeface="Arial" pitchFamily="34" charset="0"/>
                        </a:rPr>
                        <a:t>METL 3, 4, 5</a:t>
                      </a:r>
                    </a:p>
                  </a:txBody>
                  <a:tcPr anchor="ctr">
                    <a:solidFill>
                      <a:schemeClr val="bg1"/>
                    </a:solidFill>
                  </a:tcPr>
                </a:tc>
                <a:extLst>
                  <a:ext uri="{0D108BD9-81ED-4DB2-BD59-A6C34878D82A}">
                    <a16:rowId xmlns:a16="http://schemas.microsoft.com/office/drawing/2014/main" val="10001"/>
                  </a:ext>
                </a:extLst>
              </a:tr>
            </a:tbl>
          </a:graphicData>
        </a:graphic>
      </p:graphicFrame>
      <p:sp>
        <p:nvSpPr>
          <p:cNvPr id="15" name="TextBox 14"/>
          <p:cNvSpPr txBox="1"/>
          <p:nvPr/>
        </p:nvSpPr>
        <p:spPr>
          <a:xfrm>
            <a:off x="0" y="2785463"/>
            <a:ext cx="5334000" cy="3577903"/>
          </a:xfrm>
          <a:prstGeom prst="rect">
            <a:avLst/>
          </a:prstGeom>
          <a:noFill/>
        </p:spPr>
        <p:txBody>
          <a:bodyPr wrap="square" rtlCol="0">
            <a:spAutoFit/>
          </a:bodyPr>
          <a:lstStyle/>
          <a:p>
            <a:r>
              <a:rPr lang="en-US" b="1" u="sng" dirty="0">
                <a:latin typeface=" Arial"/>
              </a:rPr>
              <a:t>Focus of Leader Training:</a:t>
            </a:r>
            <a:endParaRPr lang="en-US" dirty="0">
              <a:latin typeface=" Arial"/>
            </a:endParaRPr>
          </a:p>
          <a:p>
            <a:r>
              <a:rPr lang="en-US" dirty="0">
                <a:latin typeface=" Arial"/>
              </a:rPr>
              <a:t>Gunnery Support, 4</a:t>
            </a:r>
            <a:r>
              <a:rPr lang="en-US" baseline="30000" dirty="0">
                <a:latin typeface=" Arial"/>
              </a:rPr>
              <a:t>th</a:t>
            </a:r>
            <a:r>
              <a:rPr lang="en-US" dirty="0">
                <a:latin typeface=" Arial"/>
              </a:rPr>
              <a:t> of July Holiday Weekend</a:t>
            </a:r>
          </a:p>
          <a:p>
            <a:endParaRPr lang="en-US" b="1" u="sng" dirty="0">
              <a:latin typeface=" Arial"/>
            </a:endParaRPr>
          </a:p>
          <a:p>
            <a:pPr>
              <a:defRPr/>
            </a:pPr>
            <a:r>
              <a:rPr lang="en-US" b="1" u="sng" dirty="0">
                <a:latin typeface=" Arial"/>
              </a:rPr>
              <a:t>Method:</a:t>
            </a:r>
            <a:r>
              <a:rPr lang="en-US" dirty="0">
                <a:latin typeface=" Arial"/>
              </a:rPr>
              <a:t> </a:t>
            </a:r>
            <a:r>
              <a:rPr lang="en-US" dirty="0">
                <a:solidFill>
                  <a:prstClr val="black"/>
                </a:solidFill>
                <a:latin typeface=" Arial"/>
                <a:cs typeface="Arial" panose="020B0604020202020204" pitchFamily="34" charset="0"/>
              </a:rPr>
              <a:t>Golf Company provides tactical logistical support to Table III (TA 23/24), DOUTHIT Gunnery complex (DMPTR &amp; DMPRC), and MMG (Range 18) IOT enable freedom of maneuver and line company certifications. Golf Company coordinates and synchronizes resupply through 101 BSB.</a:t>
            </a:r>
            <a:endParaRPr lang="en-US" b="1" u="sng" dirty="0">
              <a:solidFill>
                <a:srgbClr val="000000"/>
              </a:solidFill>
              <a:latin typeface=" Arial"/>
              <a:cs typeface="Calibri" pitchFamily="34" charset="0"/>
            </a:endParaRPr>
          </a:p>
          <a:p>
            <a:endParaRPr lang="en-US" sz="1050" dirty="0">
              <a:latin typeface=" Arial"/>
            </a:endParaRPr>
          </a:p>
          <a:p>
            <a:r>
              <a:rPr lang="en-US" b="1" u="sng" dirty="0">
                <a:latin typeface=" Arial"/>
              </a:rPr>
              <a:t>Endstate:</a:t>
            </a:r>
          </a:p>
          <a:p>
            <a:pPr lvl="0"/>
            <a:r>
              <a:rPr lang="en-US" dirty="0">
                <a:latin typeface=" Arial"/>
              </a:rPr>
              <a:t>Leaders gain a better understanding of executing FSC support operations at the tactical level.</a:t>
            </a:r>
          </a:p>
        </p:txBody>
      </p:sp>
    </p:spTree>
    <p:extLst>
      <p:ext uri="{BB962C8B-B14F-4D97-AF65-F5344CB8AC3E}">
        <p14:creationId xmlns:p14="http://schemas.microsoft.com/office/powerpoint/2010/main" val="3687680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1390792" y="177224"/>
            <a:ext cx="12192000" cy="523220"/>
          </a:xfrm>
          <a:prstGeom prst="rect">
            <a:avLst/>
          </a:prstGeom>
          <a:noFill/>
        </p:spPr>
        <p:txBody>
          <a:bodyPr wrap="square" rtlCol="0">
            <a:spAutoFit/>
          </a:bodyPr>
          <a:lstStyle>
            <a:lvl1pPr algn="ctr" defTabSz="514350" rtl="0" eaLnBrk="1" latinLnBrk="0" hangingPunct="1">
              <a:spcBef>
                <a:spcPct val="0"/>
              </a:spcBef>
              <a:buNone/>
              <a:defRPr sz="2800" kern="1200">
                <a:solidFill>
                  <a:srgbClr val="002060"/>
                </a:solidFill>
                <a:latin typeface="Arial "/>
                <a:ea typeface="+mj-ea"/>
                <a:cs typeface="+mj-cs"/>
              </a:defRPr>
            </a:lvl1pPr>
          </a:lstStyle>
          <a:p>
            <a:pPr defTabSz="685800"/>
            <a:r>
              <a:rPr lang="en-US" b="1" dirty="0">
                <a:solidFill>
                  <a:prstClr val="black"/>
                </a:solidFill>
              </a:rPr>
              <a:t>Gunslinger Combat Proficiency</a:t>
            </a:r>
          </a:p>
        </p:txBody>
      </p:sp>
      <p:graphicFrame>
        <p:nvGraphicFramePr>
          <p:cNvPr id="4" name="Table 3"/>
          <p:cNvGraphicFramePr>
            <a:graphicFrameLocks noGrp="1"/>
          </p:cNvGraphicFramePr>
          <p:nvPr/>
        </p:nvGraphicFramePr>
        <p:xfrm>
          <a:off x="0" y="1228539"/>
          <a:ext cx="5770837" cy="5233938"/>
        </p:xfrm>
        <a:graphic>
          <a:graphicData uri="http://schemas.openxmlformats.org/drawingml/2006/table">
            <a:tbl>
              <a:tblPr/>
              <a:tblGrid>
                <a:gridCol w="1367299">
                  <a:extLst>
                    <a:ext uri="{9D8B030D-6E8A-4147-A177-3AD203B41FA5}">
                      <a16:colId xmlns:a16="http://schemas.microsoft.com/office/drawing/2014/main" val="20000"/>
                    </a:ext>
                  </a:extLst>
                </a:gridCol>
                <a:gridCol w="722181">
                  <a:extLst>
                    <a:ext uri="{9D8B030D-6E8A-4147-A177-3AD203B41FA5}">
                      <a16:colId xmlns:a16="http://schemas.microsoft.com/office/drawing/2014/main" val="20001"/>
                    </a:ext>
                  </a:extLst>
                </a:gridCol>
                <a:gridCol w="422740">
                  <a:extLst>
                    <a:ext uri="{9D8B030D-6E8A-4147-A177-3AD203B41FA5}">
                      <a16:colId xmlns:a16="http://schemas.microsoft.com/office/drawing/2014/main" val="20002"/>
                    </a:ext>
                  </a:extLst>
                </a:gridCol>
                <a:gridCol w="422740">
                  <a:extLst>
                    <a:ext uri="{9D8B030D-6E8A-4147-A177-3AD203B41FA5}">
                      <a16:colId xmlns:a16="http://schemas.microsoft.com/office/drawing/2014/main" val="20003"/>
                    </a:ext>
                  </a:extLst>
                </a:gridCol>
                <a:gridCol w="422740">
                  <a:extLst>
                    <a:ext uri="{9D8B030D-6E8A-4147-A177-3AD203B41FA5}">
                      <a16:colId xmlns:a16="http://schemas.microsoft.com/office/drawing/2014/main" val="20004"/>
                    </a:ext>
                  </a:extLst>
                </a:gridCol>
                <a:gridCol w="493196">
                  <a:extLst>
                    <a:ext uri="{9D8B030D-6E8A-4147-A177-3AD203B41FA5}">
                      <a16:colId xmlns:a16="http://schemas.microsoft.com/office/drawing/2014/main" val="20005"/>
                    </a:ext>
                  </a:extLst>
                </a:gridCol>
                <a:gridCol w="493196">
                  <a:extLst>
                    <a:ext uri="{9D8B030D-6E8A-4147-A177-3AD203B41FA5}">
                      <a16:colId xmlns:a16="http://schemas.microsoft.com/office/drawing/2014/main" val="20006"/>
                    </a:ext>
                  </a:extLst>
                </a:gridCol>
                <a:gridCol w="493196">
                  <a:extLst>
                    <a:ext uri="{9D8B030D-6E8A-4147-A177-3AD203B41FA5}">
                      <a16:colId xmlns:a16="http://schemas.microsoft.com/office/drawing/2014/main" val="20007"/>
                    </a:ext>
                  </a:extLst>
                </a:gridCol>
                <a:gridCol w="933549">
                  <a:extLst>
                    <a:ext uri="{9D8B030D-6E8A-4147-A177-3AD203B41FA5}">
                      <a16:colId xmlns:a16="http://schemas.microsoft.com/office/drawing/2014/main" val="20008"/>
                    </a:ext>
                  </a:extLst>
                </a:gridCol>
              </a:tblGrid>
              <a:tr h="170470">
                <a:tc>
                  <a:txBody>
                    <a:bodyPr/>
                    <a:lstStyle/>
                    <a:p>
                      <a:pPr algn="ctr" fontAlgn="ctr"/>
                      <a:r>
                        <a:rPr lang="en-US" sz="1000" b="1" i="0" u="none" strike="noStrike" dirty="0">
                          <a:solidFill>
                            <a:srgbClr val="000000"/>
                          </a:solidFill>
                          <a:effectLst/>
                          <a:latin typeface="Arial" panose="020B0604020202020204" pitchFamily="34" charset="0"/>
                        </a:rPr>
                        <a:t>Units: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4">
                  <a:txBody>
                    <a:bodyPr/>
                    <a:lstStyle/>
                    <a:p>
                      <a:pPr algn="ctr" fontAlgn="ctr"/>
                      <a:r>
                        <a:rPr lang="en-US" sz="1000" b="1" i="0" u="none" strike="noStrike" dirty="0">
                          <a:solidFill>
                            <a:srgbClr val="000000"/>
                          </a:solidFill>
                          <a:effectLst/>
                          <a:latin typeface="Arial" panose="020B0604020202020204" pitchFamily="34" charset="0"/>
                        </a:rPr>
                        <a:t>FSC</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1" i="0" u="none" strike="noStrike" dirty="0">
                          <a:solidFill>
                            <a:srgbClr val="000000"/>
                          </a:solidFill>
                          <a:effectLst/>
                          <a:latin typeface="Arial" panose="020B0604020202020204" pitchFamily="34" charset="0"/>
                        </a:rPr>
                        <a:t>A FMT</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B FMT</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C FMT</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FSC TOTAL</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4611">
                <a:tc>
                  <a:txBody>
                    <a:bodyPr/>
                    <a:lstStyle/>
                    <a:p>
                      <a:pPr algn="ctr" fontAlgn="ctr"/>
                      <a:r>
                        <a:rPr lang="en-US" sz="1000" b="1" i="0" u="none" strike="noStrike" dirty="0">
                          <a:solidFill>
                            <a:srgbClr val="000000"/>
                          </a:solidFill>
                          <a:effectLst/>
                          <a:latin typeface="Arial" panose="020B0604020202020204" pitchFamily="34" charset="0"/>
                        </a:rPr>
                        <a:t>Weapons / Systems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#Assigned</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Qual.</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70470">
                <a:tc>
                  <a:txBody>
                    <a:bodyPr/>
                    <a:lstStyle/>
                    <a:p>
                      <a:pPr algn="ctr" fontAlgn="ctr"/>
                      <a:r>
                        <a:rPr lang="en-US" sz="1000" b="1" i="0" u="none" strike="noStrike" dirty="0">
                          <a:solidFill>
                            <a:srgbClr val="000000"/>
                          </a:solidFill>
                          <a:effectLst/>
                          <a:latin typeface="Arial" panose="020B0604020202020204" pitchFamily="34" charset="0"/>
                        </a:rPr>
                        <a:t>M4</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94</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59</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94</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bg1"/>
                          </a:solidFill>
                          <a:effectLst/>
                          <a:latin typeface="Arial" panose="020B0604020202020204" pitchFamily="34" charset="0"/>
                        </a:rPr>
                        <a:t>63%</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a:solidFill>
                            <a:srgbClr val="000000"/>
                          </a:solidFill>
                          <a:effectLst/>
                          <a:latin typeface="Arial" panose="020B0604020202020204" pitchFamily="34" charset="0"/>
                        </a:rPr>
                        <a:t>12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10</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129</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0470">
                <a:tc>
                  <a:txBody>
                    <a:bodyPr/>
                    <a:lstStyle/>
                    <a:p>
                      <a:pPr algn="ctr" fontAlgn="ctr"/>
                      <a:r>
                        <a:rPr lang="en-US" sz="1000" b="1" i="0" u="none" strike="noStrike" dirty="0">
                          <a:solidFill>
                            <a:srgbClr val="000000"/>
                          </a:solidFill>
                          <a:effectLst/>
                          <a:latin typeface="Arial" panose="020B0604020202020204" pitchFamily="34" charset="0"/>
                        </a:rPr>
                        <a:t>M17</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7</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4</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7</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bg1"/>
                          </a:solidFill>
                          <a:effectLst/>
                          <a:latin typeface="Arial" panose="020B0604020202020204" pitchFamily="34" charset="0"/>
                        </a:rPr>
                        <a:t>57%</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13</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0470">
                <a:tc>
                  <a:txBody>
                    <a:bodyPr/>
                    <a:lstStyle/>
                    <a:p>
                      <a:pPr algn="ctr" fontAlgn="ctr"/>
                      <a:r>
                        <a:rPr lang="en-US" sz="1000" b="1" i="0" u="none" strike="noStrike" dirty="0">
                          <a:solidFill>
                            <a:srgbClr val="000000"/>
                          </a:solidFill>
                          <a:effectLst/>
                          <a:latin typeface="Arial" panose="020B0604020202020204" pitchFamily="34" charset="0"/>
                        </a:rPr>
                        <a:t>M249AR</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12</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7</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12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tx1"/>
                          </a:solidFill>
                          <a:effectLst/>
                          <a:latin typeface="Arial" panose="020B0604020202020204" pitchFamily="34" charset="0"/>
                        </a:rPr>
                        <a:t>60%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r>
                        <a:rPr lang="en-US" sz="1000" b="0" i="0" u="none" strike="noStrike" dirty="0">
                          <a:solidFill>
                            <a:srgbClr val="000000"/>
                          </a:solidFill>
                          <a:effectLst/>
                          <a:latin typeface="Arial" panose="020B0604020202020204" pitchFamily="34" charset="0"/>
                        </a:rPr>
                        <a:t>1</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13</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0470">
                <a:tc>
                  <a:txBody>
                    <a:bodyPr/>
                    <a:lstStyle/>
                    <a:p>
                      <a:pPr algn="ctr" fontAlgn="ctr"/>
                      <a:r>
                        <a:rPr lang="en-US" sz="1000" b="1" i="0" u="none" strike="noStrike" dirty="0">
                          <a:solidFill>
                            <a:srgbClr val="000000"/>
                          </a:solidFill>
                          <a:effectLst/>
                          <a:latin typeface="Arial" panose="020B0604020202020204" pitchFamily="34" charset="0"/>
                        </a:rPr>
                        <a:t>M320</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4</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0</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4</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bg1"/>
                          </a:solidFill>
                          <a:effectLst/>
                          <a:latin typeface="Arial" panose="020B0604020202020204" pitchFamily="34" charset="0"/>
                        </a:rPr>
                        <a:t>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r>
                        <a:rPr lang="en-US" sz="1000" b="0" i="0" u="none" strike="noStrike" dirty="0">
                          <a:solidFill>
                            <a:srgbClr val="000000"/>
                          </a:solidFill>
                          <a:effectLst/>
                          <a:latin typeface="Arial" panose="020B0604020202020204" pitchFamily="34" charset="0"/>
                        </a:rPr>
                        <a:t>4</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0470">
                <a:tc>
                  <a:txBody>
                    <a:bodyPr/>
                    <a:lstStyle/>
                    <a:p>
                      <a:pPr algn="ctr" fontAlgn="ctr"/>
                      <a:r>
                        <a:rPr lang="en-US" sz="1000" b="1" i="0" u="none" strike="noStrike" dirty="0">
                          <a:solidFill>
                            <a:srgbClr val="000000"/>
                          </a:solidFill>
                          <a:effectLst/>
                          <a:latin typeface="Arial" panose="020B0604020202020204" pitchFamily="34" charset="0"/>
                        </a:rPr>
                        <a:t>Shotgun</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06"/>
                  </a:ext>
                </a:extLst>
              </a:tr>
              <a:tr h="334611">
                <a:tc>
                  <a:txBody>
                    <a:bodyPr/>
                    <a:lstStyle/>
                    <a:p>
                      <a:pPr algn="ctr" fontAlgn="ctr"/>
                      <a:r>
                        <a:rPr lang="en-US" sz="1000" b="1" i="0" u="none" strike="noStrike" dirty="0">
                          <a:solidFill>
                            <a:srgbClr val="000000"/>
                          </a:solidFill>
                          <a:effectLst/>
                          <a:latin typeface="Arial" panose="020B0604020202020204" pitchFamily="34" charset="0"/>
                        </a:rPr>
                        <a:t>Sniper Weapon Systems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07"/>
                  </a:ext>
                </a:extLst>
              </a:tr>
              <a:tr h="170470">
                <a:tc>
                  <a:txBody>
                    <a:bodyPr/>
                    <a:lstStyle/>
                    <a:p>
                      <a:pPr algn="ctr" fontAlgn="ctr"/>
                      <a:r>
                        <a:rPr lang="en-US" sz="1000" b="1" i="0" u="none" strike="noStrike" dirty="0">
                          <a:solidFill>
                            <a:srgbClr val="000000"/>
                          </a:solidFill>
                          <a:effectLst/>
                          <a:latin typeface="Arial" panose="020B0604020202020204" pitchFamily="34" charset="0"/>
                        </a:rPr>
                        <a:t>Hand Grenades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08"/>
                  </a:ext>
                </a:extLst>
              </a:tr>
              <a:tr h="170470">
                <a:tc>
                  <a:txBody>
                    <a:bodyPr/>
                    <a:lstStyle/>
                    <a:p>
                      <a:pPr algn="ctr" fontAlgn="ctr"/>
                      <a:r>
                        <a:rPr lang="en-US" sz="1000" b="1" i="0" u="none" strike="noStrike" dirty="0">
                          <a:solidFill>
                            <a:srgbClr val="000000"/>
                          </a:solidFill>
                          <a:effectLst/>
                          <a:latin typeface="Arial" panose="020B0604020202020204" pitchFamily="34" charset="0"/>
                        </a:rPr>
                        <a:t>Totals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110</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120</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99%</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0470">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010"/>
                  </a:ext>
                </a:extLst>
              </a:tr>
              <a:tr h="170470">
                <a:tc>
                  <a:txBody>
                    <a:bodyPr/>
                    <a:lstStyle/>
                    <a:p>
                      <a:pPr algn="ctr" fontAlgn="ctr"/>
                      <a:r>
                        <a:rPr lang="en-US" sz="1000" b="1" i="0" u="none" strike="noStrike" dirty="0">
                          <a:solidFill>
                            <a:srgbClr val="000000"/>
                          </a:solidFill>
                          <a:effectLst/>
                          <a:latin typeface="Arial" panose="020B0604020202020204" pitchFamily="34" charset="0"/>
                        </a:rPr>
                        <a:t>Units: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4">
                  <a:txBody>
                    <a:bodyPr/>
                    <a:lstStyle/>
                    <a:p>
                      <a:pPr algn="ctr" fontAlgn="ctr"/>
                      <a:r>
                        <a:rPr lang="en-US" sz="1000" b="1" i="0" u="none" strike="noStrike" dirty="0">
                          <a:solidFill>
                            <a:srgbClr val="000000"/>
                          </a:solidFill>
                          <a:effectLst/>
                          <a:latin typeface="Arial" panose="020B0604020202020204" pitchFamily="34" charset="0"/>
                        </a:rPr>
                        <a:t>FSC</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000" b="1" i="0" u="none" strike="noStrike" dirty="0">
                          <a:solidFill>
                            <a:srgbClr val="000000"/>
                          </a:solidFill>
                          <a:effectLst/>
                          <a:latin typeface="Arial" panose="020B0604020202020204" pitchFamily="34" charset="0"/>
                        </a:rPr>
                        <a:t>A FMT</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B FMT</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C FMT</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Arial" panose="020B0604020202020204" pitchFamily="34" charset="0"/>
                        </a:rPr>
                        <a:t>FSC TOTAL</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4611">
                <a:tc>
                  <a:txBody>
                    <a:bodyPr/>
                    <a:lstStyle/>
                    <a:p>
                      <a:pPr algn="ctr" fontAlgn="ctr"/>
                      <a:r>
                        <a:rPr lang="en-US" sz="1000" b="1" i="0" u="none" strike="noStrike" dirty="0">
                          <a:solidFill>
                            <a:srgbClr val="000000"/>
                          </a:solidFill>
                          <a:effectLst/>
                          <a:latin typeface="Arial" panose="020B0604020202020204" pitchFamily="34" charset="0"/>
                        </a:rPr>
                        <a:t>Weapons / Systems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#Assigned</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Qual.</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Req.</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70470">
                <a:tc>
                  <a:txBody>
                    <a:bodyPr/>
                    <a:lstStyle/>
                    <a:p>
                      <a:pPr algn="ctr" fontAlgn="ctr"/>
                      <a:r>
                        <a:rPr lang="en-US" sz="1000" b="1" i="0" u="none" strike="noStrike" dirty="0">
                          <a:solidFill>
                            <a:srgbClr val="000000"/>
                          </a:solidFill>
                          <a:effectLst/>
                          <a:latin typeface="Arial" panose="020B0604020202020204" pitchFamily="34" charset="0"/>
                        </a:rPr>
                        <a:t>M240B / L</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6</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5</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7</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tx1"/>
                          </a:solidFill>
                          <a:effectLst/>
                          <a:latin typeface="Arial" panose="020B0604020202020204" pitchFamily="34" charset="0"/>
                        </a:rPr>
                        <a:t>71%</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r>
                        <a:rPr lang="en-US" sz="1000" b="0" i="0" u="none" strike="noStrike" dirty="0">
                          <a:solidFill>
                            <a:srgbClr val="000000"/>
                          </a:solidFill>
                          <a:effectLst/>
                          <a:latin typeface="Arial" panose="020B0604020202020204" pitchFamily="34" charset="0"/>
                        </a:rPr>
                        <a:t>7</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0470">
                <a:tc>
                  <a:txBody>
                    <a:bodyPr/>
                    <a:lstStyle/>
                    <a:p>
                      <a:pPr algn="ctr" fontAlgn="ctr"/>
                      <a:r>
                        <a:rPr lang="en-US" sz="1000" b="1" i="0" u="none" strike="noStrike" dirty="0">
                          <a:solidFill>
                            <a:srgbClr val="000000"/>
                          </a:solidFill>
                          <a:effectLst/>
                          <a:latin typeface="Arial" panose="020B0604020202020204" pitchFamily="34" charset="0"/>
                        </a:rPr>
                        <a:t>M2</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10</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8</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10</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tx1"/>
                          </a:solidFill>
                          <a:effectLst/>
                          <a:latin typeface="Arial" panose="020B0604020202020204" pitchFamily="34" charset="0"/>
                        </a:rPr>
                        <a:t>80%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16</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70470">
                <a:tc>
                  <a:txBody>
                    <a:bodyPr/>
                    <a:lstStyle/>
                    <a:p>
                      <a:pPr algn="ctr" fontAlgn="ctr"/>
                      <a:r>
                        <a:rPr lang="en-US" sz="1000" b="1" i="0" u="none" strike="noStrike" dirty="0">
                          <a:solidFill>
                            <a:srgbClr val="000000"/>
                          </a:solidFill>
                          <a:effectLst/>
                          <a:latin typeface="Arial" panose="020B0604020202020204" pitchFamily="34" charset="0"/>
                        </a:rPr>
                        <a:t>M2HB</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16"/>
                  </a:ext>
                </a:extLst>
              </a:tr>
              <a:tr h="170470">
                <a:tc>
                  <a:txBody>
                    <a:bodyPr/>
                    <a:lstStyle/>
                    <a:p>
                      <a:pPr algn="ctr" fontAlgn="ctr"/>
                      <a:r>
                        <a:rPr lang="en-US" sz="1000" b="1" i="0" u="none" strike="noStrike" dirty="0">
                          <a:solidFill>
                            <a:srgbClr val="000000"/>
                          </a:solidFill>
                          <a:effectLst/>
                          <a:latin typeface="Arial" panose="020B0604020202020204" pitchFamily="34" charset="0"/>
                        </a:rPr>
                        <a:t>MK19</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rPr>
                        <a:t>100%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CC00"/>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endParaRP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85000"/>
                        <a:lumOff val="15000"/>
                      </a:schemeClr>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70470">
                <a:tc>
                  <a:txBody>
                    <a:bodyPr/>
                    <a:lstStyle/>
                    <a:p>
                      <a:pPr algn="ctr" fontAlgn="ctr"/>
                      <a:r>
                        <a:rPr lang="en-US" sz="1000" b="1" i="0" u="none" strike="noStrike" dirty="0">
                          <a:solidFill>
                            <a:srgbClr val="000000"/>
                          </a:solidFill>
                          <a:effectLst/>
                          <a:latin typeface="Arial" panose="020B0604020202020204" pitchFamily="34" charset="0"/>
                        </a:rPr>
                        <a:t>JAVELIN</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18"/>
                  </a:ext>
                </a:extLst>
              </a:tr>
              <a:tr h="334611">
                <a:tc>
                  <a:txBody>
                    <a:bodyPr/>
                    <a:lstStyle/>
                    <a:p>
                      <a:pPr algn="ctr" fontAlgn="ctr"/>
                      <a:r>
                        <a:rPr lang="en-US" sz="1000" b="1" i="0" u="none" strike="noStrike" dirty="0">
                          <a:solidFill>
                            <a:srgbClr val="000000"/>
                          </a:solidFill>
                          <a:effectLst/>
                          <a:latin typeface="Arial" panose="020B0604020202020204" pitchFamily="34" charset="0"/>
                        </a:rPr>
                        <a:t>Assault Breacher Vehicle (ABV)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19"/>
                  </a:ext>
                </a:extLst>
              </a:tr>
              <a:tr h="498752">
                <a:tc>
                  <a:txBody>
                    <a:bodyPr/>
                    <a:lstStyle/>
                    <a:p>
                      <a:pPr algn="ctr" fontAlgn="ctr"/>
                      <a:r>
                        <a:rPr lang="fr-FR" sz="1000" b="1" i="0" u="none" strike="noStrike" dirty="0">
                          <a:solidFill>
                            <a:srgbClr val="000000"/>
                          </a:solidFill>
                          <a:effectLst/>
                          <a:latin typeface="Arial" panose="020B0604020202020204" pitchFamily="34" charset="0"/>
                        </a:rPr>
                        <a:t>Reconnaissance Vehicle, Motorized (Scout Truck)</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20"/>
                  </a:ext>
                </a:extLst>
              </a:tr>
              <a:tr h="334611">
                <a:tc>
                  <a:txBody>
                    <a:bodyPr/>
                    <a:lstStyle/>
                    <a:p>
                      <a:pPr algn="ctr" fontAlgn="ctr"/>
                      <a:r>
                        <a:rPr lang="en-US" sz="1000" b="1" i="0" u="none" strike="noStrike" dirty="0">
                          <a:solidFill>
                            <a:srgbClr val="000000"/>
                          </a:solidFill>
                          <a:effectLst/>
                          <a:latin typeface="Arial" panose="020B0604020202020204" pitchFamily="34" charset="0"/>
                        </a:rPr>
                        <a:t>Convoy Protection Platform (CPP)</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5</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2</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rPr>
                        <a:t>5</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chemeClr val="bg1"/>
                          </a:solidFill>
                          <a:effectLst/>
                          <a:latin typeface="Arial" panose="020B0604020202020204" pitchFamily="34" charset="0"/>
                        </a:rPr>
                        <a:t>40%</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000" b="0" i="0" u="none" strike="noStrike" dirty="0">
                          <a:solidFill>
                            <a:srgbClr val="000000"/>
                          </a:solidFill>
                          <a:effectLst/>
                          <a:latin typeface="Arial" panose="020B0604020202020204" pitchFamily="34" charset="0"/>
                        </a:rPr>
                        <a:t>1</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1</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Arial" panose="020B0604020202020204" pitchFamily="34" charset="0"/>
                        </a:rPr>
                        <a:t>8</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334611">
                <a:tc>
                  <a:txBody>
                    <a:bodyPr/>
                    <a:lstStyle/>
                    <a:p>
                      <a:pPr algn="ctr" fontAlgn="ctr"/>
                      <a:r>
                        <a:rPr lang="en-US" sz="1000" b="1" i="0" u="none" strike="noStrike" dirty="0">
                          <a:solidFill>
                            <a:srgbClr val="000000"/>
                          </a:solidFill>
                          <a:effectLst/>
                          <a:latin typeface="Arial" panose="020B0604020202020204" pitchFamily="34" charset="0"/>
                        </a:rPr>
                        <a:t>Mounted Machine Gun Platforms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22"/>
                  </a:ext>
                </a:extLst>
              </a:tr>
              <a:tr h="170470">
                <a:tc>
                  <a:txBody>
                    <a:bodyPr/>
                    <a:lstStyle/>
                    <a:p>
                      <a:pPr algn="ctr" fontAlgn="ctr"/>
                      <a:r>
                        <a:rPr lang="en-US" sz="1000" b="1" i="0" u="none" strike="noStrike" dirty="0">
                          <a:solidFill>
                            <a:srgbClr val="000000"/>
                          </a:solidFill>
                          <a:effectLst/>
                          <a:latin typeface="Arial" panose="020B0604020202020204" pitchFamily="34" charset="0"/>
                        </a:rPr>
                        <a:t>120mm Mortars</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ctr"/>
                      <a:r>
                        <a:rPr lang="en-US" sz="1000" b="0" i="0" u="none" strike="noStrike" dirty="0">
                          <a:solidFill>
                            <a:srgbClr val="000000"/>
                          </a:solidFill>
                          <a:effectLst/>
                          <a:latin typeface="Arial" panose="020B0604020202020204" pitchFamily="34" charset="0"/>
                        </a:rPr>
                        <a:t> </a:t>
                      </a:r>
                    </a:p>
                  </a:txBody>
                  <a:tcPr marL="7052" marR="7052" marT="7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7052" marR="7052" marT="705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10023"/>
                  </a:ext>
                </a:extLst>
              </a:tr>
            </a:tbl>
          </a:graphicData>
        </a:graphic>
      </p:graphicFrame>
      <p:graphicFrame>
        <p:nvGraphicFramePr>
          <p:cNvPr id="6" name="Table 5"/>
          <p:cNvGraphicFramePr>
            <a:graphicFrameLocks noGrp="1"/>
          </p:cNvGraphicFramePr>
          <p:nvPr/>
        </p:nvGraphicFramePr>
        <p:xfrm>
          <a:off x="5855285" y="4084390"/>
          <a:ext cx="3275463" cy="2216391"/>
        </p:xfrm>
        <a:graphic>
          <a:graphicData uri="http://schemas.openxmlformats.org/drawingml/2006/table">
            <a:tbl>
              <a:tblPr/>
              <a:tblGrid>
                <a:gridCol w="873457">
                  <a:extLst>
                    <a:ext uri="{9D8B030D-6E8A-4147-A177-3AD203B41FA5}">
                      <a16:colId xmlns:a16="http://schemas.microsoft.com/office/drawing/2014/main" val="20000"/>
                    </a:ext>
                  </a:extLst>
                </a:gridCol>
                <a:gridCol w="747035">
                  <a:extLst>
                    <a:ext uri="{9D8B030D-6E8A-4147-A177-3AD203B41FA5}">
                      <a16:colId xmlns:a16="http://schemas.microsoft.com/office/drawing/2014/main" val="20001"/>
                    </a:ext>
                  </a:extLst>
                </a:gridCol>
                <a:gridCol w="551657">
                  <a:extLst>
                    <a:ext uri="{9D8B030D-6E8A-4147-A177-3AD203B41FA5}">
                      <a16:colId xmlns:a16="http://schemas.microsoft.com/office/drawing/2014/main" val="20002"/>
                    </a:ext>
                  </a:extLst>
                </a:gridCol>
                <a:gridCol w="551657">
                  <a:extLst>
                    <a:ext uri="{9D8B030D-6E8A-4147-A177-3AD203B41FA5}">
                      <a16:colId xmlns:a16="http://schemas.microsoft.com/office/drawing/2014/main" val="20003"/>
                    </a:ext>
                  </a:extLst>
                </a:gridCol>
                <a:gridCol w="551657">
                  <a:extLst>
                    <a:ext uri="{9D8B030D-6E8A-4147-A177-3AD203B41FA5}">
                      <a16:colId xmlns:a16="http://schemas.microsoft.com/office/drawing/2014/main" val="20004"/>
                    </a:ext>
                  </a:extLst>
                </a:gridCol>
              </a:tblGrid>
              <a:tr h="337276">
                <a:tc>
                  <a:txBody>
                    <a:bodyPr/>
                    <a:lstStyle/>
                    <a:p>
                      <a:pPr algn="ctr" fontAlgn="ctr"/>
                      <a:r>
                        <a:rPr lang="en-US" sz="1200" b="1" i="0" u="none" strike="noStrike" dirty="0">
                          <a:solidFill>
                            <a:srgbClr val="FFFFFF"/>
                          </a:solidFill>
                          <a:effectLst/>
                          <a:latin typeface="Arial" panose="020B0604020202020204" pitchFamily="34" charset="0"/>
                        </a:rPr>
                        <a:t>HT/WT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1200" b="1" i="0" u="none" strike="noStrike" dirty="0">
                          <a:solidFill>
                            <a:srgbClr val="000000"/>
                          </a:solidFill>
                          <a:effectLst/>
                          <a:latin typeface="Arial" panose="020B0604020202020204" pitchFamily="34" charset="0"/>
                        </a:rPr>
                        <a:t>Assigned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Arial" panose="020B0604020202020204" pitchFamily="34" charset="0"/>
                        </a:rPr>
                        <a:t>Passed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Arial" panose="020B0604020202020204" pitchFamily="34" charset="0"/>
                        </a:rPr>
                        <a:t>Failed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Arial" panose="020B0604020202020204" pitchFamily="34" charset="0"/>
                        </a:rPr>
                        <a:t>Due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75823">
                <a:tc>
                  <a:txBody>
                    <a:bodyPr/>
                    <a:lstStyle/>
                    <a:p>
                      <a:pPr algn="l" fontAlgn="b"/>
                      <a:r>
                        <a:rPr lang="en-US" sz="1200" b="1" i="0" u="none" strike="noStrike" dirty="0">
                          <a:solidFill>
                            <a:srgbClr val="000000"/>
                          </a:solidFill>
                          <a:effectLst/>
                          <a:latin typeface="+mn-lt"/>
                        </a:rPr>
                        <a:t> MAINT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5823">
                <a:tc>
                  <a:txBody>
                    <a:bodyPr/>
                    <a:lstStyle/>
                    <a:p>
                      <a:pPr algn="l" fontAlgn="b"/>
                      <a:r>
                        <a:rPr lang="en-US" sz="1200" b="1" i="0" u="none" strike="noStrike" dirty="0">
                          <a:solidFill>
                            <a:srgbClr val="000000"/>
                          </a:solidFill>
                          <a:effectLst/>
                          <a:latin typeface="+mn-lt"/>
                        </a:rPr>
                        <a:t> DISTRO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5823">
                <a:tc>
                  <a:txBody>
                    <a:bodyPr/>
                    <a:lstStyle/>
                    <a:p>
                      <a:pPr algn="l" fontAlgn="b"/>
                      <a:r>
                        <a:rPr lang="en-US" sz="1200" b="1" i="0" u="none" strike="noStrike" dirty="0">
                          <a:solidFill>
                            <a:srgbClr val="000000"/>
                          </a:solidFill>
                          <a:effectLst/>
                          <a:latin typeface="+mn-lt"/>
                        </a:rPr>
                        <a:t> FIELD</a:t>
                      </a:r>
                      <a:r>
                        <a:rPr lang="en-US" sz="1200" b="1" i="0" u="none" strike="noStrike" baseline="0" dirty="0">
                          <a:solidFill>
                            <a:srgbClr val="000000"/>
                          </a:solidFill>
                          <a:effectLst/>
                          <a:latin typeface="+mn-lt"/>
                        </a:rPr>
                        <a:t> FEEDING</a:t>
                      </a:r>
                      <a:endParaRPr lang="en-US" sz="1200" b="1"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5823">
                <a:tc>
                  <a:txBody>
                    <a:bodyPr/>
                    <a:lstStyle/>
                    <a:p>
                      <a:pPr algn="l" fontAlgn="b"/>
                      <a:r>
                        <a:rPr lang="en-US" sz="1200" b="1" i="0" u="none" strike="noStrike" dirty="0">
                          <a:solidFill>
                            <a:srgbClr val="000000"/>
                          </a:solidFill>
                          <a:effectLst/>
                          <a:latin typeface="+mn-lt"/>
                        </a:rPr>
                        <a:t> HQ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5823">
                <a:tc>
                  <a:txBody>
                    <a:bodyPr/>
                    <a:lstStyle/>
                    <a:p>
                      <a:pPr algn="l" fontAlgn="b"/>
                      <a:r>
                        <a:rPr lang="en-US" sz="1200" b="1" i="0" u="none" strike="noStrike" dirty="0">
                          <a:solidFill>
                            <a:srgbClr val="000000"/>
                          </a:solidFill>
                          <a:effectLst/>
                          <a:latin typeface="+mn-lt"/>
                        </a:rPr>
                        <a:t> FSC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112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i="0" u="none" strike="noStrike" dirty="0">
                          <a:solidFill>
                            <a:srgbClr val="000000"/>
                          </a:solidFill>
                          <a:effectLst/>
                          <a:latin typeface="+mn-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nvGraphicFramePr>
        <p:xfrm>
          <a:off x="5839857" y="1543056"/>
          <a:ext cx="3275463" cy="2302452"/>
        </p:xfrm>
        <a:graphic>
          <a:graphicData uri="http://schemas.openxmlformats.org/drawingml/2006/table">
            <a:tbl>
              <a:tblPr/>
              <a:tblGrid>
                <a:gridCol w="734321">
                  <a:extLst>
                    <a:ext uri="{9D8B030D-6E8A-4147-A177-3AD203B41FA5}">
                      <a16:colId xmlns:a16="http://schemas.microsoft.com/office/drawing/2014/main" val="20000"/>
                    </a:ext>
                  </a:extLst>
                </a:gridCol>
                <a:gridCol w="628038">
                  <a:extLst>
                    <a:ext uri="{9D8B030D-6E8A-4147-A177-3AD203B41FA5}">
                      <a16:colId xmlns:a16="http://schemas.microsoft.com/office/drawing/2014/main" val="20001"/>
                    </a:ext>
                  </a:extLst>
                </a:gridCol>
                <a:gridCol w="463783">
                  <a:extLst>
                    <a:ext uri="{9D8B030D-6E8A-4147-A177-3AD203B41FA5}">
                      <a16:colId xmlns:a16="http://schemas.microsoft.com/office/drawing/2014/main" val="20002"/>
                    </a:ext>
                  </a:extLst>
                </a:gridCol>
                <a:gridCol w="463783">
                  <a:extLst>
                    <a:ext uri="{9D8B030D-6E8A-4147-A177-3AD203B41FA5}">
                      <a16:colId xmlns:a16="http://schemas.microsoft.com/office/drawing/2014/main" val="20003"/>
                    </a:ext>
                  </a:extLst>
                </a:gridCol>
                <a:gridCol w="463783">
                  <a:extLst>
                    <a:ext uri="{9D8B030D-6E8A-4147-A177-3AD203B41FA5}">
                      <a16:colId xmlns:a16="http://schemas.microsoft.com/office/drawing/2014/main" val="20004"/>
                    </a:ext>
                  </a:extLst>
                </a:gridCol>
                <a:gridCol w="521755">
                  <a:extLst>
                    <a:ext uri="{9D8B030D-6E8A-4147-A177-3AD203B41FA5}">
                      <a16:colId xmlns:a16="http://schemas.microsoft.com/office/drawing/2014/main" val="20005"/>
                    </a:ext>
                  </a:extLst>
                </a:gridCol>
              </a:tblGrid>
              <a:tr h="269942">
                <a:tc>
                  <a:txBody>
                    <a:bodyPr/>
                    <a:lstStyle/>
                    <a:p>
                      <a:pPr algn="ctr" fontAlgn="ctr"/>
                      <a:r>
                        <a:rPr lang="en-US" sz="1000" b="1" i="0" u="none" strike="noStrike" dirty="0">
                          <a:solidFill>
                            <a:srgbClr val="FFFFFF"/>
                          </a:solidFill>
                          <a:effectLst/>
                          <a:latin typeface="Arial" panose="020B0604020202020204" pitchFamily="34" charset="0"/>
                        </a:rPr>
                        <a:t>APFT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US" sz="1000" b="1" i="0" u="none" strike="noStrike" dirty="0">
                          <a:solidFill>
                            <a:srgbClr val="000000"/>
                          </a:solidFill>
                          <a:effectLst/>
                          <a:latin typeface="Arial" panose="020B0604020202020204" pitchFamily="34" charset="0"/>
                        </a:rPr>
                        <a:t>Assigned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Passed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Failed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Due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1" i="0" u="none" strike="noStrike" dirty="0">
                          <a:solidFill>
                            <a:srgbClr val="000000"/>
                          </a:solidFill>
                          <a:effectLst/>
                          <a:latin typeface="Arial" panose="020B0604020202020204" pitchFamily="34" charset="0"/>
                        </a:rPr>
                        <a:t>Average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06502">
                <a:tc>
                  <a:txBody>
                    <a:bodyPr/>
                    <a:lstStyle/>
                    <a:p>
                      <a:pPr algn="l" fontAlgn="b"/>
                      <a:r>
                        <a:rPr lang="en-US" sz="1200" b="1" i="0" u="none" strike="noStrike" dirty="0">
                          <a:solidFill>
                            <a:srgbClr val="000000"/>
                          </a:solidFill>
                          <a:effectLst/>
                          <a:latin typeface="+mn-lt"/>
                        </a:rPr>
                        <a:t> MAINT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6502">
                <a:tc>
                  <a:txBody>
                    <a:bodyPr/>
                    <a:lstStyle/>
                    <a:p>
                      <a:pPr algn="l" fontAlgn="b"/>
                      <a:r>
                        <a:rPr lang="en-US" sz="1200" b="1" i="0" u="none" strike="noStrike" dirty="0">
                          <a:solidFill>
                            <a:srgbClr val="000000"/>
                          </a:solidFill>
                          <a:effectLst/>
                          <a:latin typeface="+mn-lt"/>
                        </a:rPr>
                        <a:t> DISTRO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06502">
                <a:tc>
                  <a:txBody>
                    <a:bodyPr/>
                    <a:lstStyle/>
                    <a:p>
                      <a:pPr algn="l" fontAlgn="b"/>
                      <a:r>
                        <a:rPr lang="en-US" sz="1200" b="1" i="0" u="none" strike="noStrike" dirty="0">
                          <a:solidFill>
                            <a:srgbClr val="000000"/>
                          </a:solidFill>
                          <a:effectLst/>
                          <a:latin typeface="+mn-lt"/>
                        </a:rPr>
                        <a:t> FIELD  FEEDING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06502">
                <a:tc>
                  <a:txBody>
                    <a:bodyPr/>
                    <a:lstStyle/>
                    <a:p>
                      <a:pPr algn="l" fontAlgn="b"/>
                      <a:r>
                        <a:rPr lang="en-US" sz="1200" b="1" i="0" u="none" strike="noStrike" dirty="0">
                          <a:solidFill>
                            <a:srgbClr val="000000"/>
                          </a:solidFill>
                          <a:effectLst/>
                          <a:latin typeface="+mn-lt"/>
                        </a:rPr>
                        <a:t> HQ</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06502">
                <a:tc>
                  <a:txBody>
                    <a:bodyPr/>
                    <a:lstStyle/>
                    <a:p>
                      <a:pPr algn="l" fontAlgn="b"/>
                      <a:r>
                        <a:rPr lang="en-US" sz="1200" b="1" i="0" u="none" strike="noStrike" dirty="0">
                          <a:solidFill>
                            <a:srgbClr val="000000"/>
                          </a:solidFill>
                          <a:effectLst/>
                          <a:latin typeface="+mn-lt"/>
                        </a:rPr>
                        <a:t> FSC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solidFill>
                            <a:schemeClr val="tx1"/>
                          </a:solidFill>
                          <a:latin typeface="+mn-lt"/>
                        </a:rPr>
                        <a:t>112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106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b="1" dirty="0">
                          <a:solidFill>
                            <a:schemeClr val="tx1"/>
                          </a:solidFill>
                          <a:latin typeface="+mn-lt"/>
                        </a:rPr>
                        <a:t>244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79716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685800"/>
            <a:r>
              <a:rPr lang="en-US" b="1" dirty="0">
                <a:solidFill>
                  <a:prstClr val="black"/>
                </a:solidFill>
              </a:rPr>
              <a:t>Gunslinger Vehicle Manning </a:t>
            </a:r>
          </a:p>
        </p:txBody>
      </p:sp>
      <p:sp>
        <p:nvSpPr>
          <p:cNvPr id="6" name="TextBox 227"/>
          <p:cNvSpPr txBox="1"/>
          <p:nvPr/>
        </p:nvSpPr>
        <p:spPr>
          <a:xfrm>
            <a:off x="4873625" y="11828463"/>
            <a:ext cx="184150" cy="26352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sz="1100" dirty="0"/>
          </a:p>
        </p:txBody>
      </p:sp>
      <p:sp>
        <p:nvSpPr>
          <p:cNvPr id="7" name="TextBox 228"/>
          <p:cNvSpPr txBox="1"/>
          <p:nvPr/>
        </p:nvSpPr>
        <p:spPr>
          <a:xfrm>
            <a:off x="9085263" y="10991850"/>
            <a:ext cx="428625" cy="79375"/>
          </a:xfrm>
          <a:prstGeom prst="rect">
            <a:avLst/>
          </a:prstGeom>
          <a:solidFill>
            <a:srgbClr val="FF0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8" name="TextBox 229"/>
          <p:cNvSpPr txBox="1"/>
          <p:nvPr/>
        </p:nvSpPr>
        <p:spPr>
          <a:xfrm>
            <a:off x="9085263" y="11187113"/>
            <a:ext cx="409575" cy="68262"/>
          </a:xfrm>
          <a:prstGeom prst="rect">
            <a:avLst/>
          </a:prstGeom>
          <a:solidFill>
            <a:srgbClr val="FFC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9" name="TextBox 230"/>
          <p:cNvSpPr txBox="1"/>
          <p:nvPr/>
        </p:nvSpPr>
        <p:spPr>
          <a:xfrm>
            <a:off x="9078913" y="11382375"/>
            <a:ext cx="422275" cy="66675"/>
          </a:xfrm>
          <a:prstGeom prst="rect">
            <a:avLst/>
          </a:prstGeom>
          <a:solidFill>
            <a:srgbClr val="00B05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13" name="TextBox 227"/>
          <p:cNvSpPr txBox="1"/>
          <p:nvPr/>
        </p:nvSpPr>
        <p:spPr>
          <a:xfrm>
            <a:off x="2339975" y="12128500"/>
            <a:ext cx="184150" cy="26352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sz="1100" dirty="0"/>
          </a:p>
        </p:txBody>
      </p:sp>
      <p:sp>
        <p:nvSpPr>
          <p:cNvPr id="14" name="TextBox 228"/>
          <p:cNvSpPr txBox="1"/>
          <p:nvPr/>
        </p:nvSpPr>
        <p:spPr>
          <a:xfrm>
            <a:off x="9085263" y="10691813"/>
            <a:ext cx="428625" cy="79375"/>
          </a:xfrm>
          <a:prstGeom prst="rect">
            <a:avLst/>
          </a:prstGeom>
          <a:solidFill>
            <a:srgbClr val="FF0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15" name="TextBox 229"/>
          <p:cNvSpPr txBox="1"/>
          <p:nvPr/>
        </p:nvSpPr>
        <p:spPr>
          <a:xfrm>
            <a:off x="9085263" y="10887075"/>
            <a:ext cx="409575" cy="68263"/>
          </a:xfrm>
          <a:prstGeom prst="rect">
            <a:avLst/>
          </a:prstGeom>
          <a:solidFill>
            <a:srgbClr val="FFC00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16" name="TextBox 230"/>
          <p:cNvSpPr txBox="1"/>
          <p:nvPr/>
        </p:nvSpPr>
        <p:spPr>
          <a:xfrm>
            <a:off x="9078913" y="11082338"/>
            <a:ext cx="422275" cy="66675"/>
          </a:xfrm>
          <a:prstGeom prst="rect">
            <a:avLst/>
          </a:prstGeom>
          <a:solidFill>
            <a:srgbClr val="00B05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sp>
        <p:nvSpPr>
          <p:cNvPr id="17" name="TextBox 79"/>
          <p:cNvSpPr txBox="1"/>
          <p:nvPr/>
        </p:nvSpPr>
        <p:spPr>
          <a:xfrm>
            <a:off x="9069388" y="11279188"/>
            <a:ext cx="428625" cy="79375"/>
          </a:xfrm>
          <a:prstGeom prst="rect">
            <a:avLst/>
          </a:prstGeom>
          <a:solidFill>
            <a:srgbClr val="00B0F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solidFill>
                <a:srgbClr val="00B0F0"/>
              </a:solidFill>
            </a:endParaRPr>
          </a:p>
        </p:txBody>
      </p:sp>
      <p:sp>
        <p:nvSpPr>
          <p:cNvPr id="18" name="TextBox 80"/>
          <p:cNvSpPr txBox="1"/>
          <p:nvPr/>
        </p:nvSpPr>
        <p:spPr>
          <a:xfrm>
            <a:off x="9078913" y="11282363"/>
            <a:ext cx="422275" cy="66675"/>
          </a:xfrm>
          <a:prstGeom prst="rect">
            <a:avLst/>
          </a:prstGeom>
          <a:solidFill>
            <a:srgbClr val="00B0F0"/>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100"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90128"/>
            <a:ext cx="9144000" cy="5245754"/>
          </a:xfrm>
          <a:prstGeom prst="rect">
            <a:avLst/>
          </a:prstGeom>
        </p:spPr>
      </p:pic>
    </p:spTree>
    <p:extLst>
      <p:ext uri="{BB962C8B-B14F-4D97-AF65-F5344CB8AC3E}">
        <p14:creationId xmlns:p14="http://schemas.microsoft.com/office/powerpoint/2010/main" val="695324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685800"/>
            <a:r>
              <a:rPr lang="en-US" b="1" dirty="0">
                <a:solidFill>
                  <a:prstClr val="black"/>
                </a:solidFill>
              </a:rPr>
              <a:t>Gunslinger Vehicle Manning </a:t>
            </a:r>
          </a:p>
        </p:txBody>
      </p:sp>
      <p:pic>
        <p:nvPicPr>
          <p:cNvPr id="3" name="Picture 2"/>
          <p:cNvPicPr>
            <a:picLocks noChangeAspect="1"/>
          </p:cNvPicPr>
          <p:nvPr/>
        </p:nvPicPr>
        <p:blipFill>
          <a:blip r:embed="rId3"/>
          <a:stretch>
            <a:fillRect/>
          </a:stretch>
        </p:blipFill>
        <p:spPr>
          <a:xfrm>
            <a:off x="0" y="1293813"/>
            <a:ext cx="9144000" cy="5564187"/>
          </a:xfrm>
          <a:prstGeom prst="rect">
            <a:avLst/>
          </a:prstGeom>
        </p:spPr>
      </p:pic>
    </p:spTree>
    <p:extLst>
      <p:ext uri="{BB962C8B-B14F-4D97-AF65-F5344CB8AC3E}">
        <p14:creationId xmlns:p14="http://schemas.microsoft.com/office/powerpoint/2010/main" val="3116161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68502" y="154266"/>
            <a:ext cx="6858000" cy="523220"/>
          </a:xfrm>
          <a:prstGeom prst="rect">
            <a:avLst/>
          </a:prstGeom>
          <a:noFill/>
        </p:spPr>
        <p:txBody>
          <a:bodyPr wrap="square" rtlCol="0" anchor="ctr">
            <a:spAutoFit/>
          </a:bodyPr>
          <a:lstStyle/>
          <a:p>
            <a:pPr algn="ctr" defTabSz="342900" eaLnBrk="0" fontAlgn="base" hangingPunct="0">
              <a:spcBef>
                <a:spcPct val="0"/>
              </a:spcBef>
              <a:spcAft>
                <a:spcPct val="0"/>
              </a:spcAft>
              <a:defRPr/>
            </a:pPr>
            <a:r>
              <a:rPr lang="en-US" sz="2800" b="1" dirty="0">
                <a:solidFill>
                  <a:prstClr val="black"/>
                </a:solidFill>
                <a:latin typeface=" Arial"/>
              </a:rPr>
              <a:t>3-66AR S4 LOGSTAT</a:t>
            </a:r>
          </a:p>
        </p:txBody>
      </p:sp>
      <p:graphicFrame>
        <p:nvGraphicFramePr>
          <p:cNvPr id="7" name="Table 6"/>
          <p:cNvGraphicFramePr>
            <a:graphicFrameLocks noGrp="1"/>
          </p:cNvGraphicFramePr>
          <p:nvPr/>
        </p:nvGraphicFramePr>
        <p:xfrm>
          <a:off x="4419601" y="4953000"/>
          <a:ext cx="1808345" cy="1028452"/>
        </p:xfrm>
        <a:graphic>
          <a:graphicData uri="http://schemas.openxmlformats.org/drawingml/2006/table">
            <a:tbl>
              <a:tblPr>
                <a:tableStyleId>{5940675A-B579-460E-94D1-54222C63F5DA}</a:tableStyleId>
              </a:tblPr>
              <a:tblGrid>
                <a:gridCol w="504845">
                  <a:extLst>
                    <a:ext uri="{9D8B030D-6E8A-4147-A177-3AD203B41FA5}">
                      <a16:colId xmlns:a16="http://schemas.microsoft.com/office/drawing/2014/main" val="20000"/>
                    </a:ext>
                  </a:extLst>
                </a:gridCol>
                <a:gridCol w="1303500">
                  <a:extLst>
                    <a:ext uri="{9D8B030D-6E8A-4147-A177-3AD203B41FA5}">
                      <a16:colId xmlns:a16="http://schemas.microsoft.com/office/drawing/2014/main" val="20001"/>
                    </a:ext>
                  </a:extLst>
                </a:gridCol>
              </a:tblGrid>
              <a:tr h="59464">
                <a:tc gridSpan="2">
                  <a:txBody>
                    <a:bodyPr/>
                    <a:lstStyle/>
                    <a:p>
                      <a:pPr algn="ctr" fontAlgn="b"/>
                      <a:r>
                        <a:rPr lang="en-US" sz="800" b="1" u="none" strike="noStrike" dirty="0">
                          <a:effectLst/>
                        </a:rPr>
                        <a:t>Consumable</a:t>
                      </a:r>
                      <a:endParaRPr lang="en-US" sz="800" b="1" i="0" u="none" strike="noStrike" dirty="0">
                        <a:solidFill>
                          <a:srgbClr val="000000"/>
                        </a:solidFill>
                        <a:effectLst/>
                        <a:latin typeface="Calibri" panose="020F0502020204030204" pitchFamily="34" charset="0"/>
                      </a:endParaRPr>
                    </a:p>
                  </a:txBody>
                  <a:tcPr marL="7144" marR="7144" marT="7144" marB="0" anchor="b"/>
                </a:tc>
                <a:tc hMerge="1">
                  <a:txBody>
                    <a:bodyPr/>
                    <a:lstStyle/>
                    <a:p>
                      <a:endParaRPr lang="en-US"/>
                    </a:p>
                  </a:txBody>
                  <a:tcPr/>
                </a:tc>
                <a:extLst>
                  <a:ext uri="{0D108BD9-81ED-4DB2-BD59-A6C34878D82A}">
                    <a16:rowId xmlns:a16="http://schemas.microsoft.com/office/drawing/2014/main" val="10000"/>
                  </a:ext>
                </a:extLst>
              </a:tr>
              <a:tr h="228143">
                <a:tc>
                  <a:txBody>
                    <a:bodyPr/>
                    <a:lstStyle/>
                    <a:p>
                      <a:pPr algn="ctr" fontAlgn="ctr"/>
                      <a:r>
                        <a:rPr lang="en-US" sz="800" u="none" strike="noStrike" dirty="0">
                          <a:solidFill>
                            <a:schemeClr val="tx1"/>
                          </a:solidFill>
                          <a:effectLst/>
                          <a:latin typeface="+mn-lt"/>
                        </a:rPr>
                        <a:t>Green</a:t>
                      </a:r>
                      <a:endParaRPr lang="en-US" sz="800" b="0" i="0" u="none" strike="noStrike" dirty="0">
                        <a:solidFill>
                          <a:schemeClr val="tx1"/>
                        </a:solidFill>
                        <a:effectLst/>
                        <a:latin typeface="+mn-lt"/>
                      </a:endParaRPr>
                    </a:p>
                  </a:txBody>
                  <a:tcPr marL="7144" marR="7144" marT="7144" marB="0" anchor="ctr">
                    <a:solidFill>
                      <a:srgbClr val="00B050"/>
                    </a:solidFill>
                  </a:tcPr>
                </a:tc>
                <a:tc>
                  <a:txBody>
                    <a:bodyPr/>
                    <a:lstStyle/>
                    <a:p>
                      <a:pPr algn="ctr" fontAlgn="b"/>
                      <a:r>
                        <a:rPr lang="en-US" sz="800" u="none" strike="noStrike" dirty="0">
                          <a:effectLst/>
                          <a:latin typeface="+mn-lt"/>
                        </a:rPr>
                        <a:t>15 days</a:t>
                      </a:r>
                      <a:r>
                        <a:rPr lang="en-US" sz="800" u="none" strike="noStrike" baseline="0" dirty="0">
                          <a:effectLst/>
                          <a:latin typeface="+mn-lt"/>
                        </a:rPr>
                        <a:t> </a:t>
                      </a:r>
                      <a:r>
                        <a:rPr lang="en-US" sz="800" u="none" strike="noStrike" dirty="0">
                          <a:effectLst/>
                          <a:latin typeface="+mn-lt"/>
                        </a:rPr>
                        <a:t>&lt;</a:t>
                      </a:r>
                      <a:endParaRPr lang="en-US" sz="800" b="0" i="0" u="none" strike="noStrike" dirty="0">
                        <a:solidFill>
                          <a:srgbClr val="000000"/>
                        </a:solidFill>
                        <a:effectLst/>
                        <a:latin typeface="+mn-lt"/>
                      </a:endParaRPr>
                    </a:p>
                  </a:txBody>
                  <a:tcPr marL="7144" marR="7144" marT="7144" marB="0" anchor="b"/>
                </a:tc>
                <a:extLst>
                  <a:ext uri="{0D108BD9-81ED-4DB2-BD59-A6C34878D82A}">
                    <a16:rowId xmlns:a16="http://schemas.microsoft.com/office/drawing/2014/main" val="10001"/>
                  </a:ext>
                </a:extLst>
              </a:tr>
              <a:tr h="228143">
                <a:tc>
                  <a:txBody>
                    <a:bodyPr/>
                    <a:lstStyle/>
                    <a:p>
                      <a:pPr algn="ctr" fontAlgn="ctr"/>
                      <a:r>
                        <a:rPr lang="en-US" sz="800" u="none" strike="noStrike" dirty="0">
                          <a:effectLst/>
                          <a:latin typeface="+mn-lt"/>
                        </a:rPr>
                        <a:t>Amber</a:t>
                      </a:r>
                      <a:endParaRPr lang="en-US" sz="800" b="0" i="0" u="none" strike="noStrike" dirty="0">
                        <a:solidFill>
                          <a:srgbClr val="000000"/>
                        </a:solidFill>
                        <a:effectLst/>
                        <a:latin typeface="+mn-lt"/>
                      </a:endParaRPr>
                    </a:p>
                  </a:txBody>
                  <a:tcPr marL="7144" marR="7144" marT="7144" marB="0" anchor="ctr">
                    <a:solidFill>
                      <a:srgbClr val="FFFF00"/>
                    </a:solidFill>
                  </a:tcPr>
                </a:tc>
                <a:tc>
                  <a:txBody>
                    <a:bodyPr/>
                    <a:lstStyle/>
                    <a:p>
                      <a:pPr algn="ctr" fontAlgn="b"/>
                      <a:r>
                        <a:rPr lang="en-US" sz="800" b="0" i="0" u="none" strike="noStrike" dirty="0">
                          <a:solidFill>
                            <a:srgbClr val="000000"/>
                          </a:solidFill>
                          <a:effectLst/>
                          <a:latin typeface="+mn-lt"/>
                        </a:rPr>
                        <a:t>4-14 days</a:t>
                      </a:r>
                    </a:p>
                  </a:txBody>
                  <a:tcPr marL="7144" marR="7144" marT="7144" marB="0" anchor="b"/>
                </a:tc>
                <a:extLst>
                  <a:ext uri="{0D108BD9-81ED-4DB2-BD59-A6C34878D82A}">
                    <a16:rowId xmlns:a16="http://schemas.microsoft.com/office/drawing/2014/main" val="10002"/>
                  </a:ext>
                </a:extLst>
              </a:tr>
              <a:tr h="228143">
                <a:tc>
                  <a:txBody>
                    <a:bodyPr/>
                    <a:lstStyle/>
                    <a:p>
                      <a:pPr algn="ctr" fontAlgn="ctr"/>
                      <a:r>
                        <a:rPr lang="en-US" sz="800" b="0" i="0" u="none" strike="noStrike" dirty="0">
                          <a:solidFill>
                            <a:schemeClr val="bg1"/>
                          </a:solidFill>
                          <a:effectLst/>
                          <a:latin typeface="+mn-lt"/>
                        </a:rPr>
                        <a:t>Red</a:t>
                      </a:r>
                    </a:p>
                  </a:txBody>
                  <a:tcPr marL="7144" marR="7144" marT="7144" marB="0" anchor="ctr">
                    <a:solidFill>
                      <a:srgbClr val="FF0000"/>
                    </a:solidFill>
                  </a:tcPr>
                </a:tc>
                <a:tc>
                  <a:txBody>
                    <a:bodyPr/>
                    <a:lstStyle/>
                    <a:p>
                      <a:pPr algn="ctr" fontAlgn="b"/>
                      <a:r>
                        <a:rPr lang="en-US" sz="800" b="0" i="0" u="none" strike="noStrike" dirty="0">
                          <a:solidFill>
                            <a:srgbClr val="000000"/>
                          </a:solidFill>
                          <a:effectLst/>
                          <a:latin typeface="+mn-lt"/>
                        </a:rPr>
                        <a:t>1-3 days</a:t>
                      </a:r>
                    </a:p>
                  </a:txBody>
                  <a:tcPr marL="7144" marR="7144" marT="7144" marB="0" anchor="b"/>
                </a:tc>
                <a:extLst>
                  <a:ext uri="{0D108BD9-81ED-4DB2-BD59-A6C34878D82A}">
                    <a16:rowId xmlns:a16="http://schemas.microsoft.com/office/drawing/2014/main" val="10003"/>
                  </a:ext>
                </a:extLst>
              </a:tr>
              <a:tr h="214959">
                <a:tc>
                  <a:txBody>
                    <a:bodyPr/>
                    <a:lstStyle/>
                    <a:p>
                      <a:pPr algn="ctr" fontAlgn="ctr"/>
                      <a:r>
                        <a:rPr lang="en-US" sz="800" u="none" strike="noStrike" dirty="0">
                          <a:solidFill>
                            <a:schemeClr val="bg1"/>
                          </a:solidFill>
                          <a:effectLst/>
                          <a:latin typeface="+mn-lt"/>
                        </a:rPr>
                        <a:t>Black</a:t>
                      </a:r>
                      <a:endParaRPr lang="en-US" sz="800" b="0" i="0" u="none" strike="noStrike" dirty="0">
                        <a:solidFill>
                          <a:schemeClr val="bg1"/>
                        </a:solidFill>
                        <a:effectLst/>
                        <a:latin typeface="+mn-lt"/>
                      </a:endParaRPr>
                    </a:p>
                  </a:txBody>
                  <a:tcPr marL="7144" marR="7144" marT="7144" marB="0" anchor="ctr">
                    <a:solidFill>
                      <a:schemeClr val="tx1"/>
                    </a:solidFill>
                  </a:tcPr>
                </a:tc>
                <a:tc>
                  <a:txBody>
                    <a:bodyPr/>
                    <a:lstStyle/>
                    <a:p>
                      <a:pPr algn="ctr" fontAlgn="b"/>
                      <a:r>
                        <a:rPr lang="en-US" sz="800" b="0" i="0" u="none" strike="noStrike" dirty="0">
                          <a:solidFill>
                            <a:srgbClr val="000000"/>
                          </a:solidFill>
                          <a:effectLst/>
                          <a:latin typeface="+mn-lt"/>
                        </a:rPr>
                        <a:t>NONE</a:t>
                      </a:r>
                    </a:p>
                  </a:txBody>
                  <a:tcPr marL="7144" marR="7144" marT="7144" marB="0" anchor="b"/>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nvGraphicFramePr>
        <p:xfrm>
          <a:off x="4419601" y="1262559"/>
          <a:ext cx="4648201" cy="3586564"/>
        </p:xfrm>
        <a:graphic>
          <a:graphicData uri="http://schemas.openxmlformats.org/drawingml/2006/table">
            <a:tbl>
              <a:tblPr/>
              <a:tblGrid>
                <a:gridCol w="114299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98989">
                  <a:extLst>
                    <a:ext uri="{9D8B030D-6E8A-4147-A177-3AD203B41FA5}">
                      <a16:colId xmlns:a16="http://schemas.microsoft.com/office/drawing/2014/main" val="20002"/>
                    </a:ext>
                  </a:extLst>
                </a:gridCol>
                <a:gridCol w="491611">
                  <a:extLst>
                    <a:ext uri="{9D8B030D-6E8A-4147-A177-3AD203B41FA5}">
                      <a16:colId xmlns:a16="http://schemas.microsoft.com/office/drawing/2014/main" val="20003"/>
                    </a:ext>
                  </a:extLst>
                </a:gridCol>
                <a:gridCol w="6096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9548">
                  <a:extLst>
                    <a:ext uri="{9D8B030D-6E8A-4147-A177-3AD203B41FA5}">
                      <a16:colId xmlns:a16="http://schemas.microsoft.com/office/drawing/2014/main" val="20004"/>
                    </a:ext>
                  </a:extLst>
                </a:gridCol>
                <a:gridCol w="374854">
                  <a:extLst>
                    <a:ext uri="{9D8B030D-6E8A-4147-A177-3AD203B41FA5}">
                      <a16:colId xmlns:a16="http://schemas.microsoft.com/office/drawing/2014/main" val="20007"/>
                    </a:ext>
                  </a:extLst>
                </a:gridCol>
              </a:tblGrid>
              <a:tr h="341152">
                <a:tc>
                  <a:txBody>
                    <a:bodyPr/>
                    <a:lstStyle/>
                    <a:p>
                      <a:pPr algn="ctr" fontAlgn="ctr"/>
                      <a:r>
                        <a:rPr lang="en-US" sz="1000" b="1" i="0" u="none" strike="noStrike" dirty="0">
                          <a:solidFill>
                            <a:srgbClr val="000000"/>
                          </a:solidFill>
                          <a:effectLst/>
                          <a:latin typeface="Arial" panose="020B0604020202020204" pitchFamily="34" charset="0"/>
                          <a:cs typeface="Arial" panose="020B0604020202020204" pitchFamily="34" charset="0"/>
                        </a:rPr>
                        <a:t>CL II</a:t>
                      </a:r>
                      <a:r>
                        <a:rPr lang="en-US" sz="1000" b="1" i="0" u="none" strike="noStrike" baseline="0" dirty="0">
                          <a:solidFill>
                            <a:srgbClr val="000000"/>
                          </a:solidFill>
                          <a:effectLst/>
                          <a:latin typeface="Arial" panose="020B0604020202020204" pitchFamily="34" charset="0"/>
                          <a:cs typeface="Arial" panose="020B0604020202020204" pitchFamily="34" charset="0"/>
                        </a:rPr>
                        <a:t> </a:t>
                      </a:r>
                      <a:r>
                        <a:rPr lang="en-US" sz="1000" b="1" i="0" u="none" strike="noStrike" dirty="0">
                          <a:solidFill>
                            <a:srgbClr val="000000"/>
                          </a:solidFill>
                          <a:effectLst/>
                          <a:latin typeface="Arial" panose="020B0604020202020204" pitchFamily="34" charset="0"/>
                          <a:cs typeface="Arial" panose="020B0604020202020204" pitchFamily="34" charset="0"/>
                        </a:rPr>
                        <a:t>Materiel</a:t>
                      </a:r>
                      <a:r>
                        <a:rPr lang="en-US" sz="1000" b="1" i="0" u="none" strike="noStrike" baseline="0" dirty="0">
                          <a:solidFill>
                            <a:srgbClr val="000000"/>
                          </a:solidFill>
                          <a:effectLst/>
                          <a:latin typeface="Arial" panose="020B0604020202020204" pitchFamily="34" charset="0"/>
                          <a:cs typeface="Arial" panose="020B0604020202020204" pitchFamily="34" charset="0"/>
                        </a:rPr>
                        <a:t>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000" b="1" i="0" u="none" strike="noStrike" dirty="0">
                          <a:solidFill>
                            <a:srgbClr val="000000"/>
                          </a:solidFill>
                          <a:effectLst/>
                          <a:latin typeface="Arial" panose="020B0604020202020204" pitchFamily="34" charset="0"/>
                          <a:cs typeface="Arial" panose="020B0604020202020204" pitchFamily="34" charset="0"/>
                        </a:rPr>
                        <a:t>TYPE</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000" b="1" i="0" u="none" strike="noStrike" dirty="0">
                          <a:solidFill>
                            <a:srgbClr val="000000"/>
                          </a:solidFill>
                          <a:effectLst/>
                          <a:latin typeface="Arial" panose="020B0604020202020204" pitchFamily="34" charset="0"/>
                          <a:cs typeface="Arial" panose="020B0604020202020204" pitchFamily="34" charset="0"/>
                        </a:rPr>
                        <a:t>QTY</a:t>
                      </a:r>
                      <a:r>
                        <a:rPr lang="en-US" sz="1000" b="1" i="0" u="none" strike="noStrike" baseline="0" dirty="0">
                          <a:solidFill>
                            <a:srgbClr val="000000"/>
                          </a:solidFill>
                          <a:effectLst/>
                          <a:latin typeface="Arial" panose="020B0604020202020204" pitchFamily="34" charset="0"/>
                          <a:cs typeface="Arial" panose="020B0604020202020204" pitchFamily="34" charset="0"/>
                        </a:rPr>
                        <a:t> PER</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000" b="1" i="0" u="none" strike="noStrike" dirty="0">
                          <a:solidFill>
                            <a:srgbClr val="000000"/>
                          </a:solidFill>
                          <a:effectLst/>
                          <a:latin typeface="Arial" panose="020B0604020202020204" pitchFamily="34" charset="0"/>
                          <a:cs typeface="Arial" panose="020B0604020202020204" pitchFamily="34" charset="0"/>
                        </a:rPr>
                        <a:t>O/H</a:t>
                      </a:r>
                      <a:r>
                        <a:rPr lang="en-US" sz="1000" b="1" i="0" u="none" strike="noStrike" baseline="0" dirty="0">
                          <a:solidFill>
                            <a:srgbClr val="000000"/>
                          </a:solidFill>
                          <a:effectLst/>
                          <a:latin typeface="Arial" panose="020B0604020202020204" pitchFamily="34" charset="0"/>
                          <a:cs typeface="Arial" panose="020B0604020202020204" pitchFamily="34" charset="0"/>
                        </a:rPr>
                        <a:t> QTY</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000" b="1" i="0" u="none" strike="noStrike" dirty="0">
                          <a:solidFill>
                            <a:srgbClr val="000000"/>
                          </a:solidFill>
                          <a:effectLst/>
                          <a:latin typeface="Arial" panose="020B0604020202020204" pitchFamily="34" charset="0"/>
                          <a:cs typeface="Arial" panose="020B0604020202020204" pitchFamily="34" charset="0"/>
                        </a:rPr>
                        <a:t>AVG</a:t>
                      </a:r>
                      <a:r>
                        <a:rPr lang="en-US" sz="1000" b="1" i="0" u="none" strike="noStrike" baseline="0" dirty="0">
                          <a:solidFill>
                            <a:srgbClr val="000000"/>
                          </a:solidFill>
                          <a:effectLst/>
                          <a:latin typeface="Arial" panose="020B0604020202020204" pitchFamily="34" charset="0"/>
                          <a:cs typeface="Arial" panose="020B0604020202020204" pitchFamily="34" charset="0"/>
                        </a:rPr>
                        <a:t> EXP.</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000" b="1" i="0" u="none" strike="noStrike" dirty="0">
                          <a:solidFill>
                            <a:srgbClr val="000000"/>
                          </a:solidFill>
                          <a:effectLst/>
                          <a:latin typeface="Arial" panose="020B0604020202020204" pitchFamily="34" charset="0"/>
                          <a:cs typeface="Arial" panose="020B0604020202020204" pitchFamily="34" charset="0"/>
                        </a:rPr>
                        <a:t>HIGH</a:t>
                      </a:r>
                      <a:r>
                        <a:rPr lang="en-US" sz="1000" b="1" i="0" u="none" strike="noStrike" baseline="0" dirty="0">
                          <a:solidFill>
                            <a:srgbClr val="000000"/>
                          </a:solidFill>
                          <a:effectLst/>
                          <a:latin typeface="Arial" panose="020B0604020202020204" pitchFamily="34" charset="0"/>
                          <a:cs typeface="Arial" panose="020B0604020202020204" pitchFamily="34" charset="0"/>
                        </a:rPr>
                        <a:t> EXP.</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000" b="1" i="0" u="none" strike="noStrike" dirty="0">
                          <a:solidFill>
                            <a:srgbClr val="000000"/>
                          </a:solidFill>
                          <a:effectLst/>
                          <a:latin typeface="Arial" panose="020B0604020202020204" pitchFamily="34" charset="0"/>
                          <a:cs typeface="Arial" panose="020B0604020202020204" pitchFamily="34" charset="0"/>
                        </a:rPr>
                        <a:t>Gained</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1000" b="1" i="0" u="none" strike="noStrike" dirty="0">
                          <a:solidFill>
                            <a:srgbClr val="000000"/>
                          </a:solidFill>
                          <a:effectLst/>
                          <a:latin typeface="Arial" panose="020B0604020202020204" pitchFamily="34" charset="0"/>
                          <a:cs typeface="Arial" panose="020B0604020202020204" pitchFamily="34" charset="0"/>
                        </a:rPr>
                        <a:t>DOS</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258816">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Paper</a:t>
                      </a:r>
                      <a:r>
                        <a:rPr lang="en-US" sz="1000" b="0" i="0" u="none" strike="noStrike" baseline="0" dirty="0">
                          <a:solidFill>
                            <a:srgbClr val="000000"/>
                          </a:solidFill>
                          <a:effectLst/>
                          <a:latin typeface="Arial" panose="020B0604020202020204" pitchFamily="34" charset="0"/>
                          <a:cs typeface="Arial" panose="020B0604020202020204" pitchFamily="34" charset="0"/>
                        </a:rPr>
                        <a:t> Towels </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BX</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16</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192.3</a:t>
                      </a:r>
                      <a:endParaRPr lang="en-US" sz="1000" b="0" i="0" u="none" strike="noStrike" baseline="0" dirty="0">
                        <a:solidFill>
                          <a:schemeClr val="tx1"/>
                        </a:solidFill>
                        <a:effectLst/>
                        <a:latin typeface="Arial" panose="020B0604020202020204" pitchFamily="34" charset="0"/>
                        <a:cs typeface="Arial" panose="020B0604020202020204" pitchFamily="34" charset="0"/>
                      </a:endParaRPr>
                    </a:p>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boxes</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16 packs</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33 packs</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155972">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GOJO Hand Soap</a:t>
                      </a:r>
                    </a:p>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(12 </a:t>
                      </a:r>
                      <a:r>
                        <a:rPr lang="en-US" sz="1000" b="0" i="0" u="none" strike="noStrike" dirty="0" err="1">
                          <a:solidFill>
                            <a:srgbClr val="000000"/>
                          </a:solidFill>
                          <a:effectLst/>
                          <a:latin typeface="Arial" panose="020B0604020202020204" pitchFamily="34" charset="0"/>
                          <a:cs typeface="Arial" panose="020B0604020202020204" pitchFamily="34" charset="0"/>
                        </a:rPr>
                        <a:t>oz</a:t>
                      </a:r>
                      <a:r>
                        <a:rPr lang="en-US" sz="1000" b="0" i="0" u="none" strike="noStrike" baseline="0" dirty="0">
                          <a:solidFill>
                            <a:srgbClr val="000000"/>
                          </a:solidFill>
                          <a:effectLst/>
                          <a:latin typeface="Arial" panose="020B0604020202020204" pitchFamily="34" charset="0"/>
                          <a:cs typeface="Arial" panose="020B0604020202020204" pitchFamily="34" charset="0"/>
                        </a:rPr>
                        <a:t>)</a:t>
                      </a:r>
                      <a:r>
                        <a:rPr lang="en-US" sz="1000" b="0" i="0" u="none" strike="noStrike" dirty="0">
                          <a:solidFill>
                            <a:srgbClr val="000000"/>
                          </a:solidFill>
                          <a:effectLst/>
                          <a:latin typeface="Arial" panose="020B0604020202020204" pitchFamily="34" charset="0"/>
                          <a:cs typeface="Arial" panose="020B0604020202020204" pitchFamily="34" charset="0"/>
                        </a:rPr>
                        <a:t> </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EA</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307</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17</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155972">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GOJO Hand Soap (gal)</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EA</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14.25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1"/>
                          </a:solidFill>
                          <a:effectLst/>
                          <a:latin typeface="Arial" panose="020B0604020202020204" pitchFamily="34" charset="0"/>
                          <a:cs typeface="Arial" panose="020B0604020202020204" pitchFamily="34" charset="0"/>
                        </a:rPr>
                        <a:t>2 gal</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1"/>
                          </a:solidFill>
                          <a:effectLst/>
                          <a:latin typeface="Arial" panose="020B0604020202020204" pitchFamily="34" charset="0"/>
                          <a:cs typeface="Arial" panose="020B0604020202020204" pitchFamily="34" charset="0"/>
                        </a:rPr>
                        <a:t>4.5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341152">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Hand</a:t>
                      </a:r>
                      <a:r>
                        <a:rPr lang="en-US" sz="1000" b="0" i="0" u="none" strike="noStrike" baseline="0" dirty="0">
                          <a:solidFill>
                            <a:srgbClr val="000000"/>
                          </a:solidFill>
                          <a:effectLst/>
                          <a:latin typeface="Arial" panose="020B0604020202020204" pitchFamily="34" charset="0"/>
                          <a:cs typeface="Arial" panose="020B0604020202020204" pitchFamily="34" charset="0"/>
                        </a:rPr>
                        <a:t> Sanitizer </a:t>
                      </a:r>
                    </a:p>
                    <a:p>
                      <a:pPr algn="l" fontAlgn="ctr"/>
                      <a:r>
                        <a:rPr lang="en-US" sz="1000" b="0" i="0" u="none" strike="noStrike" baseline="0" dirty="0">
                          <a:solidFill>
                            <a:srgbClr val="000000"/>
                          </a:solidFill>
                          <a:effectLst/>
                          <a:latin typeface="Arial" panose="020B0604020202020204" pitchFamily="34" charset="0"/>
                          <a:cs typeface="Arial" panose="020B0604020202020204" pitchFamily="34" charset="0"/>
                        </a:rPr>
                        <a:t>(12 </a:t>
                      </a:r>
                      <a:r>
                        <a:rPr lang="en-US" sz="1000" b="0" i="0" u="none" strike="noStrike" baseline="0" dirty="0" err="1">
                          <a:solidFill>
                            <a:srgbClr val="000000"/>
                          </a:solidFill>
                          <a:effectLst/>
                          <a:latin typeface="Arial" panose="020B0604020202020204" pitchFamily="34" charset="0"/>
                          <a:cs typeface="Arial" panose="020B0604020202020204" pitchFamily="34" charset="0"/>
                        </a:rPr>
                        <a:t>oz</a:t>
                      </a:r>
                      <a:r>
                        <a:rPr lang="en-US" sz="1000" b="0" i="0" u="none" strike="noStrike" baseline="0" dirty="0">
                          <a:solidFill>
                            <a:srgbClr val="000000"/>
                          </a:solidFill>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EA</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297</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240442">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Hand Sanitizer</a:t>
                      </a:r>
                    </a:p>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(4</a:t>
                      </a:r>
                      <a:r>
                        <a:rPr lang="en-US" sz="1000" b="0" i="0" u="none" strike="noStrike" baseline="0" dirty="0">
                          <a:solidFill>
                            <a:srgbClr val="000000"/>
                          </a:solidFill>
                          <a:effectLst/>
                          <a:latin typeface="Arial" panose="020B0604020202020204" pitchFamily="34" charset="0"/>
                          <a:cs typeface="Arial" panose="020B0604020202020204" pitchFamily="34" charset="0"/>
                        </a:rPr>
                        <a:t> </a:t>
                      </a:r>
                      <a:r>
                        <a:rPr lang="en-US" sz="1000" b="0" i="0" u="none" strike="noStrike" baseline="0" dirty="0" err="1">
                          <a:solidFill>
                            <a:srgbClr val="000000"/>
                          </a:solidFill>
                          <a:effectLst/>
                          <a:latin typeface="Arial" panose="020B0604020202020204" pitchFamily="34" charset="0"/>
                          <a:cs typeface="Arial" panose="020B0604020202020204" pitchFamily="34" charset="0"/>
                        </a:rPr>
                        <a:t>oz</a:t>
                      </a:r>
                      <a:r>
                        <a:rPr lang="en-US" sz="1000" b="0" i="0" u="none" strike="noStrike" baseline="0" dirty="0">
                          <a:solidFill>
                            <a:srgbClr val="000000"/>
                          </a:solidFill>
                          <a:effectLst/>
                          <a:latin typeface="Arial" panose="020B0604020202020204" pitchFamily="34" charset="0"/>
                          <a:cs typeface="Arial" panose="020B0604020202020204" pitchFamily="34" charset="0"/>
                        </a:rPr>
                        <a:t>)</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EA</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155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0.6</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2</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8"/>
                  </a:ext>
                </a:extLst>
              </a:tr>
              <a:tr h="196300">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Bleach</a:t>
                      </a:r>
                      <a:r>
                        <a:rPr lang="en-US" sz="1000" b="0" i="0" u="none" strike="noStrike" baseline="0" dirty="0">
                          <a:solidFill>
                            <a:srgbClr val="000000"/>
                          </a:solidFill>
                          <a:effectLst/>
                          <a:latin typeface="Arial" panose="020B0604020202020204" pitchFamily="34" charset="0"/>
                          <a:cs typeface="Arial" panose="020B0604020202020204" pitchFamily="34" charset="0"/>
                        </a:rPr>
                        <a:t> (1 gal)</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EA</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64.7</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baseline="0" dirty="0">
                          <a:solidFill>
                            <a:schemeClr val="tx1"/>
                          </a:solidFill>
                          <a:effectLst/>
                          <a:latin typeface="Arial" panose="020B0604020202020204" pitchFamily="34" charset="0"/>
                          <a:cs typeface="Arial" panose="020B0604020202020204" pitchFamily="34" charset="0"/>
                        </a:rPr>
                        <a:t>1 gal</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1.5 gal</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174135">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Trash Bags </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BX</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30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417</a:t>
                      </a:r>
                      <a:r>
                        <a:rPr lang="en-US" sz="1000" b="0" i="0" u="none" strike="noStrike" baseline="0" dirty="0">
                          <a:solidFill>
                            <a:schemeClr val="tx1"/>
                          </a:solidFill>
                          <a:effectLst/>
                          <a:latin typeface="Arial" panose="020B0604020202020204" pitchFamily="34" charset="0"/>
                          <a:cs typeface="Arial" panose="020B0604020202020204" pitchFamily="34" charset="0"/>
                        </a:rPr>
                        <a:t> </a:t>
                      </a:r>
                      <a:r>
                        <a:rPr lang="en-US" sz="1000" b="0" i="0" u="none" strike="noStrike" dirty="0">
                          <a:solidFill>
                            <a:schemeClr val="tx1"/>
                          </a:solidFill>
                          <a:effectLst/>
                          <a:latin typeface="Arial" panose="020B0604020202020204" pitchFamily="34" charset="0"/>
                          <a:cs typeface="Arial" panose="020B0604020202020204" pitchFamily="34" charset="0"/>
                        </a:rPr>
                        <a:t>boxes</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9 bags </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15 bags</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6"/>
                  </a:ext>
                </a:extLst>
              </a:tr>
              <a:tr h="174135">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Disinfecting Wipes</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EA</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baseline="0" dirty="0">
                          <a:solidFill>
                            <a:schemeClr val="tx1"/>
                          </a:solidFill>
                          <a:effectLst/>
                          <a:latin typeface="Arial" panose="020B0604020202020204" pitchFamily="34" charset="0"/>
                          <a:cs typeface="Arial" panose="020B0604020202020204" pitchFamily="34" charset="0"/>
                        </a:rPr>
                        <a:t>58</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a:t>
                      </a:r>
                      <a:r>
                        <a:rPr lang="en-US" sz="1000" b="0" i="0" u="none" strike="noStrike" baseline="0" dirty="0">
                          <a:solidFill>
                            <a:schemeClr val="tx1"/>
                          </a:solidFill>
                          <a:effectLst/>
                          <a:latin typeface="Arial" panose="020B0604020202020204" pitchFamily="34" charset="0"/>
                          <a:cs typeface="Arial" panose="020B0604020202020204" pitchFamily="34" charset="0"/>
                        </a:rPr>
                        <a:t>/10 tub</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2/10 tub</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9"/>
                  </a:ext>
                </a:extLst>
              </a:tr>
              <a:tr h="170576">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 Lysol/Disinfecting Spray</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EA</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19</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a:t>
                      </a:r>
                      <a:r>
                        <a:rPr lang="en-US" sz="1000" b="0" i="0" u="none" strike="noStrike" baseline="0" dirty="0">
                          <a:solidFill>
                            <a:schemeClr val="tx1"/>
                          </a:solidFill>
                          <a:effectLst/>
                          <a:latin typeface="Arial" panose="020B0604020202020204" pitchFamily="34" charset="0"/>
                          <a:cs typeface="Arial" panose="020B0604020202020204" pitchFamily="34" charset="0"/>
                        </a:rPr>
                        <a:t>/8</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1/8</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10"/>
                  </a:ext>
                </a:extLst>
              </a:tr>
              <a:tr h="170576">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Clorox/Disinfectant</a:t>
                      </a:r>
                      <a:r>
                        <a:rPr lang="en-US" sz="1000" b="0" i="0" u="none" strike="noStrike" baseline="0" dirty="0">
                          <a:solidFill>
                            <a:srgbClr val="000000"/>
                          </a:solidFill>
                          <a:effectLst/>
                          <a:latin typeface="Arial" panose="020B0604020202020204" pitchFamily="34" charset="0"/>
                          <a:cs typeface="Arial" panose="020B0604020202020204" pitchFamily="34" charset="0"/>
                        </a:rPr>
                        <a:t> Spray</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EA</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41</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11"/>
                  </a:ext>
                </a:extLst>
              </a:tr>
              <a:tr h="174135">
                <a:tc>
                  <a:txBody>
                    <a:bodyPr/>
                    <a:lstStyle/>
                    <a:p>
                      <a:pPr algn="l" fontAlgn="ctr"/>
                      <a:r>
                        <a:rPr lang="en-US" sz="1000" b="1" i="0" u="none" strike="noStrike" dirty="0">
                          <a:solidFill>
                            <a:srgbClr val="000000"/>
                          </a:solidFill>
                          <a:effectLst/>
                          <a:latin typeface="Arial" panose="020B0604020202020204" pitchFamily="34" charset="0"/>
                          <a:cs typeface="Arial" panose="020B0604020202020204" pitchFamily="34" charset="0"/>
                        </a:rPr>
                        <a:t>CL III</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2"/>
                  </a:ext>
                </a:extLst>
              </a:tr>
              <a:tr h="174135">
                <a:tc>
                  <a:txBody>
                    <a:bodyPr/>
                    <a:lstStyle/>
                    <a:p>
                      <a:pPr algn="l" fontAlgn="ctr"/>
                      <a:r>
                        <a:rPr lang="en-US" sz="1000" b="0" i="0" u="none" strike="noStrike" dirty="0">
                          <a:solidFill>
                            <a:srgbClr val="000000"/>
                          </a:solidFill>
                          <a:effectLst/>
                          <a:latin typeface="Arial" panose="020B0604020202020204" pitchFamily="34" charset="0"/>
                          <a:cs typeface="Arial" panose="020B0604020202020204" pitchFamily="34" charset="0"/>
                        </a:rPr>
                        <a:t>MOGAS (5</a:t>
                      </a:r>
                      <a:r>
                        <a:rPr lang="en-US" sz="1000" b="0" i="0" u="none" strike="noStrike" baseline="0" dirty="0">
                          <a:solidFill>
                            <a:srgbClr val="000000"/>
                          </a:solidFill>
                          <a:effectLst/>
                          <a:latin typeface="Arial" panose="020B0604020202020204" pitchFamily="34" charset="0"/>
                          <a:cs typeface="Arial" panose="020B0604020202020204" pitchFamily="34" charset="0"/>
                        </a:rPr>
                        <a:t> gal)</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EA</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000" b="0" i="0" u="none" strike="noStrike" dirty="0">
                          <a:solidFill>
                            <a:srgbClr val="000000"/>
                          </a:solidFill>
                          <a:effectLst/>
                          <a:latin typeface="Arial" panose="020B0604020202020204" pitchFamily="34" charset="0"/>
                          <a:cs typeface="Arial" panose="020B0604020202020204" pitchFamily="34" charset="0"/>
                        </a:rPr>
                        <a:t>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10.2</a:t>
                      </a:r>
                      <a:r>
                        <a:rPr lang="en-US" sz="1000" b="0" i="0" u="none" strike="noStrike" baseline="0" dirty="0">
                          <a:solidFill>
                            <a:schemeClr val="tx1"/>
                          </a:solidFill>
                          <a:effectLst/>
                          <a:latin typeface="Arial" panose="020B0604020202020204" pitchFamily="34" charset="0"/>
                          <a:cs typeface="Arial" panose="020B0604020202020204" pitchFamily="34" charset="0"/>
                        </a:rPr>
                        <a:t> gal</a:t>
                      </a:r>
                      <a:endParaRPr lang="en-US" sz="1000" b="0" i="0" u="none" strike="noStrike" dirty="0">
                        <a:solidFill>
                          <a:schemeClr val="tx1"/>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baseline="0" dirty="0">
                          <a:solidFill>
                            <a:schemeClr val="tx1"/>
                          </a:solidFill>
                          <a:effectLst/>
                          <a:latin typeface="Arial" panose="020B0604020202020204" pitchFamily="34" charset="0"/>
                          <a:cs typeface="Arial" panose="020B0604020202020204" pitchFamily="34" charset="0"/>
                        </a:rPr>
                        <a:t>1.0 </a:t>
                      </a:r>
                      <a:r>
                        <a:rPr lang="en-US" sz="1000" b="0" i="0" u="none" strike="noStrike" dirty="0">
                          <a:solidFill>
                            <a:schemeClr val="tx1"/>
                          </a:solidFill>
                          <a:effectLst/>
                          <a:latin typeface="Arial" panose="020B0604020202020204" pitchFamily="34" charset="0"/>
                          <a:cs typeface="Arial" panose="020B0604020202020204" pitchFamily="34" charset="0"/>
                        </a:rPr>
                        <a:t>gal</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000" b="0" i="0" u="none" strike="noStrike" dirty="0">
                          <a:solidFill>
                            <a:schemeClr val="tx1"/>
                          </a:solidFill>
                          <a:effectLst/>
                          <a:latin typeface="Arial" panose="020B0604020202020204" pitchFamily="34" charset="0"/>
                          <a:cs typeface="Arial" panose="020B0604020202020204" pitchFamily="34" charset="0"/>
                        </a:rPr>
                        <a:t>1.5</a:t>
                      </a:r>
                      <a:r>
                        <a:rPr lang="en-US" sz="1000" b="0" i="0" u="none" strike="noStrike" baseline="0" dirty="0">
                          <a:solidFill>
                            <a:schemeClr val="tx1"/>
                          </a:solidFill>
                          <a:effectLst/>
                          <a:latin typeface="Arial" panose="020B0604020202020204" pitchFamily="34" charset="0"/>
                          <a:cs typeface="Arial" panose="020B0604020202020204" pitchFamily="34" charset="0"/>
                        </a:rPr>
                        <a:t> </a:t>
                      </a:r>
                      <a:r>
                        <a:rPr lang="en-US" sz="1000" b="0" i="0" u="none" strike="noStrike" dirty="0">
                          <a:solidFill>
                            <a:schemeClr val="tx1"/>
                          </a:solidFill>
                          <a:effectLst/>
                          <a:latin typeface="Arial" panose="020B0604020202020204" pitchFamily="34" charset="0"/>
                          <a:cs typeface="Arial" panose="020B0604020202020204" pitchFamily="34" charset="0"/>
                        </a:rPr>
                        <a:t>gal</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100" b="0" i="0" u="none" strike="noStrike" dirty="0">
                          <a:solidFill>
                            <a:srgbClr val="00B050"/>
                          </a:solidFill>
                          <a:effectLst/>
                          <a:latin typeface="Arial" panose="020B0604020202020204" pitchFamily="34" charset="0"/>
                          <a:cs typeface="Arial" panose="020B0604020202020204" pitchFamily="34" charset="0"/>
                        </a:rPr>
                        <a:t>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B050"/>
                        </a:solidFill>
                        <a:effectLst/>
                        <a:latin typeface="Arial" panose="020B0604020202020204" pitchFamily="34" charset="0"/>
                        <a:cs typeface="Arial" panose="020B060402020202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0013"/>
                  </a:ext>
                </a:extLst>
              </a:tr>
            </a:tbl>
          </a:graphicData>
        </a:graphic>
      </p:graphicFrame>
      <p:graphicFrame>
        <p:nvGraphicFramePr>
          <p:cNvPr id="10" name="Table 9"/>
          <p:cNvGraphicFramePr>
            <a:graphicFrameLocks noGrp="1" noChangeAspect="1"/>
          </p:cNvGraphicFramePr>
          <p:nvPr/>
        </p:nvGraphicFramePr>
        <p:xfrm>
          <a:off x="76199" y="1454213"/>
          <a:ext cx="4267201" cy="2385891"/>
        </p:xfrm>
        <a:graphic>
          <a:graphicData uri="http://schemas.openxmlformats.org/drawingml/2006/table">
            <a:tbl>
              <a:tblPr/>
              <a:tblGrid>
                <a:gridCol w="1144785">
                  <a:extLst>
                    <a:ext uri="{9D8B030D-6E8A-4147-A177-3AD203B41FA5}">
                      <a16:colId xmlns:a16="http://schemas.microsoft.com/office/drawing/2014/main" val="20000"/>
                    </a:ext>
                  </a:extLst>
                </a:gridCol>
                <a:gridCol w="546423">
                  <a:extLst>
                    <a:ext uri="{9D8B030D-6E8A-4147-A177-3AD203B41FA5}">
                      <a16:colId xmlns:a16="http://schemas.microsoft.com/office/drawing/2014/main" val="20001"/>
                    </a:ext>
                  </a:extLst>
                </a:gridCol>
                <a:gridCol w="546423">
                  <a:extLst>
                    <a:ext uri="{9D8B030D-6E8A-4147-A177-3AD203B41FA5}">
                      <a16:colId xmlns:a16="http://schemas.microsoft.com/office/drawing/2014/main" val="20003"/>
                    </a:ext>
                  </a:extLst>
                </a:gridCol>
                <a:gridCol w="546423">
                  <a:extLst>
                    <a:ext uri="{9D8B030D-6E8A-4147-A177-3AD203B41FA5}">
                      <a16:colId xmlns:a16="http://schemas.microsoft.com/office/drawing/2014/main" val="20004"/>
                    </a:ext>
                  </a:extLst>
                </a:gridCol>
                <a:gridCol w="525207">
                  <a:extLst>
                    <a:ext uri="{9D8B030D-6E8A-4147-A177-3AD203B41FA5}">
                      <a16:colId xmlns:a16="http://schemas.microsoft.com/office/drawing/2014/main" val="20002"/>
                    </a:ext>
                  </a:extLst>
                </a:gridCol>
                <a:gridCol w="489578">
                  <a:extLst>
                    <a:ext uri="{9D8B030D-6E8A-4147-A177-3AD203B41FA5}">
                      <a16:colId xmlns:a16="http://schemas.microsoft.com/office/drawing/2014/main" val="20005"/>
                    </a:ext>
                  </a:extLst>
                </a:gridCol>
                <a:gridCol w="468362">
                  <a:extLst>
                    <a:ext uri="{9D8B030D-6E8A-4147-A177-3AD203B41FA5}">
                      <a16:colId xmlns:a16="http://schemas.microsoft.com/office/drawing/2014/main" val="20006"/>
                    </a:ext>
                  </a:extLst>
                </a:gridCol>
              </a:tblGrid>
              <a:tr h="284930">
                <a:tc>
                  <a:txBody>
                    <a:bodyPr/>
                    <a:lstStyle/>
                    <a:p>
                      <a:pPr algn="ctr" fontAlgn="ctr"/>
                      <a:r>
                        <a:rPr lang="en-US" sz="800" b="1" i="0" u="none" strike="noStrike" dirty="0">
                          <a:solidFill>
                            <a:srgbClr val="000000"/>
                          </a:solidFill>
                          <a:effectLst/>
                          <a:latin typeface="+mj-lt"/>
                          <a:cs typeface="Arial" panose="020B0604020202020204" pitchFamily="34" charset="0"/>
                        </a:rPr>
                        <a:t>CL II</a:t>
                      </a:r>
                      <a:r>
                        <a:rPr lang="en-US" sz="800" b="1" i="0" u="none" strike="noStrike" baseline="0" dirty="0">
                          <a:solidFill>
                            <a:srgbClr val="000000"/>
                          </a:solidFill>
                          <a:effectLst/>
                          <a:latin typeface="+mj-lt"/>
                          <a:cs typeface="Arial" panose="020B0604020202020204" pitchFamily="34" charset="0"/>
                        </a:rPr>
                        <a:t> </a:t>
                      </a:r>
                      <a:r>
                        <a:rPr lang="en-US" sz="800" b="1" i="0" u="none" strike="noStrike" dirty="0">
                          <a:solidFill>
                            <a:srgbClr val="000000"/>
                          </a:solidFill>
                          <a:effectLst/>
                          <a:latin typeface="+mj-lt"/>
                          <a:cs typeface="Arial" panose="020B0604020202020204" pitchFamily="34" charset="0"/>
                        </a:rPr>
                        <a:t>Materiel</a:t>
                      </a:r>
                      <a:r>
                        <a:rPr lang="en-US" sz="800" b="1" i="0" u="none" strike="noStrike" baseline="0" dirty="0">
                          <a:solidFill>
                            <a:srgbClr val="000000"/>
                          </a:solidFill>
                          <a:effectLst/>
                          <a:latin typeface="+mj-lt"/>
                          <a:cs typeface="Arial" panose="020B0604020202020204" pitchFamily="34" charset="0"/>
                        </a:rPr>
                        <a:t> </a:t>
                      </a:r>
                      <a:endParaRPr lang="en-US" sz="800" b="1" i="0" u="none" strike="noStrike" dirty="0">
                        <a:solidFill>
                          <a:srgbClr val="000000"/>
                        </a:solidFill>
                        <a:effectLst/>
                        <a:latin typeface="+mj-lt"/>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Arial" panose="020B0604020202020204" pitchFamily="34" charset="0"/>
                          <a:cs typeface="Arial" panose="020B0604020202020204" pitchFamily="34" charset="0"/>
                        </a:rPr>
                        <a:t>A</a:t>
                      </a:r>
                      <a:r>
                        <a:rPr lang="en-US" sz="800" b="1" i="0" u="none" strike="noStrike" baseline="0" dirty="0">
                          <a:solidFill>
                            <a:srgbClr val="000000"/>
                          </a:solidFill>
                          <a:effectLst/>
                          <a:latin typeface="Arial" panose="020B0604020202020204" pitchFamily="34" charset="0"/>
                          <a:cs typeface="Arial" panose="020B0604020202020204" pitchFamily="34" charset="0"/>
                        </a:rPr>
                        <a:t> Co.</a:t>
                      </a:r>
                      <a:endParaRPr lang="en-US" sz="800" b="1"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Arial" panose="020B0604020202020204" pitchFamily="34" charset="0"/>
                          <a:cs typeface="Arial" panose="020B0604020202020204" pitchFamily="34" charset="0"/>
                        </a:rPr>
                        <a:t>B Co.</a:t>
                      </a:r>
                      <a:endParaRPr lang="en-US" sz="600" b="1"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Arial" panose="020B0604020202020204" pitchFamily="34" charset="0"/>
                          <a:cs typeface="Arial" panose="020B0604020202020204" pitchFamily="34" charset="0"/>
                        </a:rPr>
                        <a:t>C Co.</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Arial" panose="020B0604020202020204" pitchFamily="34" charset="0"/>
                          <a:cs typeface="Arial" panose="020B0604020202020204" pitchFamily="34" charset="0"/>
                        </a:rPr>
                        <a:t>FSC</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Arial" panose="020B0604020202020204" pitchFamily="34" charset="0"/>
                          <a:cs typeface="Arial" panose="020B0604020202020204" pitchFamily="34" charset="0"/>
                        </a:rPr>
                        <a:t>HHC</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Arial" panose="020B0604020202020204" pitchFamily="34" charset="0"/>
                          <a:cs typeface="Arial" panose="020B0604020202020204" pitchFamily="34" charset="0"/>
                        </a:rPr>
                        <a:t>BN</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253205">
                <a:tc>
                  <a:txBody>
                    <a:bodyPr/>
                    <a:lstStyle/>
                    <a:p>
                      <a:pPr algn="l" fontAlgn="ctr"/>
                      <a:r>
                        <a:rPr lang="en-US" sz="700" b="0" i="0" u="none" strike="noStrike" dirty="0">
                          <a:solidFill>
                            <a:srgbClr val="000000"/>
                          </a:solidFill>
                          <a:effectLst/>
                          <a:latin typeface="Arial" panose="020B0604020202020204" pitchFamily="34" charset="0"/>
                          <a:cs typeface="Arial" panose="020B0604020202020204" pitchFamily="34" charset="0"/>
                        </a:rPr>
                        <a:t> Paper</a:t>
                      </a:r>
                      <a:r>
                        <a:rPr lang="en-US" sz="700" b="0" i="0" u="none" strike="noStrike" baseline="0" dirty="0">
                          <a:solidFill>
                            <a:srgbClr val="000000"/>
                          </a:solidFill>
                          <a:effectLst/>
                          <a:latin typeface="Arial" panose="020B0604020202020204" pitchFamily="34" charset="0"/>
                          <a:cs typeface="Arial" panose="020B0604020202020204" pitchFamily="34" charset="0"/>
                        </a:rPr>
                        <a:t> Towels </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2194">
                <a:tc>
                  <a:txBody>
                    <a:bodyPr/>
                    <a:lstStyle/>
                    <a:p>
                      <a:pPr algn="l" fontAlgn="ctr"/>
                      <a:r>
                        <a:rPr lang="en-US" sz="700" b="0" i="0" u="none" strike="noStrike" dirty="0">
                          <a:solidFill>
                            <a:srgbClr val="000000"/>
                          </a:solidFill>
                          <a:effectLst/>
                          <a:latin typeface="Arial" panose="020B0604020202020204" pitchFamily="34" charset="0"/>
                          <a:cs typeface="Arial" panose="020B0604020202020204" pitchFamily="34" charset="0"/>
                        </a:rPr>
                        <a:t> GOJO Hand Soap</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51648">
                <a:tc>
                  <a:txBody>
                    <a:bodyPr/>
                    <a:lstStyle/>
                    <a:p>
                      <a:pPr algn="l" fontAlgn="ctr"/>
                      <a:r>
                        <a:rPr lang="en-US" sz="700" b="0" i="0" u="none" strike="noStrike" dirty="0">
                          <a:solidFill>
                            <a:srgbClr val="000000"/>
                          </a:solidFill>
                          <a:effectLst/>
                          <a:latin typeface="Arial" panose="020B0604020202020204" pitchFamily="34" charset="0"/>
                          <a:cs typeface="Arial" panose="020B0604020202020204" pitchFamily="34" charset="0"/>
                        </a:rPr>
                        <a:t> Hand</a:t>
                      </a:r>
                      <a:r>
                        <a:rPr lang="en-US" sz="700" b="0" i="0" u="none" strike="noStrike" baseline="0" dirty="0">
                          <a:solidFill>
                            <a:srgbClr val="000000"/>
                          </a:solidFill>
                          <a:effectLst/>
                          <a:latin typeface="Arial" panose="020B0604020202020204" pitchFamily="34" charset="0"/>
                          <a:cs typeface="Arial" panose="020B0604020202020204" pitchFamily="34" charset="0"/>
                        </a:rPr>
                        <a:t> Sanitizer (12fl </a:t>
                      </a:r>
                      <a:r>
                        <a:rPr lang="en-US" sz="700" b="0" i="0" u="none" strike="noStrike" baseline="0" dirty="0" err="1">
                          <a:solidFill>
                            <a:srgbClr val="000000"/>
                          </a:solidFill>
                          <a:effectLst/>
                          <a:latin typeface="Arial" panose="020B0604020202020204" pitchFamily="34" charset="0"/>
                          <a:cs typeface="Arial" panose="020B0604020202020204" pitchFamily="34" charset="0"/>
                        </a:rPr>
                        <a:t>oz</a:t>
                      </a:r>
                      <a:r>
                        <a:rPr lang="en-US" sz="700" b="0" i="0" u="none" strike="noStrike" baseline="0" dirty="0">
                          <a:solidFill>
                            <a:srgbClr val="000000"/>
                          </a:solidFill>
                          <a:effectLst/>
                          <a:latin typeface="Arial" panose="020B0604020202020204" pitchFamily="34" charset="0"/>
                          <a:cs typeface="Arial" panose="020B0604020202020204" pitchFamily="34" charset="0"/>
                        </a:rPr>
                        <a:t>)</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2336">
                <a:tc>
                  <a:txBody>
                    <a:bodyPr/>
                    <a:lstStyle/>
                    <a:p>
                      <a:pPr algn="l" fontAlgn="ctr"/>
                      <a:r>
                        <a:rPr lang="en-US" sz="700" b="0" i="0" u="none" strike="noStrike" dirty="0">
                          <a:solidFill>
                            <a:srgbClr val="000000"/>
                          </a:solidFill>
                          <a:effectLst/>
                          <a:latin typeface="Arial" panose="020B0604020202020204" pitchFamily="34" charset="0"/>
                          <a:cs typeface="Arial" panose="020B0604020202020204" pitchFamily="34" charset="0"/>
                        </a:rPr>
                        <a:t> Hand Sanitizer (4</a:t>
                      </a:r>
                      <a:r>
                        <a:rPr lang="en-US" sz="700" b="0" i="0" u="none" strike="noStrike" baseline="0" dirty="0">
                          <a:solidFill>
                            <a:srgbClr val="000000"/>
                          </a:solidFill>
                          <a:effectLst/>
                          <a:latin typeface="Arial" panose="020B0604020202020204" pitchFamily="34" charset="0"/>
                          <a:cs typeface="Arial" panose="020B0604020202020204" pitchFamily="34" charset="0"/>
                        </a:rPr>
                        <a:t> </a:t>
                      </a:r>
                      <a:r>
                        <a:rPr lang="en-US" sz="700" b="0" i="0" u="none" strike="noStrike" baseline="0" dirty="0" err="1">
                          <a:solidFill>
                            <a:srgbClr val="000000"/>
                          </a:solidFill>
                          <a:effectLst/>
                          <a:latin typeface="Arial" panose="020B0604020202020204" pitchFamily="34" charset="0"/>
                          <a:cs typeface="Arial" panose="020B0604020202020204" pitchFamily="34" charset="0"/>
                        </a:rPr>
                        <a:t>oz</a:t>
                      </a:r>
                      <a:r>
                        <a:rPr lang="en-US" sz="700" b="0" i="0" u="none" strike="noStrike" baseline="0" dirty="0">
                          <a:solidFill>
                            <a:srgbClr val="000000"/>
                          </a:solidFill>
                          <a:effectLst/>
                          <a:latin typeface="Arial" panose="020B0604020202020204" pitchFamily="34" charset="0"/>
                          <a:cs typeface="Arial" panose="020B0604020202020204" pitchFamily="34" charset="0"/>
                        </a:rPr>
                        <a:t>)</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022">
                <a:tc>
                  <a:txBody>
                    <a:bodyPr/>
                    <a:lstStyle/>
                    <a:p>
                      <a:pPr algn="l" fontAlgn="ctr"/>
                      <a:r>
                        <a:rPr lang="en-US" sz="700" b="0" i="0" u="none" strike="noStrike" dirty="0">
                          <a:solidFill>
                            <a:srgbClr val="000000"/>
                          </a:solidFill>
                          <a:effectLst/>
                          <a:latin typeface="Arial" panose="020B0604020202020204" pitchFamily="34" charset="0"/>
                          <a:cs typeface="Arial" panose="020B0604020202020204" pitchFamily="34" charset="0"/>
                        </a:rPr>
                        <a:t> Bleach</a:t>
                      </a:r>
                      <a:r>
                        <a:rPr lang="en-US" sz="700" b="0" i="0" u="none" strike="noStrike" baseline="0" dirty="0">
                          <a:solidFill>
                            <a:srgbClr val="000000"/>
                          </a:solidFill>
                          <a:effectLst/>
                          <a:latin typeface="Arial" panose="020B0604020202020204" pitchFamily="34" charset="0"/>
                          <a:cs typeface="Arial" panose="020B0604020202020204" pitchFamily="34" charset="0"/>
                        </a:rPr>
                        <a:t> (1 gal)</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2049">
                <a:tc>
                  <a:txBody>
                    <a:bodyPr/>
                    <a:lstStyle/>
                    <a:p>
                      <a:pPr algn="l" fontAlgn="ctr"/>
                      <a:r>
                        <a:rPr lang="en-US" sz="700" b="0" i="0" u="none" strike="noStrike" dirty="0">
                          <a:solidFill>
                            <a:srgbClr val="000000"/>
                          </a:solidFill>
                          <a:effectLst/>
                          <a:latin typeface="Arial" panose="020B0604020202020204" pitchFamily="34" charset="0"/>
                          <a:cs typeface="Arial" panose="020B0604020202020204" pitchFamily="34" charset="0"/>
                        </a:rPr>
                        <a:t> Trash Bags </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8356">
                <a:tc>
                  <a:txBody>
                    <a:bodyPr/>
                    <a:lstStyle/>
                    <a:p>
                      <a:pPr algn="l" fontAlgn="ctr"/>
                      <a:r>
                        <a:rPr lang="en-US" sz="700" b="0" i="0" u="none" strike="noStrike" dirty="0">
                          <a:solidFill>
                            <a:srgbClr val="000000"/>
                          </a:solidFill>
                          <a:effectLst/>
                          <a:latin typeface="Arial" panose="020B0604020202020204" pitchFamily="34" charset="0"/>
                          <a:cs typeface="Arial" panose="020B0604020202020204" pitchFamily="34" charset="0"/>
                        </a:rPr>
                        <a:t> Disinfecting Wipes</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54151">
                <a:tc>
                  <a:txBody>
                    <a:bodyPr/>
                    <a:lstStyle/>
                    <a:p>
                      <a:pPr algn="l" fontAlgn="ctr"/>
                      <a:r>
                        <a:rPr lang="en-US" sz="700" b="0" i="0" u="none" strike="noStrike" dirty="0">
                          <a:solidFill>
                            <a:srgbClr val="000000"/>
                          </a:solidFill>
                          <a:effectLst/>
                          <a:latin typeface="Arial" panose="020B0604020202020204" pitchFamily="34" charset="0"/>
                          <a:cs typeface="Arial" panose="020B0604020202020204" pitchFamily="34" charset="0"/>
                        </a:rPr>
                        <a:t> Lysol/Disinfecting Spray</a:t>
                      </a: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DFEC"/>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5358" marR="5358" marT="53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pSp>
        <p:nvGrpSpPr>
          <p:cNvPr id="2" name="Group 1"/>
          <p:cNvGrpSpPr/>
          <p:nvPr/>
        </p:nvGrpSpPr>
        <p:grpSpPr>
          <a:xfrm>
            <a:off x="1378027" y="1764298"/>
            <a:ext cx="2354810" cy="2046613"/>
            <a:chOff x="3251334" y="1187139"/>
            <a:chExt cx="3030389" cy="2728818"/>
          </a:xfrm>
        </p:grpSpPr>
        <p:sp>
          <p:nvSpPr>
            <p:cNvPr id="11" name="Oval 10"/>
            <p:cNvSpPr/>
            <p:nvPr/>
          </p:nvSpPr>
          <p:spPr>
            <a:xfrm>
              <a:off x="3251334" y="1561995"/>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12" name="Oval 11"/>
            <p:cNvSpPr/>
            <p:nvPr/>
          </p:nvSpPr>
          <p:spPr>
            <a:xfrm>
              <a:off x="3251334" y="1933634"/>
              <a:ext cx="279359" cy="2337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13" name="Oval 12"/>
            <p:cNvSpPr/>
            <p:nvPr/>
          </p:nvSpPr>
          <p:spPr>
            <a:xfrm>
              <a:off x="3251334" y="2603966"/>
              <a:ext cx="279359" cy="26009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14" name="Oval 13"/>
            <p:cNvSpPr/>
            <p:nvPr/>
          </p:nvSpPr>
          <p:spPr>
            <a:xfrm>
              <a:off x="3251334" y="2273211"/>
              <a:ext cx="279359" cy="233707"/>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16" name="Oval 15"/>
            <p:cNvSpPr/>
            <p:nvPr/>
          </p:nvSpPr>
          <p:spPr>
            <a:xfrm>
              <a:off x="3251334" y="2946754"/>
              <a:ext cx="279359" cy="26009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17" name="Oval 16"/>
            <p:cNvSpPr/>
            <p:nvPr/>
          </p:nvSpPr>
          <p:spPr>
            <a:xfrm>
              <a:off x="3251334" y="3285431"/>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18" name="Oval 17"/>
            <p:cNvSpPr/>
            <p:nvPr/>
          </p:nvSpPr>
          <p:spPr>
            <a:xfrm>
              <a:off x="3251334" y="3646292"/>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20" name="Oval 19"/>
            <p:cNvSpPr/>
            <p:nvPr/>
          </p:nvSpPr>
          <p:spPr>
            <a:xfrm>
              <a:off x="3931735" y="1560452"/>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21" name="Oval 20"/>
            <p:cNvSpPr/>
            <p:nvPr/>
          </p:nvSpPr>
          <p:spPr>
            <a:xfrm>
              <a:off x="3931735" y="1929503"/>
              <a:ext cx="279359" cy="26009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22" name="Oval 21"/>
            <p:cNvSpPr/>
            <p:nvPr/>
          </p:nvSpPr>
          <p:spPr>
            <a:xfrm>
              <a:off x="3933239" y="2261002"/>
              <a:ext cx="279359" cy="26009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23" name="Oval 22"/>
            <p:cNvSpPr/>
            <p:nvPr/>
          </p:nvSpPr>
          <p:spPr>
            <a:xfrm>
              <a:off x="3931735" y="2603966"/>
              <a:ext cx="279359" cy="26009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24" name="Oval 23"/>
            <p:cNvSpPr/>
            <p:nvPr/>
          </p:nvSpPr>
          <p:spPr>
            <a:xfrm>
              <a:off x="3935614" y="2946754"/>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25" name="Oval 24"/>
            <p:cNvSpPr/>
            <p:nvPr/>
          </p:nvSpPr>
          <p:spPr>
            <a:xfrm>
              <a:off x="3931735" y="3284711"/>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26" name="Oval 25"/>
            <p:cNvSpPr/>
            <p:nvPr/>
          </p:nvSpPr>
          <p:spPr>
            <a:xfrm>
              <a:off x="3931735" y="3645765"/>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28" name="Oval 27"/>
            <p:cNvSpPr/>
            <p:nvPr/>
          </p:nvSpPr>
          <p:spPr>
            <a:xfrm>
              <a:off x="4648772" y="1553423"/>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29" name="Oval 28"/>
            <p:cNvSpPr/>
            <p:nvPr/>
          </p:nvSpPr>
          <p:spPr>
            <a:xfrm>
              <a:off x="4648772" y="1930463"/>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30" name="Oval 29"/>
            <p:cNvSpPr/>
            <p:nvPr/>
          </p:nvSpPr>
          <p:spPr>
            <a:xfrm>
              <a:off x="4648772" y="2260824"/>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31" name="Oval 30"/>
            <p:cNvSpPr/>
            <p:nvPr/>
          </p:nvSpPr>
          <p:spPr>
            <a:xfrm>
              <a:off x="4656513" y="2603966"/>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32" name="Oval 31"/>
            <p:cNvSpPr/>
            <p:nvPr/>
          </p:nvSpPr>
          <p:spPr>
            <a:xfrm>
              <a:off x="4654926" y="2948984"/>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33" name="Oval 32"/>
            <p:cNvSpPr/>
            <p:nvPr/>
          </p:nvSpPr>
          <p:spPr>
            <a:xfrm>
              <a:off x="4663716" y="3292193"/>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34" name="Oval 33"/>
            <p:cNvSpPr/>
            <p:nvPr/>
          </p:nvSpPr>
          <p:spPr>
            <a:xfrm>
              <a:off x="4662939" y="3646292"/>
              <a:ext cx="279359" cy="26009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36" name="Oval 35"/>
            <p:cNvSpPr/>
            <p:nvPr/>
          </p:nvSpPr>
          <p:spPr>
            <a:xfrm>
              <a:off x="6002363" y="1187139"/>
              <a:ext cx="279359" cy="26009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37" name="Oval 36"/>
            <p:cNvSpPr/>
            <p:nvPr/>
          </p:nvSpPr>
          <p:spPr>
            <a:xfrm>
              <a:off x="5341475" y="1546575"/>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38" name="Oval 37"/>
            <p:cNvSpPr/>
            <p:nvPr/>
          </p:nvSpPr>
          <p:spPr>
            <a:xfrm>
              <a:off x="5344094" y="1929503"/>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39" name="Oval 38"/>
            <p:cNvSpPr/>
            <p:nvPr/>
          </p:nvSpPr>
          <p:spPr>
            <a:xfrm>
              <a:off x="5336933" y="2269982"/>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40" name="Oval 39"/>
            <p:cNvSpPr/>
            <p:nvPr/>
          </p:nvSpPr>
          <p:spPr>
            <a:xfrm>
              <a:off x="5344093" y="2605011"/>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41" name="Oval 40"/>
            <p:cNvSpPr/>
            <p:nvPr/>
          </p:nvSpPr>
          <p:spPr>
            <a:xfrm>
              <a:off x="5335477" y="2946753"/>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42" name="Oval 41"/>
            <p:cNvSpPr/>
            <p:nvPr/>
          </p:nvSpPr>
          <p:spPr>
            <a:xfrm>
              <a:off x="5344094" y="3304550"/>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43" name="Oval 42"/>
            <p:cNvSpPr/>
            <p:nvPr/>
          </p:nvSpPr>
          <p:spPr>
            <a:xfrm>
              <a:off x="5344094" y="3655865"/>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44" name="Oval 43"/>
            <p:cNvSpPr/>
            <p:nvPr/>
          </p:nvSpPr>
          <p:spPr>
            <a:xfrm>
              <a:off x="6002364" y="1561995"/>
              <a:ext cx="279359" cy="260092"/>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45" name="Oval 44"/>
            <p:cNvSpPr/>
            <p:nvPr/>
          </p:nvSpPr>
          <p:spPr>
            <a:xfrm>
              <a:off x="6002363" y="1930463"/>
              <a:ext cx="279359" cy="26009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rgbClr val="FF0000"/>
                </a:solidFill>
              </a:endParaRPr>
            </a:p>
          </p:txBody>
        </p:sp>
        <p:sp>
          <p:nvSpPr>
            <p:cNvPr id="46" name="Oval 45"/>
            <p:cNvSpPr/>
            <p:nvPr/>
          </p:nvSpPr>
          <p:spPr>
            <a:xfrm>
              <a:off x="6002363" y="2260825"/>
              <a:ext cx="279359" cy="26009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rgbClr val="FF0000"/>
                  </a:solidFill>
                </a:rPr>
                <a:t>v</a:t>
              </a:r>
            </a:p>
          </p:txBody>
        </p:sp>
        <p:sp>
          <p:nvSpPr>
            <p:cNvPr id="47" name="Oval 46"/>
            <p:cNvSpPr/>
            <p:nvPr/>
          </p:nvSpPr>
          <p:spPr>
            <a:xfrm>
              <a:off x="6002363" y="2596426"/>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rgbClr val="FF0000"/>
                </a:solidFill>
              </a:endParaRPr>
            </a:p>
          </p:txBody>
        </p:sp>
        <p:sp>
          <p:nvSpPr>
            <p:cNvPr id="48" name="Oval 47"/>
            <p:cNvSpPr/>
            <p:nvPr/>
          </p:nvSpPr>
          <p:spPr>
            <a:xfrm>
              <a:off x="6002363" y="2939937"/>
              <a:ext cx="279359" cy="26009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rgbClr val="FF0000"/>
                </a:solidFill>
              </a:endParaRPr>
            </a:p>
          </p:txBody>
        </p:sp>
        <p:sp>
          <p:nvSpPr>
            <p:cNvPr id="49" name="Oval 48"/>
            <p:cNvSpPr/>
            <p:nvPr/>
          </p:nvSpPr>
          <p:spPr>
            <a:xfrm>
              <a:off x="6002363" y="3285968"/>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rgbClr val="FF0000"/>
                </a:solidFill>
              </a:endParaRPr>
            </a:p>
          </p:txBody>
        </p:sp>
        <p:sp>
          <p:nvSpPr>
            <p:cNvPr id="50" name="Oval 49"/>
            <p:cNvSpPr/>
            <p:nvPr/>
          </p:nvSpPr>
          <p:spPr>
            <a:xfrm>
              <a:off x="6002363" y="3655865"/>
              <a:ext cx="279359" cy="26009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rgbClr val="FF0000"/>
                </a:solidFill>
              </a:endParaRPr>
            </a:p>
          </p:txBody>
        </p:sp>
        <p:sp>
          <p:nvSpPr>
            <p:cNvPr id="51" name="Oval 50"/>
            <p:cNvSpPr/>
            <p:nvPr/>
          </p:nvSpPr>
          <p:spPr>
            <a:xfrm>
              <a:off x="3259201" y="1187140"/>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00B050"/>
                </a:solidFill>
              </a:endParaRPr>
            </a:p>
          </p:txBody>
        </p:sp>
        <p:sp>
          <p:nvSpPr>
            <p:cNvPr id="52" name="Oval 51"/>
            <p:cNvSpPr/>
            <p:nvPr/>
          </p:nvSpPr>
          <p:spPr>
            <a:xfrm>
              <a:off x="3931735" y="1191401"/>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53" name="Oval 52"/>
            <p:cNvSpPr/>
            <p:nvPr/>
          </p:nvSpPr>
          <p:spPr>
            <a:xfrm>
              <a:off x="4653747" y="1196504"/>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54" name="Oval 53"/>
            <p:cNvSpPr/>
            <p:nvPr/>
          </p:nvSpPr>
          <p:spPr>
            <a:xfrm>
              <a:off x="5336933" y="1188553"/>
              <a:ext cx="279359" cy="2600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grpSp>
      <p:sp>
        <p:nvSpPr>
          <p:cNvPr id="56" name="Oval 55"/>
          <p:cNvSpPr/>
          <p:nvPr/>
        </p:nvSpPr>
        <p:spPr>
          <a:xfrm>
            <a:off x="4003381" y="1767495"/>
            <a:ext cx="209519" cy="1950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58" name="Oval 57"/>
          <p:cNvSpPr/>
          <p:nvPr/>
        </p:nvSpPr>
        <p:spPr>
          <a:xfrm>
            <a:off x="4003055" y="2049866"/>
            <a:ext cx="209519" cy="1950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65" name="Oval 64"/>
          <p:cNvSpPr/>
          <p:nvPr/>
        </p:nvSpPr>
        <p:spPr>
          <a:xfrm>
            <a:off x="4003373" y="2321071"/>
            <a:ext cx="209519" cy="1950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66" name="Oval 65"/>
          <p:cNvSpPr/>
          <p:nvPr/>
        </p:nvSpPr>
        <p:spPr>
          <a:xfrm>
            <a:off x="4003054" y="2576404"/>
            <a:ext cx="209519" cy="1950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67" name="Oval 66"/>
          <p:cNvSpPr/>
          <p:nvPr/>
        </p:nvSpPr>
        <p:spPr>
          <a:xfrm>
            <a:off x="4003375" y="2831017"/>
            <a:ext cx="209519" cy="1950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68" name="Oval 67"/>
          <p:cNvSpPr/>
          <p:nvPr/>
        </p:nvSpPr>
        <p:spPr>
          <a:xfrm>
            <a:off x="4003053" y="3085630"/>
            <a:ext cx="209519" cy="1950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69" name="Oval 68"/>
          <p:cNvSpPr/>
          <p:nvPr/>
        </p:nvSpPr>
        <p:spPr>
          <a:xfrm>
            <a:off x="4003372" y="3341564"/>
            <a:ext cx="209519" cy="1950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70" name="Oval 69"/>
          <p:cNvSpPr/>
          <p:nvPr/>
        </p:nvSpPr>
        <p:spPr>
          <a:xfrm>
            <a:off x="4004857" y="3615842"/>
            <a:ext cx="209519" cy="1950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FF0000"/>
              </a:solidFill>
            </a:endParaRPr>
          </a:p>
        </p:txBody>
      </p:sp>
      <p:sp>
        <p:nvSpPr>
          <p:cNvPr id="57" name="TextBox 56"/>
          <p:cNvSpPr txBox="1"/>
          <p:nvPr/>
        </p:nvSpPr>
        <p:spPr>
          <a:xfrm>
            <a:off x="6995152" y="6442502"/>
            <a:ext cx="2148848" cy="415498"/>
          </a:xfrm>
          <a:prstGeom prst="rect">
            <a:avLst/>
          </a:prstGeom>
          <a:solidFill>
            <a:schemeClr val="bg1">
              <a:lumMod val="85000"/>
            </a:schemeClr>
          </a:solidFill>
          <a:ln w="19050">
            <a:solidFill>
              <a:schemeClr val="tx1"/>
            </a:solidFill>
          </a:ln>
          <a:scene3d>
            <a:camera prst="orthographicFront"/>
            <a:lightRig rig="threePt" dir="t"/>
          </a:scene3d>
          <a:sp3d>
            <a:bevelT/>
          </a:sp3d>
        </p:spPr>
        <p:txBody>
          <a:bodyPr wrap="square" rtlCol="0">
            <a:spAutoFit/>
          </a:bodyPr>
          <a:lstStyle/>
          <a:p>
            <a:pPr algn="ctr"/>
            <a:r>
              <a:rPr lang="en-US" sz="700" b="1" dirty="0">
                <a:solidFill>
                  <a:prstClr val="black"/>
                </a:solidFill>
                <a:latin typeface=" Arial"/>
              </a:rPr>
              <a:t>1LT Harrington, Brendan R., S4</a:t>
            </a:r>
          </a:p>
          <a:p>
            <a:pPr algn="ctr"/>
            <a:r>
              <a:rPr lang="en-US" sz="700" b="1" dirty="0">
                <a:solidFill>
                  <a:prstClr val="black"/>
                </a:solidFill>
                <a:latin typeface=" Arial"/>
              </a:rPr>
              <a:t>brendan.r.harrington.mil@mail.mil</a:t>
            </a:r>
          </a:p>
          <a:p>
            <a:pPr algn="ctr"/>
            <a:r>
              <a:rPr lang="en-US" sz="700" b="1" dirty="0">
                <a:solidFill>
                  <a:prstClr val="black"/>
                </a:solidFill>
                <a:latin typeface=" Arial"/>
              </a:rPr>
              <a:t>As of: 19MAY20</a:t>
            </a:r>
          </a:p>
        </p:txBody>
      </p:sp>
    </p:spTree>
    <p:extLst>
      <p:ext uri="{BB962C8B-B14F-4D97-AF65-F5344CB8AC3E}">
        <p14:creationId xmlns:p14="http://schemas.microsoft.com/office/powerpoint/2010/main" val="3233983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defTabSz="685800">
              <a:spcBef>
                <a:spcPct val="0"/>
              </a:spcBef>
            </a:pPr>
            <a:r>
              <a:rPr lang="en-US" sz="2800" b="1" dirty="0">
                <a:solidFill>
                  <a:prstClr val="black"/>
                </a:solidFill>
                <a:latin typeface="Arial "/>
                <a:ea typeface="+mj-ea"/>
                <a:cs typeface="+mj-cs"/>
              </a:rPr>
              <a:t>Stretch Goals</a:t>
            </a:r>
          </a:p>
        </p:txBody>
      </p:sp>
      <p:sp>
        <p:nvSpPr>
          <p:cNvPr id="6" name="Rectangle 2"/>
          <p:cNvSpPr>
            <a:spLocks noChangeArrowheads="1"/>
          </p:cNvSpPr>
          <p:nvPr/>
        </p:nvSpPr>
        <p:spPr bwMode="auto">
          <a:xfrm>
            <a:off x="1143000" y="2090794"/>
            <a:ext cx="6858000" cy="1892826"/>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Burt’s Knights</a:t>
            </a:r>
          </a:p>
          <a:p>
            <a:pPr algn="ctr"/>
            <a:r>
              <a:rPr lang="en-US" sz="3600" b="1" dirty="0">
                <a:latin typeface="Arial" charset="0"/>
                <a:cs typeface="Times New Roman" pitchFamily="18" charset="0"/>
              </a:rPr>
              <a:t>Stretch Goals</a:t>
            </a:r>
          </a:p>
          <a:p>
            <a:pPr algn="ctr"/>
            <a:endParaRPr lang="en-US" sz="3600" b="1" dirty="0">
              <a:solidFill>
                <a:prstClr val="black"/>
              </a:solidFill>
              <a:latin typeface="Arial" charset="0"/>
            </a:endParaRPr>
          </a:p>
        </p:txBody>
      </p:sp>
      <p:sp>
        <p:nvSpPr>
          <p:cNvPr id="7" name="Rectangle 6"/>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12MAY20</a:t>
            </a:r>
          </a:p>
        </p:txBody>
      </p:sp>
    </p:spTree>
    <p:extLst>
      <p:ext uri="{BB962C8B-B14F-4D97-AF65-F5344CB8AC3E}">
        <p14:creationId xmlns:p14="http://schemas.microsoft.com/office/powerpoint/2010/main" val="273499117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1097866" y="338741"/>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dirty="0">
                <a:solidFill>
                  <a:prstClr val="black"/>
                </a:solidFill>
                <a:latin typeface="Arial" panose="020B0604020202020204" pitchFamily="34" charset="0"/>
                <a:cs typeface="Arial" panose="020B0604020202020204" pitchFamily="34" charset="0"/>
              </a:rPr>
              <a:t>Personnel Readiness Stretch Goals</a:t>
            </a:r>
          </a:p>
        </p:txBody>
      </p:sp>
      <p:sp>
        <p:nvSpPr>
          <p:cNvPr id="10" name="TextBox 9"/>
          <p:cNvSpPr txBox="1"/>
          <p:nvPr/>
        </p:nvSpPr>
        <p:spPr>
          <a:xfrm>
            <a:off x="5039270" y="6511850"/>
            <a:ext cx="3685630" cy="307777"/>
          </a:xfrm>
          <a:prstGeom prst="rect">
            <a:avLst/>
          </a:prstGeom>
          <a:noFill/>
        </p:spPr>
        <p:txBody>
          <a:bodyPr wrap="square" rtlCol="0">
            <a:spAutoFit/>
          </a:bodyPr>
          <a:lstStyle/>
          <a:p>
            <a:pPr algn="ctr"/>
            <a:r>
              <a:rPr lang="en-US" sz="1400" dirty="0">
                <a:solidFill>
                  <a:schemeClr val="bg1"/>
                </a:solidFill>
                <a:latin typeface=" Arial"/>
              </a:rPr>
              <a:t>POC: CPT Brown	As of: 16JAN20</a:t>
            </a:r>
          </a:p>
        </p:txBody>
      </p:sp>
      <p:sp>
        <p:nvSpPr>
          <p:cNvPr id="11" name="TextBox 10"/>
          <p:cNvSpPr txBox="1"/>
          <p:nvPr/>
        </p:nvSpPr>
        <p:spPr>
          <a:xfrm>
            <a:off x="5039270" y="6511850"/>
            <a:ext cx="3685630" cy="307777"/>
          </a:xfrm>
          <a:prstGeom prst="rect">
            <a:avLst/>
          </a:prstGeom>
          <a:noFill/>
        </p:spPr>
        <p:txBody>
          <a:bodyPr wrap="square" rtlCol="0">
            <a:spAutoFit/>
          </a:bodyPr>
          <a:lstStyle/>
          <a:p>
            <a:pPr algn="ctr"/>
            <a:r>
              <a:rPr lang="en-US" sz="1400" dirty="0">
                <a:solidFill>
                  <a:schemeClr val="bg1"/>
                </a:solidFill>
                <a:latin typeface=" Arial"/>
              </a:rPr>
              <a:t>POC: CPT Brown	As of: 16JAN20</a:t>
            </a:r>
          </a:p>
        </p:txBody>
      </p:sp>
      <p:sp>
        <p:nvSpPr>
          <p:cNvPr id="13" name="TextBox 12"/>
          <p:cNvSpPr txBox="1"/>
          <p:nvPr/>
        </p:nvSpPr>
        <p:spPr>
          <a:xfrm>
            <a:off x="310103" y="6544841"/>
            <a:ext cx="955711" cy="178960"/>
          </a:xfrm>
          <a:prstGeom prst="rect">
            <a:avLst/>
          </a:prstGeom>
          <a:noFill/>
        </p:spPr>
        <p:txBody>
          <a:bodyPr wrap="none" rtlCol="0">
            <a:spAutoFit/>
          </a:bodyPr>
          <a:lstStyle/>
          <a:p>
            <a:pPr algn="ctr"/>
            <a:r>
              <a:rPr lang="en-US" sz="563" b="1" dirty="0">
                <a:solidFill>
                  <a:srgbClr val="33CC33"/>
                </a:solidFill>
                <a:latin typeface="Arial" pitchFamily="34" charset="0"/>
                <a:cs typeface="Arial" pitchFamily="34" charset="0"/>
              </a:rPr>
              <a:t>UNCLASSIFIED/FOUO</a:t>
            </a:r>
          </a:p>
        </p:txBody>
      </p:sp>
      <p:sp>
        <p:nvSpPr>
          <p:cNvPr id="14" name="Rectangle 13"/>
          <p:cNvSpPr/>
          <p:nvPr/>
        </p:nvSpPr>
        <p:spPr>
          <a:xfrm>
            <a:off x="19156" y="6483267"/>
            <a:ext cx="9151398" cy="173190"/>
          </a:xfrm>
          <a:prstGeom prst="rect">
            <a:avLst/>
          </a:prstGeom>
          <a:noFill/>
        </p:spPr>
        <p:txBody>
          <a:bodyPr wrap="square" lIns="51435" tIns="25718" rIns="51435" bIns="2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788" b="1" i="1" spc="28"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Arial "/>
              </a:rPr>
              <a:t>- CADILLAC DON’T LOOK BACK! -</a:t>
            </a:r>
          </a:p>
        </p:txBody>
      </p:sp>
      <p:sp>
        <p:nvSpPr>
          <p:cNvPr id="16" name="Rectangle 15"/>
          <p:cNvSpPr/>
          <p:nvPr/>
        </p:nvSpPr>
        <p:spPr>
          <a:xfrm>
            <a:off x="19155" y="6460192"/>
            <a:ext cx="9144000" cy="381000"/>
          </a:xfrm>
          <a:prstGeom prst="rect">
            <a:avLst/>
          </a:prstGeom>
          <a:solidFill>
            <a:srgbClr val="0000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 Arial"/>
              <a:ea typeface="+mn-ea"/>
              <a:cs typeface="+mn-cs"/>
            </a:endParaRPr>
          </a:p>
        </p:txBody>
      </p:sp>
      <p:sp>
        <p:nvSpPr>
          <p:cNvPr id="17" name="TextBox 16"/>
          <p:cNvSpPr txBox="1"/>
          <p:nvPr/>
        </p:nvSpPr>
        <p:spPr>
          <a:xfrm>
            <a:off x="36409" y="6410001"/>
            <a:ext cx="2084225" cy="276999"/>
          </a:xfrm>
          <a:prstGeom prst="rect">
            <a:avLst/>
          </a:prstGeom>
          <a:noFill/>
        </p:spPr>
        <p:txBody>
          <a:bodyPr wrap="none" rtlCol="0">
            <a:spAutoFit/>
          </a:bodyPr>
          <a:lstStyle/>
          <a:p>
            <a:r>
              <a:rPr lang="en-US" sz="1200" b="1" dirty="0">
                <a:solidFill>
                  <a:prstClr val="white"/>
                </a:solidFill>
                <a:latin typeface="Arial" panose="020B0604020202020204" pitchFamily="34" charset="0"/>
                <a:cs typeface="Arial" panose="020B0604020202020204" pitchFamily="34" charset="0"/>
              </a:rPr>
              <a:t>Cadillac Don’t Look Back!</a:t>
            </a:r>
          </a:p>
        </p:txBody>
      </p:sp>
      <p:cxnSp>
        <p:nvCxnSpPr>
          <p:cNvPr id="18" name="Straight Connector 17"/>
          <p:cNvCxnSpPr/>
          <p:nvPr/>
        </p:nvCxnSpPr>
        <p:spPr>
          <a:xfrm>
            <a:off x="19155" y="6379587"/>
            <a:ext cx="9144000" cy="0"/>
          </a:xfrm>
          <a:prstGeom prst="line">
            <a:avLst/>
          </a:prstGeom>
          <a:noFill/>
          <a:ln w="28575" cap="flat" cmpd="sng" algn="ctr">
            <a:solidFill>
              <a:srgbClr val="C00000"/>
            </a:solidFill>
            <a:prstDash val="solid"/>
          </a:ln>
          <a:effectLst/>
        </p:spPr>
      </p:cxnSp>
      <p:cxnSp>
        <p:nvCxnSpPr>
          <p:cNvPr id="19" name="Straight Connector 18"/>
          <p:cNvCxnSpPr/>
          <p:nvPr/>
        </p:nvCxnSpPr>
        <p:spPr>
          <a:xfrm>
            <a:off x="19155" y="6404511"/>
            <a:ext cx="9144000" cy="0"/>
          </a:xfrm>
          <a:prstGeom prst="line">
            <a:avLst/>
          </a:prstGeom>
          <a:noFill/>
          <a:ln w="28575" cap="flat" cmpd="sng" algn="ctr">
            <a:solidFill>
              <a:srgbClr val="FFFF00"/>
            </a:solidFill>
            <a:prstDash val="solid"/>
          </a:ln>
          <a:effectLst/>
        </p:spPr>
      </p:cxnSp>
      <p:sp>
        <p:nvSpPr>
          <p:cNvPr id="20" name="TextBox 19"/>
          <p:cNvSpPr txBox="1"/>
          <p:nvPr/>
        </p:nvSpPr>
        <p:spPr>
          <a:xfrm>
            <a:off x="4446041" y="6464009"/>
            <a:ext cx="1090363" cy="276999"/>
          </a:xfrm>
          <a:prstGeom prst="rect">
            <a:avLst/>
          </a:prstGeom>
          <a:noFill/>
        </p:spPr>
        <p:txBody>
          <a:bodyPr wrap="none" rtlCol="0">
            <a:spAutoFit/>
          </a:bodyPr>
          <a:lstStyle/>
          <a:p>
            <a:r>
              <a:rPr lang="en-US" sz="1200" b="1" dirty="0">
                <a:solidFill>
                  <a:prstClr val="white"/>
                </a:solidFill>
                <a:latin typeface="Arial" panose="020B0604020202020204" pitchFamily="34" charset="0"/>
                <a:cs typeface="Arial" panose="020B0604020202020204" pitchFamily="34" charset="0"/>
              </a:rPr>
              <a:t>Unclassified</a:t>
            </a:r>
          </a:p>
        </p:txBody>
      </p:sp>
      <p:graphicFrame>
        <p:nvGraphicFramePr>
          <p:cNvPr id="22" name="Table 21"/>
          <p:cNvGraphicFramePr>
            <a:graphicFrameLocks noGrp="1"/>
          </p:cNvGraphicFramePr>
          <p:nvPr/>
        </p:nvGraphicFramePr>
        <p:xfrm>
          <a:off x="6885679" y="3554958"/>
          <a:ext cx="1952624" cy="822484"/>
        </p:xfrm>
        <a:graphic>
          <a:graphicData uri="http://schemas.openxmlformats.org/drawingml/2006/table">
            <a:tbl>
              <a:tblPr/>
              <a:tblGrid>
                <a:gridCol w="579350">
                  <a:extLst>
                    <a:ext uri="{9D8B030D-6E8A-4147-A177-3AD203B41FA5}">
                      <a16:colId xmlns:a16="http://schemas.microsoft.com/office/drawing/2014/main" val="20000"/>
                    </a:ext>
                  </a:extLst>
                </a:gridCol>
                <a:gridCol w="457758">
                  <a:extLst>
                    <a:ext uri="{9D8B030D-6E8A-4147-A177-3AD203B41FA5}">
                      <a16:colId xmlns:a16="http://schemas.microsoft.com/office/drawing/2014/main" val="20001"/>
                    </a:ext>
                  </a:extLst>
                </a:gridCol>
                <a:gridCol w="457758">
                  <a:extLst>
                    <a:ext uri="{9D8B030D-6E8A-4147-A177-3AD203B41FA5}">
                      <a16:colId xmlns:a16="http://schemas.microsoft.com/office/drawing/2014/main" val="20002"/>
                    </a:ext>
                  </a:extLst>
                </a:gridCol>
                <a:gridCol w="457758">
                  <a:extLst>
                    <a:ext uri="{9D8B030D-6E8A-4147-A177-3AD203B41FA5}">
                      <a16:colId xmlns:a16="http://schemas.microsoft.com/office/drawing/2014/main" val="20003"/>
                    </a:ext>
                  </a:extLst>
                </a:gridCol>
              </a:tblGrid>
              <a:tr h="142875">
                <a:tc gridSpan="4">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Legend</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a:txBody>
                    <a:bodyPr/>
                    <a:lstStyle/>
                    <a:p>
                      <a:pPr algn="ctr" fontAlgn="b"/>
                      <a:r>
                        <a:rPr lang="en-US" sz="800" b="0" i="0" u="none" strike="noStrike" dirty="0" err="1">
                          <a:solidFill>
                            <a:srgbClr val="000000"/>
                          </a:solidFill>
                          <a:effectLst/>
                          <a:latin typeface="Arial" panose="020B0604020202020204" pitchFamily="34" charset="0"/>
                          <a:cs typeface="Arial" panose="020B0604020202020204" pitchFamily="34" charset="0"/>
                        </a:rPr>
                        <a:t>eMILPO</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FFFFFF"/>
                          </a:solidFill>
                          <a:effectLst/>
                          <a:latin typeface="Arial" panose="020B0604020202020204" pitchFamily="34" charset="0"/>
                          <a:cs typeface="Arial" panose="020B0604020202020204" pitchFamily="34" charset="0"/>
                        </a:rPr>
                        <a:t>&lt;90%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90-98%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800" b="0" i="0" u="none" strike="noStrike" dirty="0">
                          <a:solidFill>
                            <a:srgbClr val="FFFFFF"/>
                          </a:solidFill>
                          <a:effectLst/>
                          <a:latin typeface="Arial" panose="020B0604020202020204" pitchFamily="34" charset="0"/>
                          <a:cs typeface="Arial" panose="020B0604020202020204" pitchFamily="34" charset="0"/>
                        </a:rPr>
                        <a:t>&gt;98%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Home Visits</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FFFFFF"/>
                          </a:solidFill>
                          <a:effectLst/>
                          <a:latin typeface="Arial" panose="020B0604020202020204" pitchFamily="34" charset="0"/>
                          <a:cs typeface="Arial" panose="020B0604020202020204" pitchFamily="34" charset="0"/>
                        </a:rPr>
                        <a:t>&lt;75%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75-99%</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800" b="0" i="0" u="none" strike="noStrike" dirty="0">
                          <a:solidFill>
                            <a:srgbClr val="FFFFFF"/>
                          </a:solidFill>
                          <a:effectLst/>
                          <a:latin typeface="Arial" panose="020B0604020202020204" pitchFamily="34" charset="0"/>
                          <a:cs typeface="Arial" panose="020B0604020202020204" pitchFamily="34" charset="0"/>
                        </a:rPr>
                        <a:t>100%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142875">
                <a:tc>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MEC to CAC</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FFFFFF"/>
                          </a:solidFill>
                          <a:effectLst/>
                          <a:latin typeface="Arial" panose="020B0604020202020204" pitchFamily="34" charset="0"/>
                          <a:cs typeface="Arial" panose="020B0604020202020204" pitchFamily="34" charset="0"/>
                        </a:rPr>
                        <a:t>&lt;90%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90-99%</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800" b="0" i="0" u="none" strike="noStrike">
                          <a:solidFill>
                            <a:srgbClr val="FFFFFF"/>
                          </a:solidFill>
                          <a:effectLst/>
                          <a:latin typeface="Arial" panose="020B0604020202020204" pitchFamily="34" charset="0"/>
                          <a:cs typeface="Arial" panose="020B0604020202020204" pitchFamily="34" charset="0"/>
                        </a:rPr>
                        <a:t>100%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142875">
                <a:tc>
                  <a:txBody>
                    <a:bodyPr/>
                    <a:lstStyle/>
                    <a:p>
                      <a:pPr algn="ctr" fontAlgn="b"/>
                      <a:r>
                        <a:rPr lang="en-US" sz="800" b="0" i="0" u="none" strike="noStrike">
                          <a:solidFill>
                            <a:srgbClr val="000000"/>
                          </a:solidFill>
                          <a:effectLst/>
                          <a:latin typeface="Arial" panose="020B0604020202020204" pitchFamily="34" charset="0"/>
                          <a:cs typeface="Arial" panose="020B0604020202020204" pitchFamily="34" charset="0"/>
                        </a:rPr>
                        <a:t>SRP</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dirty="0">
                          <a:solidFill>
                            <a:srgbClr val="FFFFFF"/>
                          </a:solidFill>
                          <a:effectLst/>
                          <a:latin typeface="Arial" panose="020B0604020202020204" pitchFamily="34" charset="0"/>
                          <a:cs typeface="Arial" panose="020B0604020202020204" pitchFamily="34" charset="0"/>
                        </a:rPr>
                        <a:t>&lt;90%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90-99%</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800" b="0" i="0" u="none" strike="noStrike" dirty="0">
                          <a:solidFill>
                            <a:srgbClr val="FFFFFF"/>
                          </a:solidFill>
                          <a:effectLst/>
                          <a:latin typeface="Arial" panose="020B0604020202020204" pitchFamily="34" charset="0"/>
                          <a:cs typeface="Arial" panose="020B0604020202020204" pitchFamily="34" charset="0"/>
                        </a:rPr>
                        <a:t>100%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536632782"/>
              </p:ext>
            </p:extLst>
          </p:nvPr>
        </p:nvGraphicFramePr>
        <p:xfrm>
          <a:off x="0" y="745283"/>
          <a:ext cx="6835140" cy="2717479"/>
        </p:xfrm>
        <a:graphic>
          <a:graphicData uri="http://schemas.openxmlformats.org/drawingml/2006/table">
            <a:tbl>
              <a:tblPr/>
              <a:tblGrid>
                <a:gridCol w="3680460">
                  <a:extLst>
                    <a:ext uri="{9D8B030D-6E8A-4147-A177-3AD203B41FA5}">
                      <a16:colId xmlns:a16="http://schemas.microsoft.com/office/drawing/2014/main" val="20000"/>
                    </a:ext>
                  </a:extLst>
                </a:gridCol>
                <a:gridCol w="525780">
                  <a:extLst>
                    <a:ext uri="{9D8B030D-6E8A-4147-A177-3AD203B41FA5}">
                      <a16:colId xmlns:a16="http://schemas.microsoft.com/office/drawing/2014/main" val="20001"/>
                    </a:ext>
                  </a:extLst>
                </a:gridCol>
                <a:gridCol w="525780">
                  <a:extLst>
                    <a:ext uri="{9D8B030D-6E8A-4147-A177-3AD203B41FA5}">
                      <a16:colId xmlns:a16="http://schemas.microsoft.com/office/drawing/2014/main" val="20002"/>
                    </a:ext>
                  </a:extLst>
                </a:gridCol>
                <a:gridCol w="525780">
                  <a:extLst>
                    <a:ext uri="{9D8B030D-6E8A-4147-A177-3AD203B41FA5}">
                      <a16:colId xmlns:a16="http://schemas.microsoft.com/office/drawing/2014/main" val="20003"/>
                    </a:ext>
                  </a:extLst>
                </a:gridCol>
                <a:gridCol w="525780">
                  <a:extLst>
                    <a:ext uri="{9D8B030D-6E8A-4147-A177-3AD203B41FA5}">
                      <a16:colId xmlns:a16="http://schemas.microsoft.com/office/drawing/2014/main" val="20004"/>
                    </a:ext>
                  </a:extLst>
                </a:gridCol>
                <a:gridCol w="524856">
                  <a:extLst>
                    <a:ext uri="{9D8B030D-6E8A-4147-A177-3AD203B41FA5}">
                      <a16:colId xmlns:a16="http://schemas.microsoft.com/office/drawing/2014/main" val="20005"/>
                    </a:ext>
                  </a:extLst>
                </a:gridCol>
                <a:gridCol w="526704">
                  <a:extLst>
                    <a:ext uri="{9D8B030D-6E8A-4147-A177-3AD203B41FA5}">
                      <a16:colId xmlns:a16="http://schemas.microsoft.com/office/drawing/2014/main" val="20006"/>
                    </a:ext>
                  </a:extLst>
                </a:gridCol>
              </a:tblGrid>
              <a:tr h="257175">
                <a:tc>
                  <a:txBody>
                    <a:bodyPr/>
                    <a:lstStyle/>
                    <a:p>
                      <a:pPr algn="ctr" rtl="0" fontAlgn="ctr"/>
                      <a:r>
                        <a:rPr lang="en-US" sz="900" b="1" i="0" u="none" strike="noStrike" dirty="0">
                          <a:solidFill>
                            <a:srgbClr val="000000"/>
                          </a:solidFill>
                          <a:effectLst/>
                          <a:latin typeface="Arial" panose="020B0604020202020204" pitchFamily="34" charset="0"/>
                        </a:rPr>
                        <a:t>Task</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3-66 AR</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HHC </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A Co</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B Co</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C Co</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G</a:t>
                      </a:r>
                      <a:r>
                        <a:rPr lang="en-US" sz="900" b="1" i="0" u="none" strike="noStrike" baseline="0" dirty="0">
                          <a:solidFill>
                            <a:srgbClr val="000000"/>
                          </a:solidFill>
                          <a:effectLst/>
                          <a:latin typeface="Arial" panose="020B0604020202020204" pitchFamily="34" charset="0"/>
                        </a:rPr>
                        <a:t> Co</a:t>
                      </a:r>
                      <a:endParaRPr lang="en-US" sz="900" b="1" i="0" u="none" strike="noStrike" dirty="0">
                        <a:solidFill>
                          <a:srgbClr val="000000"/>
                        </a:solidFill>
                        <a:effectLst/>
                        <a:latin typeface="Arial" panose="020B0604020202020204" pitchFamily="34" charset="0"/>
                      </a:endParaRP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65747">
                <a:tc>
                  <a:txBody>
                    <a:bodyPr/>
                    <a:lstStyle/>
                    <a:p>
                      <a:pPr algn="l" rtl="0" fontAlgn="ctr"/>
                      <a:r>
                        <a:rPr lang="en-US" sz="900" b="1" i="0" u="none" strike="noStrike" dirty="0">
                          <a:solidFill>
                            <a:srgbClr val="000000"/>
                          </a:solidFill>
                          <a:effectLst/>
                          <a:latin typeface="Arial" panose="020B0604020202020204" pitchFamily="34" charset="0"/>
                        </a:rPr>
                        <a:t>98% of Soldiers correctly slotted in eMILPO (15MAY)</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0" i="0" u="none" strike="noStrike" dirty="0">
                          <a:solidFill>
                            <a:schemeClr val="bg1"/>
                          </a:solidFill>
                          <a:effectLst/>
                          <a:latin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85%</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360045">
                <a:tc>
                  <a:txBody>
                    <a:bodyPr/>
                    <a:lstStyle/>
                    <a:p>
                      <a:pPr algn="l" rtl="0" fontAlgn="ctr"/>
                      <a:r>
                        <a:rPr lang="en-US" sz="900" b="1" i="0" u="none" strike="noStrike" dirty="0">
                          <a:solidFill>
                            <a:srgbClr val="000000"/>
                          </a:solidFill>
                          <a:effectLst/>
                          <a:latin typeface="Arial" panose="020B0604020202020204" pitchFamily="34" charset="0"/>
                        </a:rPr>
                        <a:t>100% of deployed Soldiers have correct AEA code in eMILPO (15MAY)</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300037">
                <a:tc>
                  <a:txBody>
                    <a:bodyPr/>
                    <a:lstStyle/>
                    <a:p>
                      <a:pPr algn="l" rtl="0" fontAlgn="ctr"/>
                      <a:r>
                        <a:rPr lang="en-US" sz="900" b="1" i="0" u="none" strike="noStrike">
                          <a:solidFill>
                            <a:srgbClr val="000000"/>
                          </a:solidFill>
                          <a:effectLst/>
                          <a:latin typeface="Arial" panose="020B0604020202020204" pitchFamily="34" charset="0"/>
                        </a:rPr>
                        <a:t>Commanders review, update, and certify 100% UCFRs (15MAY)</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tx1"/>
                          </a:solidFill>
                          <a:latin typeface="Arial" panose="020B0604020202020204" pitchFamily="34" charset="0"/>
                          <a:cs typeface="Arial" panose="020B0604020202020204" pitchFamily="34" charset="0"/>
                        </a:rPr>
                        <a:t>90%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300037">
                <a:tc>
                  <a:txBody>
                    <a:bodyPr/>
                    <a:lstStyle/>
                    <a:p>
                      <a:pPr algn="l" rtl="0" fontAlgn="ctr"/>
                      <a:r>
                        <a:rPr lang="en-US" sz="900" b="1" i="0" u="none" strike="noStrike">
                          <a:solidFill>
                            <a:srgbClr val="000000"/>
                          </a:solidFill>
                          <a:effectLst/>
                          <a:latin typeface="Arial" panose="020B0604020202020204" pitchFamily="34" charset="0"/>
                        </a:rPr>
                        <a:t>100% coding of KD, Crew, MG, and aviators (15MAY)</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0" i="0" u="none" strike="noStrike" dirty="0">
                          <a:solidFill>
                            <a:schemeClr val="bg1"/>
                          </a:solidFill>
                          <a:effectLst/>
                          <a:latin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50%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4"/>
                  </a:ext>
                </a:extLst>
              </a:tr>
              <a:tr h="300037">
                <a:tc>
                  <a:txBody>
                    <a:bodyPr/>
                    <a:lstStyle/>
                    <a:p>
                      <a:pPr algn="l" rtl="0" fontAlgn="ctr"/>
                      <a:r>
                        <a:rPr lang="en-US" sz="900" b="1" i="0" u="none" strike="noStrike" dirty="0">
                          <a:solidFill>
                            <a:srgbClr val="000000"/>
                          </a:solidFill>
                          <a:effectLst/>
                          <a:latin typeface="Arial" panose="020B0604020202020204" pitchFamily="34" charset="0"/>
                        </a:rPr>
                        <a:t>All soldiers in window of retention eligibility counseled by BN CDR/ CSM (15JUN) </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0" i="0" u="none" strike="noStrike" dirty="0">
                          <a:solidFill>
                            <a:schemeClr val="bg1"/>
                          </a:solidFill>
                          <a:effectLst/>
                          <a:latin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300037">
                <a:tc>
                  <a:txBody>
                    <a:bodyPr/>
                    <a:lstStyle/>
                    <a:p>
                      <a:pPr algn="l" rtl="0" fontAlgn="ctr"/>
                      <a:r>
                        <a:rPr lang="en-US" sz="900" b="1" i="0" u="none" strike="noStrike" dirty="0">
                          <a:solidFill>
                            <a:srgbClr val="000000"/>
                          </a:solidFill>
                          <a:effectLst/>
                          <a:latin typeface="Arial" panose="020B0604020202020204" pitchFamily="34" charset="0"/>
                        </a:rPr>
                        <a:t>Units complete 100% of home visits (15JUL) </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0" kern="1200" dirty="0">
                          <a:solidFill>
                            <a:schemeClr val="bg1"/>
                          </a:solidFill>
                          <a:latin typeface="Arial" panose="020B0604020202020204" pitchFamily="34" charset="0"/>
                          <a:ea typeface="+mn-ea"/>
                          <a:cs typeface="Arial" panose="020B0604020202020204" pitchFamily="34" charset="0"/>
                        </a:rPr>
                        <a:t>20</a:t>
                      </a:r>
                      <a:r>
                        <a:rPr lang="en-US" sz="800" b="1" kern="1200" dirty="0">
                          <a:solidFill>
                            <a:schemeClr val="bg1"/>
                          </a:solidFill>
                          <a:latin typeface="Arial" panose="020B0604020202020204" pitchFamily="34" charset="0"/>
                          <a:ea typeface="+mn-ea"/>
                          <a:cs typeface="Arial" panose="020B0604020202020204" pitchFamily="34" charset="0"/>
                        </a:rPr>
                        <a:t>%</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Arial" panose="020B0604020202020204" pitchFamily="34" charset="0"/>
                          <a:ea typeface="+mn-ea"/>
                          <a:cs typeface="Arial" panose="020B0604020202020204" pitchFamily="34" charset="0"/>
                        </a:rPr>
                        <a:t>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800" b="1" kern="1200" dirty="0">
                          <a:solidFill>
                            <a:schemeClr val="bg1"/>
                          </a:solidFill>
                          <a:latin typeface="Arial" panose="020B0604020202020204" pitchFamily="34" charset="0"/>
                          <a:ea typeface="+mn-ea"/>
                          <a:cs typeface="Arial" panose="020B0604020202020204" pitchFamily="34" charset="0"/>
                        </a:rPr>
                        <a:t>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marL="0" algn="ctr" defTabSz="514350" rtl="0" eaLnBrk="1" latinLnBrk="0" hangingPunct="1"/>
                      <a:r>
                        <a:rPr lang="en-US" sz="800" b="0" kern="1200" dirty="0">
                          <a:solidFill>
                            <a:schemeClr val="bg1"/>
                          </a:solidFill>
                          <a:latin typeface="Arial" panose="020B0604020202020204" pitchFamily="34" charset="0"/>
                          <a:ea typeface="+mn-ea"/>
                          <a:cs typeface="Arial" panose="020B0604020202020204" pitchFamily="34" charset="0"/>
                        </a:rPr>
                        <a:t>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0" i="0" u="none" strike="noStrike" dirty="0">
                          <a:solidFill>
                            <a:schemeClr val="bg1"/>
                          </a:solidFill>
                          <a:effectLst/>
                          <a:latin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algn="ctr" defTabSz="514350" rtl="0" eaLnBrk="1" latinLnBrk="0" hangingPunct="1"/>
                      <a:r>
                        <a:rPr lang="en-US" sz="800" b="0" kern="1200" dirty="0">
                          <a:solidFill>
                            <a:schemeClr val="bg1"/>
                          </a:solidFill>
                          <a:latin typeface="Arial" panose="020B0604020202020204" pitchFamily="34" charset="0"/>
                          <a:ea typeface="+mn-ea"/>
                          <a:cs typeface="Arial" panose="020B0604020202020204" pitchFamily="34" charset="0"/>
                        </a:rPr>
                        <a:t>60</a:t>
                      </a:r>
                      <a:r>
                        <a:rPr lang="en-US" sz="800" b="1" kern="1200" dirty="0">
                          <a:solidFill>
                            <a:schemeClr val="bg1"/>
                          </a:solidFill>
                          <a:latin typeface="Arial" panose="020B0604020202020204" pitchFamily="34" charset="0"/>
                          <a:ea typeface="+mn-ea"/>
                          <a:cs typeface="Arial" panose="020B0604020202020204" pitchFamily="34" charset="0"/>
                        </a:rPr>
                        <a:t>%</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6"/>
                  </a:ext>
                </a:extLst>
              </a:tr>
              <a:tr h="300037">
                <a:tc>
                  <a:txBody>
                    <a:bodyPr/>
                    <a:lstStyle/>
                    <a:p>
                      <a:pPr algn="l" rtl="0" fontAlgn="ctr"/>
                      <a:r>
                        <a:rPr lang="en-US" sz="900" b="1" i="0" u="none" strike="noStrike">
                          <a:solidFill>
                            <a:srgbClr val="000000"/>
                          </a:solidFill>
                          <a:effectLst/>
                          <a:latin typeface="Arial" panose="020B0604020202020204" pitchFamily="34" charset="0"/>
                        </a:rPr>
                        <a:t>Valid meal entitlement codes applied to 100% of CACs (15JUL)</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95%</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94%</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95%</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latin typeface="Arial" panose="020B0604020202020204" pitchFamily="34" charset="0"/>
                          <a:cs typeface="Arial" panose="020B0604020202020204" pitchFamily="34" charset="0"/>
                        </a:rPr>
                        <a:t>98%</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99%</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7"/>
                  </a:ext>
                </a:extLst>
              </a:tr>
              <a:tr h="334327">
                <a:tc>
                  <a:txBody>
                    <a:bodyPr/>
                    <a:lstStyle/>
                    <a:p>
                      <a:pPr algn="l" rtl="0" fontAlgn="ctr"/>
                      <a:r>
                        <a:rPr lang="en-US" sz="900" b="1" i="0" u="none" strike="noStrike" dirty="0">
                          <a:solidFill>
                            <a:srgbClr val="000000"/>
                          </a:solidFill>
                          <a:effectLst/>
                          <a:latin typeface="Arial" panose="020B0604020202020204" pitchFamily="34" charset="0"/>
                        </a:rPr>
                        <a:t>100% of all Soldiers complete SRP (minus hearing) (15JUL) </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a:r>
                        <a:rPr lang="en-US" sz="800" b="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0" i="0" u="none" strike="noStrike" dirty="0">
                          <a:solidFill>
                            <a:schemeClr val="bg1"/>
                          </a:solidFill>
                          <a:effectLst/>
                          <a:latin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8"/>
                  </a:ext>
                </a:extLst>
              </a:tr>
            </a:tbl>
          </a:graphicData>
        </a:graphic>
      </p:graphicFrame>
      <p:sp>
        <p:nvSpPr>
          <p:cNvPr id="15" name="Rectangle 14"/>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2"/>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19MAY20</a:t>
            </a:r>
          </a:p>
        </p:txBody>
      </p:sp>
      <p:sp>
        <p:nvSpPr>
          <p:cNvPr id="2" name="TextBox 1"/>
          <p:cNvSpPr txBox="1"/>
          <p:nvPr/>
        </p:nvSpPr>
        <p:spPr>
          <a:xfrm>
            <a:off x="806824" y="4007224"/>
            <a:ext cx="4043082" cy="261610"/>
          </a:xfrm>
          <a:prstGeom prst="rect">
            <a:avLst/>
          </a:prstGeom>
          <a:noFill/>
        </p:spPr>
        <p:txBody>
          <a:bodyPr wrap="square" rtlCol="0">
            <a:spAutoFit/>
          </a:bodyPr>
          <a:lstStyle/>
          <a:p>
            <a:r>
              <a:rPr lang="en-US" sz="1100" dirty="0"/>
              <a:t>Current percentages sent by S1 / Company input.  </a:t>
            </a:r>
          </a:p>
        </p:txBody>
      </p:sp>
    </p:spTree>
    <p:extLst>
      <p:ext uri="{BB962C8B-B14F-4D97-AF65-F5344CB8AC3E}">
        <p14:creationId xmlns:p14="http://schemas.microsoft.com/office/powerpoint/2010/main" val="3331763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31321" y="338741"/>
            <a:ext cx="8293579"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dirty="0">
                <a:solidFill>
                  <a:prstClr val="black"/>
                </a:solidFill>
                <a:latin typeface="Arial" panose="020B0604020202020204" pitchFamily="34" charset="0"/>
                <a:cs typeface="Arial" panose="020B0604020202020204" pitchFamily="34" charset="0"/>
              </a:rPr>
              <a:t>Supply and Equipment Stretch Goals </a:t>
            </a:r>
          </a:p>
        </p:txBody>
      </p:sp>
      <p:sp>
        <p:nvSpPr>
          <p:cNvPr id="10" name="TextBox 9"/>
          <p:cNvSpPr txBox="1"/>
          <p:nvPr/>
        </p:nvSpPr>
        <p:spPr>
          <a:xfrm>
            <a:off x="5039270" y="6511850"/>
            <a:ext cx="3685630" cy="307777"/>
          </a:xfrm>
          <a:prstGeom prst="rect">
            <a:avLst/>
          </a:prstGeom>
          <a:noFill/>
        </p:spPr>
        <p:txBody>
          <a:bodyPr wrap="square" rtlCol="0">
            <a:spAutoFit/>
          </a:bodyPr>
          <a:lstStyle/>
          <a:p>
            <a:pPr algn="ctr"/>
            <a:r>
              <a:rPr lang="en-US" sz="1400" dirty="0">
                <a:solidFill>
                  <a:schemeClr val="bg1"/>
                </a:solidFill>
                <a:latin typeface=" Arial"/>
              </a:rPr>
              <a:t>POC: CPT Brown	As of: 16JAN20</a:t>
            </a:r>
          </a:p>
        </p:txBody>
      </p:sp>
      <p:sp>
        <p:nvSpPr>
          <p:cNvPr id="11" name="TextBox 10"/>
          <p:cNvSpPr txBox="1"/>
          <p:nvPr/>
        </p:nvSpPr>
        <p:spPr>
          <a:xfrm>
            <a:off x="5039270" y="6511850"/>
            <a:ext cx="3685630" cy="307777"/>
          </a:xfrm>
          <a:prstGeom prst="rect">
            <a:avLst/>
          </a:prstGeom>
          <a:noFill/>
        </p:spPr>
        <p:txBody>
          <a:bodyPr wrap="square" rtlCol="0">
            <a:spAutoFit/>
          </a:bodyPr>
          <a:lstStyle/>
          <a:p>
            <a:pPr algn="ctr"/>
            <a:r>
              <a:rPr lang="en-US" sz="1400" dirty="0">
                <a:solidFill>
                  <a:schemeClr val="bg1"/>
                </a:solidFill>
                <a:latin typeface=" Arial"/>
              </a:rPr>
              <a:t>POC: CPT Brown	As of: 16JAN20</a:t>
            </a:r>
          </a:p>
        </p:txBody>
      </p:sp>
      <p:sp>
        <p:nvSpPr>
          <p:cNvPr id="13" name="TextBox 12"/>
          <p:cNvSpPr txBox="1"/>
          <p:nvPr/>
        </p:nvSpPr>
        <p:spPr>
          <a:xfrm>
            <a:off x="310103" y="6544841"/>
            <a:ext cx="955711" cy="178960"/>
          </a:xfrm>
          <a:prstGeom prst="rect">
            <a:avLst/>
          </a:prstGeom>
          <a:noFill/>
        </p:spPr>
        <p:txBody>
          <a:bodyPr wrap="none" rtlCol="0">
            <a:spAutoFit/>
          </a:bodyPr>
          <a:lstStyle/>
          <a:p>
            <a:pPr algn="ctr"/>
            <a:r>
              <a:rPr lang="en-US" sz="563" b="1" dirty="0">
                <a:solidFill>
                  <a:srgbClr val="33CC33"/>
                </a:solidFill>
                <a:latin typeface="Arial" pitchFamily="34" charset="0"/>
                <a:cs typeface="Arial" pitchFamily="34" charset="0"/>
              </a:rPr>
              <a:t>UNCLASSIFIED/FOUO</a:t>
            </a:r>
          </a:p>
        </p:txBody>
      </p:sp>
      <p:sp>
        <p:nvSpPr>
          <p:cNvPr id="14" name="Rectangle 13"/>
          <p:cNvSpPr/>
          <p:nvPr/>
        </p:nvSpPr>
        <p:spPr>
          <a:xfrm>
            <a:off x="19156" y="6483267"/>
            <a:ext cx="9151398" cy="173190"/>
          </a:xfrm>
          <a:prstGeom prst="rect">
            <a:avLst/>
          </a:prstGeom>
          <a:noFill/>
        </p:spPr>
        <p:txBody>
          <a:bodyPr wrap="square" lIns="51435" tIns="25718" rIns="51435" bIns="2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788" b="1" i="1" spc="28"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Arial "/>
              </a:rPr>
              <a:t>- CADILLAC DON’T LOOK BACK! -</a:t>
            </a:r>
          </a:p>
        </p:txBody>
      </p:sp>
      <p:sp>
        <p:nvSpPr>
          <p:cNvPr id="16" name="Rectangle 15"/>
          <p:cNvSpPr/>
          <p:nvPr/>
        </p:nvSpPr>
        <p:spPr>
          <a:xfrm>
            <a:off x="19155" y="6460192"/>
            <a:ext cx="9144000" cy="381000"/>
          </a:xfrm>
          <a:prstGeom prst="rect">
            <a:avLst/>
          </a:prstGeom>
          <a:solidFill>
            <a:srgbClr val="0000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 Arial"/>
              <a:ea typeface="+mn-ea"/>
              <a:cs typeface="+mn-cs"/>
            </a:endParaRPr>
          </a:p>
        </p:txBody>
      </p:sp>
      <p:sp>
        <p:nvSpPr>
          <p:cNvPr id="17" name="TextBox 16"/>
          <p:cNvSpPr txBox="1"/>
          <p:nvPr/>
        </p:nvSpPr>
        <p:spPr>
          <a:xfrm>
            <a:off x="36409" y="6410001"/>
            <a:ext cx="2084225" cy="276999"/>
          </a:xfrm>
          <a:prstGeom prst="rect">
            <a:avLst/>
          </a:prstGeom>
          <a:noFill/>
        </p:spPr>
        <p:txBody>
          <a:bodyPr wrap="none" rtlCol="0">
            <a:spAutoFit/>
          </a:bodyPr>
          <a:lstStyle/>
          <a:p>
            <a:r>
              <a:rPr lang="en-US" sz="1200" b="1" dirty="0">
                <a:solidFill>
                  <a:prstClr val="white"/>
                </a:solidFill>
                <a:latin typeface="Arial" panose="020B0604020202020204" pitchFamily="34" charset="0"/>
                <a:cs typeface="Arial" panose="020B0604020202020204" pitchFamily="34" charset="0"/>
              </a:rPr>
              <a:t>Cadillac Don’t Look Back!</a:t>
            </a:r>
          </a:p>
        </p:txBody>
      </p:sp>
      <p:cxnSp>
        <p:nvCxnSpPr>
          <p:cNvPr id="18" name="Straight Connector 17"/>
          <p:cNvCxnSpPr/>
          <p:nvPr/>
        </p:nvCxnSpPr>
        <p:spPr>
          <a:xfrm>
            <a:off x="19155" y="6379587"/>
            <a:ext cx="9144000" cy="0"/>
          </a:xfrm>
          <a:prstGeom prst="line">
            <a:avLst/>
          </a:prstGeom>
          <a:noFill/>
          <a:ln w="28575" cap="flat" cmpd="sng" algn="ctr">
            <a:solidFill>
              <a:srgbClr val="C00000"/>
            </a:solidFill>
            <a:prstDash val="solid"/>
          </a:ln>
          <a:effectLst/>
        </p:spPr>
      </p:cxnSp>
      <p:cxnSp>
        <p:nvCxnSpPr>
          <p:cNvPr id="19" name="Straight Connector 18"/>
          <p:cNvCxnSpPr/>
          <p:nvPr/>
        </p:nvCxnSpPr>
        <p:spPr>
          <a:xfrm>
            <a:off x="19155" y="6404511"/>
            <a:ext cx="9144000" cy="0"/>
          </a:xfrm>
          <a:prstGeom prst="line">
            <a:avLst/>
          </a:prstGeom>
          <a:noFill/>
          <a:ln w="28575" cap="flat" cmpd="sng" algn="ctr">
            <a:solidFill>
              <a:srgbClr val="FFFF00"/>
            </a:solidFill>
            <a:prstDash val="solid"/>
          </a:ln>
          <a:effectLst/>
        </p:spPr>
      </p:cxnSp>
      <p:sp>
        <p:nvSpPr>
          <p:cNvPr id="20" name="TextBox 19"/>
          <p:cNvSpPr txBox="1"/>
          <p:nvPr/>
        </p:nvSpPr>
        <p:spPr>
          <a:xfrm>
            <a:off x="4446041" y="6464009"/>
            <a:ext cx="1090363" cy="276999"/>
          </a:xfrm>
          <a:prstGeom prst="rect">
            <a:avLst/>
          </a:prstGeom>
          <a:noFill/>
        </p:spPr>
        <p:txBody>
          <a:bodyPr wrap="none" rtlCol="0">
            <a:spAutoFit/>
          </a:bodyPr>
          <a:lstStyle/>
          <a:p>
            <a:r>
              <a:rPr lang="en-US" sz="1200" b="1" dirty="0">
                <a:solidFill>
                  <a:prstClr val="white"/>
                </a:solidFill>
                <a:latin typeface="Arial" panose="020B0604020202020204" pitchFamily="34" charset="0"/>
                <a:cs typeface="Arial" panose="020B0604020202020204" pitchFamily="34" charset="0"/>
              </a:rPr>
              <a:t>Unclassified</a:t>
            </a:r>
          </a:p>
        </p:txBody>
      </p:sp>
      <p:graphicFrame>
        <p:nvGraphicFramePr>
          <p:cNvPr id="2" name="Table 1"/>
          <p:cNvGraphicFramePr>
            <a:graphicFrameLocks noGrp="1"/>
          </p:cNvGraphicFramePr>
          <p:nvPr>
            <p:extLst>
              <p:ext uri="{D42A27DB-BD31-4B8C-83A1-F6EECF244321}">
                <p14:modId xmlns:p14="http://schemas.microsoft.com/office/powerpoint/2010/main" val="347086376"/>
              </p:ext>
            </p:extLst>
          </p:nvPr>
        </p:nvGraphicFramePr>
        <p:xfrm>
          <a:off x="36409" y="766893"/>
          <a:ext cx="7154967" cy="4628581"/>
        </p:xfrm>
        <a:graphic>
          <a:graphicData uri="http://schemas.openxmlformats.org/drawingml/2006/table">
            <a:tbl>
              <a:tblPr/>
              <a:tblGrid>
                <a:gridCol w="3852675">
                  <a:extLst>
                    <a:ext uri="{9D8B030D-6E8A-4147-A177-3AD203B41FA5}">
                      <a16:colId xmlns:a16="http://schemas.microsoft.com/office/drawing/2014/main" val="20000"/>
                    </a:ext>
                  </a:extLst>
                </a:gridCol>
                <a:gridCol w="550382">
                  <a:extLst>
                    <a:ext uri="{9D8B030D-6E8A-4147-A177-3AD203B41FA5}">
                      <a16:colId xmlns:a16="http://schemas.microsoft.com/office/drawing/2014/main" val="20001"/>
                    </a:ext>
                  </a:extLst>
                </a:gridCol>
                <a:gridCol w="550382">
                  <a:extLst>
                    <a:ext uri="{9D8B030D-6E8A-4147-A177-3AD203B41FA5}">
                      <a16:colId xmlns:a16="http://schemas.microsoft.com/office/drawing/2014/main" val="20002"/>
                    </a:ext>
                  </a:extLst>
                </a:gridCol>
                <a:gridCol w="550382">
                  <a:extLst>
                    <a:ext uri="{9D8B030D-6E8A-4147-A177-3AD203B41FA5}">
                      <a16:colId xmlns:a16="http://schemas.microsoft.com/office/drawing/2014/main" val="20003"/>
                    </a:ext>
                  </a:extLst>
                </a:gridCol>
                <a:gridCol w="550382">
                  <a:extLst>
                    <a:ext uri="{9D8B030D-6E8A-4147-A177-3AD203B41FA5}">
                      <a16:colId xmlns:a16="http://schemas.microsoft.com/office/drawing/2014/main" val="20004"/>
                    </a:ext>
                  </a:extLst>
                </a:gridCol>
                <a:gridCol w="550382">
                  <a:extLst>
                    <a:ext uri="{9D8B030D-6E8A-4147-A177-3AD203B41FA5}">
                      <a16:colId xmlns:a16="http://schemas.microsoft.com/office/drawing/2014/main" val="20005"/>
                    </a:ext>
                  </a:extLst>
                </a:gridCol>
                <a:gridCol w="550382">
                  <a:extLst>
                    <a:ext uri="{9D8B030D-6E8A-4147-A177-3AD203B41FA5}">
                      <a16:colId xmlns:a16="http://schemas.microsoft.com/office/drawing/2014/main" val="20006"/>
                    </a:ext>
                  </a:extLst>
                </a:gridCol>
              </a:tblGrid>
              <a:tr h="254481">
                <a:tc>
                  <a:txBody>
                    <a:bodyPr/>
                    <a:lstStyle/>
                    <a:p>
                      <a:pPr algn="ctr" rtl="0" fontAlgn="ctr"/>
                      <a:r>
                        <a:rPr lang="en-US" sz="900" b="1" i="0" u="none" strike="noStrike" dirty="0">
                          <a:solidFill>
                            <a:srgbClr val="000000"/>
                          </a:solidFill>
                          <a:effectLst/>
                          <a:latin typeface="Arial" panose="020B0604020202020204" pitchFamily="34" charset="0"/>
                        </a:rPr>
                        <a:t>Task</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700" b="1" i="0" u="none" strike="noStrike" dirty="0">
                          <a:solidFill>
                            <a:srgbClr val="000000"/>
                          </a:solidFill>
                          <a:effectLst/>
                          <a:latin typeface="Arial" panose="020B0604020202020204" pitchFamily="34" charset="0"/>
                        </a:rPr>
                        <a:t>3-66 AR</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700" b="1" i="0" u="none" strike="noStrike" dirty="0">
                          <a:solidFill>
                            <a:srgbClr val="000000"/>
                          </a:solidFill>
                          <a:effectLst/>
                          <a:latin typeface="Arial" panose="020B0604020202020204" pitchFamily="34" charset="0"/>
                        </a:rPr>
                        <a:t>HHC</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700" b="1" i="0" u="none" strike="noStrike" dirty="0">
                          <a:solidFill>
                            <a:srgbClr val="000000"/>
                          </a:solidFill>
                          <a:effectLst/>
                          <a:latin typeface="Arial" panose="020B0604020202020204" pitchFamily="34" charset="0"/>
                        </a:rPr>
                        <a:t>A Co</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700" b="1" i="0" u="none" strike="noStrike" dirty="0">
                          <a:solidFill>
                            <a:srgbClr val="000000"/>
                          </a:solidFill>
                          <a:effectLst/>
                          <a:latin typeface="Arial" panose="020B0604020202020204" pitchFamily="34" charset="0"/>
                        </a:rPr>
                        <a:t>B Co</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700" b="1" i="0" u="none" strike="noStrike" dirty="0">
                          <a:solidFill>
                            <a:srgbClr val="000000"/>
                          </a:solidFill>
                          <a:effectLst/>
                          <a:latin typeface="Arial" panose="020B0604020202020204" pitchFamily="34" charset="0"/>
                        </a:rPr>
                        <a:t>C Co</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700" b="1" i="0" u="none" strike="noStrike" dirty="0">
                          <a:solidFill>
                            <a:srgbClr val="000000"/>
                          </a:solidFill>
                          <a:effectLst/>
                          <a:latin typeface="Arial" panose="020B0604020202020204" pitchFamily="34" charset="0"/>
                        </a:rPr>
                        <a:t>G Co</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277596">
                <a:tc>
                  <a:txBody>
                    <a:bodyPr/>
                    <a:lstStyle/>
                    <a:p>
                      <a:pPr algn="l" rtl="0" fontAlgn="ctr"/>
                      <a:r>
                        <a:rPr lang="en-US" sz="900" b="1" i="0" u="none" strike="noStrike" dirty="0">
                          <a:solidFill>
                            <a:srgbClr val="000000"/>
                          </a:solidFill>
                          <a:effectLst/>
                          <a:latin typeface="Arial" panose="020B0604020202020204" pitchFamily="34" charset="0"/>
                        </a:rPr>
                        <a:t>Identify excess equipment on property book &amp; request disposition instructions in DST (15MAY)</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61%</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rgbClr val="000000"/>
                          </a:solidFill>
                          <a:effectLst/>
                          <a:latin typeface="Arial" panose="020B0604020202020204" pitchFamily="34" charset="0"/>
                        </a:rPr>
                        <a:t>75%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Arial" panose="020B0604020202020204" pitchFamily="34" charset="0"/>
                        </a:rPr>
                        <a:t>75%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1" i="0" u="none" strike="noStrike" dirty="0">
                          <a:solidFill>
                            <a:srgbClr val="000000"/>
                          </a:solidFill>
                          <a:effectLst/>
                          <a:latin typeface="Arial" panose="020B0604020202020204" pitchFamily="34" charset="0"/>
                        </a:rPr>
                        <a:t>80%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chemeClr val="bg1"/>
                          </a:solidFill>
                          <a:effectLst/>
                          <a:latin typeface="Arial" panose="020B0604020202020204" pitchFamily="34" charset="0"/>
                        </a:rPr>
                        <a:t>50%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bg1"/>
                          </a:solidFill>
                          <a:effectLst/>
                          <a:latin typeface="Arial" panose="020B0604020202020204" pitchFamily="34" charset="0"/>
                        </a:rPr>
                        <a:t>25%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1"/>
                  </a:ext>
                </a:extLst>
              </a:tr>
              <a:tr h="271409">
                <a:tc>
                  <a:txBody>
                    <a:bodyPr/>
                    <a:lstStyle/>
                    <a:p>
                      <a:pPr algn="l" rtl="0" fontAlgn="ctr"/>
                      <a:r>
                        <a:rPr lang="en-US" sz="900" b="1" i="0" u="none" strike="noStrike" dirty="0">
                          <a:solidFill>
                            <a:srgbClr val="000000"/>
                          </a:solidFill>
                          <a:effectLst/>
                          <a:latin typeface="Arial" panose="020B0604020202020204" pitchFamily="34" charset="0"/>
                        </a:rPr>
                        <a:t>Class VIII 100% uploaded into M3PT (15JUN)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1"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chemeClr val="bg1"/>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277596">
                <a:tc>
                  <a:txBody>
                    <a:bodyPr/>
                    <a:lstStyle/>
                    <a:p>
                      <a:pPr algn="l" rtl="0" fontAlgn="ctr"/>
                      <a:r>
                        <a:rPr lang="en-US" sz="900" b="1" i="0" u="none" strike="noStrike" dirty="0">
                          <a:solidFill>
                            <a:srgbClr val="000000"/>
                          </a:solidFill>
                          <a:effectLst/>
                          <a:latin typeface="Arial" panose="020B0604020202020204" pitchFamily="34" charset="0"/>
                        </a:rPr>
                        <a:t>Class VIII Durables &amp; Non-expendables 90% uploaded into GCCS-A (15JUN)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95%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95%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1"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chemeClr val="bg1"/>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226174">
                <a:tc>
                  <a:txBody>
                    <a:bodyPr/>
                    <a:lstStyle/>
                    <a:p>
                      <a:pPr algn="l" rtl="0" fontAlgn="ctr"/>
                      <a:r>
                        <a:rPr lang="en-US" sz="900" b="1" i="0" u="none" strike="noStrike">
                          <a:solidFill>
                            <a:srgbClr val="000000"/>
                          </a:solidFill>
                          <a:effectLst/>
                          <a:latin typeface="Arial" panose="020B0604020202020204" pitchFamily="34" charset="0"/>
                        </a:rPr>
                        <a:t>Update M3PT with CLVIII to 100% fill of each MES/DES set (15JUN)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1"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endParaRPr lang="en-US" dirty="0"/>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endParaRPr lang="en-US" dirty="0"/>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413746">
                <a:tc>
                  <a:txBody>
                    <a:bodyPr/>
                    <a:lstStyle/>
                    <a:p>
                      <a:pPr algn="l" rtl="0" fontAlgn="ctr"/>
                      <a:r>
                        <a:rPr lang="en-US" sz="900" b="1" i="0" u="none" strike="noStrike" dirty="0">
                          <a:solidFill>
                            <a:srgbClr val="000000"/>
                          </a:solidFill>
                          <a:effectLst/>
                          <a:latin typeface="Arial" panose="020B0604020202020204" pitchFamily="34" charset="0"/>
                        </a:rPr>
                        <a:t>Provide BCT S4 copies of revised final signed BN CSDP (Supply) SOPs (15JUL)  BCT S4 provides G4 final signed BCT &amp; BN CSDP (Supply) SOPs</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1"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r h="226174">
                <a:tc>
                  <a:txBody>
                    <a:bodyPr/>
                    <a:lstStyle/>
                    <a:p>
                      <a:pPr algn="l" rtl="0" fontAlgn="ctr"/>
                      <a:r>
                        <a:rPr lang="en-US" sz="900" b="1" i="0" u="none" strike="noStrike" dirty="0">
                          <a:solidFill>
                            <a:srgbClr val="000000"/>
                          </a:solidFill>
                          <a:effectLst/>
                          <a:latin typeface="Arial" panose="020B0604020202020204" pitchFamily="34" charset="0"/>
                        </a:rPr>
                        <a:t>Pacers are associated with sub-systems within G-Army (15JUN)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35%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dirty="0">
                          <a:solidFill>
                            <a:schemeClr val="bg1"/>
                          </a:solidFill>
                          <a:effectLst/>
                          <a:latin typeface="Arial" panose="020B0604020202020204" pitchFamily="34" charset="0"/>
                        </a:rPr>
                        <a:t>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bg1"/>
                          </a:solidFill>
                          <a:effectLst/>
                          <a:latin typeface="Arial" panose="020B0604020202020204" pitchFamily="34" charset="0"/>
                        </a:rPr>
                        <a:t>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1" i="0" u="none" strike="noStrike" dirty="0">
                          <a:solidFill>
                            <a:schemeClr val="bg1"/>
                          </a:solidFill>
                          <a:effectLst/>
                          <a:latin typeface="Arial" panose="020B0604020202020204" pitchFamily="34" charset="0"/>
                        </a:rPr>
                        <a:t>25%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rgbClr val="000000"/>
                          </a:solidFill>
                          <a:effectLst/>
                          <a:latin typeface="Arial" panose="020B0604020202020204" pitchFamily="34" charset="0"/>
                        </a:rPr>
                        <a:t>75%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6"/>
                  </a:ext>
                </a:extLst>
              </a:tr>
              <a:tr h="226174">
                <a:tc>
                  <a:txBody>
                    <a:bodyPr/>
                    <a:lstStyle/>
                    <a:p>
                      <a:pPr algn="l" rtl="0" fontAlgn="ctr"/>
                      <a:r>
                        <a:rPr lang="en-US" sz="900" b="1" i="0" u="none" strike="noStrike" dirty="0">
                          <a:solidFill>
                            <a:srgbClr val="000000"/>
                          </a:solidFill>
                          <a:effectLst/>
                          <a:latin typeface="Arial" panose="020B0604020202020204" pitchFamily="34" charset="0"/>
                        </a:rPr>
                        <a:t>BBPCT on hand for PTDO/IRF units (15JUN)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bg1"/>
                          </a:solidFill>
                          <a:effectLst/>
                          <a:latin typeface="Arial" panose="020B0604020202020204" pitchFamily="34" charset="0"/>
                        </a:rPr>
                        <a:t>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800" b="1" i="0" u="none" strike="noStrike" dirty="0">
                          <a:solidFill>
                            <a:schemeClr val="bg1"/>
                          </a:solidFill>
                          <a:effectLst/>
                          <a:latin typeface="Arial" panose="020B0604020202020204" pitchFamily="34" charset="0"/>
                        </a:rPr>
                        <a:t>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800" b="1" i="0" u="none" strike="noStrike" dirty="0">
                          <a:solidFill>
                            <a:schemeClr val="bg1"/>
                          </a:solidFill>
                          <a:effectLst/>
                          <a:latin typeface="Arial" panose="020B0604020202020204" pitchFamily="34" charset="0"/>
                        </a:rPr>
                        <a:t>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bg1"/>
                          </a:solidFill>
                          <a:effectLst/>
                          <a:latin typeface="Arial" panose="020B0604020202020204" pitchFamily="34" charset="0"/>
                        </a:rPr>
                        <a:t>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514350" rtl="0" eaLnBrk="1" fontAlgn="ctr" latinLnBrk="0" hangingPunct="1">
                        <a:lnSpc>
                          <a:spcPct val="100000"/>
                        </a:lnSpc>
                        <a:spcBef>
                          <a:spcPts val="0"/>
                        </a:spcBef>
                        <a:spcAft>
                          <a:spcPts val="0"/>
                        </a:spcAft>
                        <a:buClrTx/>
                        <a:buSzTx/>
                        <a:buFontTx/>
                        <a:buNone/>
                        <a:tabLst/>
                        <a:defRPr/>
                      </a:pPr>
                      <a:r>
                        <a:rPr lang="en-US" sz="800" b="1" i="0" u="none" strike="noStrike" dirty="0">
                          <a:solidFill>
                            <a:schemeClr val="bg1"/>
                          </a:solidFill>
                          <a:effectLst/>
                          <a:latin typeface="Arial" panose="020B0604020202020204" pitchFamily="34" charset="0"/>
                        </a:rPr>
                        <a:t>25%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7"/>
                  </a:ext>
                </a:extLst>
              </a:tr>
              <a:tr h="252023">
                <a:tc>
                  <a:txBody>
                    <a:bodyPr/>
                    <a:lstStyle/>
                    <a:p>
                      <a:pPr algn="l" rtl="0" fontAlgn="ctr"/>
                      <a:r>
                        <a:rPr lang="en-US" sz="900" b="1" i="0" u="none" strike="noStrike" dirty="0">
                          <a:solidFill>
                            <a:srgbClr val="000000"/>
                          </a:solidFill>
                          <a:effectLst/>
                          <a:latin typeface="Arial" panose="020B0604020202020204" pitchFamily="34" charset="0"/>
                        </a:rPr>
                        <a:t>SSA metrics- within FORSCOM goals (ZPARK, PGI, PGR) (15JUL)</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70%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1" i="0" u="none" strike="noStrike" dirty="0">
                          <a:solidFill>
                            <a:schemeClr val="tx1"/>
                          </a:solidFill>
                          <a:effectLst/>
                          <a:latin typeface="Arial" panose="020B0604020202020204" pitchFamily="34" charset="0"/>
                        </a:rPr>
                        <a:t>75%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385754" rtl="0" eaLnBrk="1" fontAlgn="ctr" latinLnBrk="0" hangingPunct="1">
                        <a:lnSpc>
                          <a:spcPct val="100000"/>
                        </a:lnSpc>
                        <a:spcBef>
                          <a:spcPts val="0"/>
                        </a:spcBef>
                        <a:spcAft>
                          <a:spcPts val="0"/>
                        </a:spcAft>
                        <a:buClrTx/>
                        <a:buSzTx/>
                        <a:buFontTx/>
                        <a:buNone/>
                        <a:tabLst/>
                        <a:defRPr/>
                      </a:pP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75%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8"/>
                  </a:ext>
                </a:extLst>
              </a:tr>
              <a:tr h="277596">
                <a:tc>
                  <a:txBody>
                    <a:bodyPr/>
                    <a:lstStyle/>
                    <a:p>
                      <a:pPr algn="l" rtl="0" fontAlgn="ctr"/>
                      <a:r>
                        <a:rPr lang="en-US" sz="900" b="1" i="0" u="none" strike="noStrike" dirty="0">
                          <a:solidFill>
                            <a:srgbClr val="000000"/>
                          </a:solidFill>
                          <a:effectLst/>
                          <a:latin typeface="Arial" panose="020B0604020202020204" pitchFamily="34" charset="0"/>
                        </a:rPr>
                        <a:t>Identify shortages required to meet 10/20 standard and provide prioritized list of shortages to S4 &amp; S8 (15JUL)</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rgbClr val="000000"/>
                          </a:solidFill>
                          <a:effectLst/>
                          <a:latin typeface="Arial" panose="020B0604020202020204" pitchFamily="34" charset="0"/>
                        </a:rPr>
                        <a:t>80%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1" i="0" u="none" strike="noStrike" dirty="0">
                          <a:solidFill>
                            <a:srgbClr val="000000"/>
                          </a:solidFill>
                          <a:effectLst/>
                          <a:latin typeface="Arial" panose="020B0604020202020204" pitchFamily="34" charset="0"/>
                        </a:rPr>
                        <a:t>75%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chemeClr val="bg1"/>
                          </a:solidFill>
                          <a:effectLst/>
                          <a:latin typeface="Arial" panose="020B0604020202020204" pitchFamily="34" charset="0"/>
                        </a:rPr>
                        <a:t>50%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tx1"/>
                          </a:solidFill>
                          <a:effectLst/>
                          <a:latin typeface="Arial" panose="020B0604020202020204" pitchFamily="34" charset="0"/>
                        </a:rPr>
                        <a:t>75%</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r h="226174">
                <a:tc>
                  <a:txBody>
                    <a:bodyPr/>
                    <a:lstStyle/>
                    <a:p>
                      <a:pPr algn="l" rtl="0" fontAlgn="ctr"/>
                      <a:r>
                        <a:rPr lang="en-US" sz="900" b="1" i="0" u="none" strike="noStrike" dirty="0">
                          <a:solidFill>
                            <a:srgbClr val="000000"/>
                          </a:solidFill>
                          <a:effectLst/>
                          <a:latin typeface="Arial" panose="020B0604020202020204" pitchFamily="34" charset="0"/>
                        </a:rPr>
                        <a:t>Update service plans in G-Army (15MAY)</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1"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10"/>
                  </a:ext>
                </a:extLst>
              </a:tr>
              <a:tr h="226174">
                <a:tc>
                  <a:txBody>
                    <a:bodyPr/>
                    <a:lstStyle/>
                    <a:p>
                      <a:pPr algn="l" rtl="0" fontAlgn="ctr"/>
                      <a:r>
                        <a:rPr lang="en-US" sz="900" b="1" i="0" u="none" strike="noStrike">
                          <a:solidFill>
                            <a:srgbClr val="000000"/>
                          </a:solidFill>
                          <a:effectLst/>
                          <a:latin typeface="Arial" panose="020B0604020202020204" pitchFamily="34" charset="0"/>
                        </a:rPr>
                        <a:t>Services on training calendars (15MAY)</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98%</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algn="ctr" defTabSz="514350" rtl="0" eaLnBrk="1" fontAlgn="ctr" latinLnBrk="0" hangingPunct="1"/>
                      <a:r>
                        <a:rPr lang="en-US" sz="800" b="1" i="0" u="none" strike="noStrike" kern="1200" dirty="0">
                          <a:solidFill>
                            <a:srgbClr val="000000"/>
                          </a:solidFill>
                          <a:effectLst/>
                          <a:latin typeface="Arial" panose="020B0604020202020204" pitchFamily="34" charset="0"/>
                          <a:ea typeface="+mn-ea"/>
                          <a:cs typeface="+mn-cs"/>
                        </a:rPr>
                        <a:t>90%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1"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11"/>
                  </a:ext>
                </a:extLst>
              </a:tr>
              <a:tr h="226174">
                <a:tc>
                  <a:txBody>
                    <a:bodyPr/>
                    <a:lstStyle/>
                    <a:p>
                      <a:pPr algn="l" rtl="0" fontAlgn="ctr"/>
                      <a:r>
                        <a:rPr lang="en-US" sz="900" b="1" i="0" u="none" strike="noStrike">
                          <a:solidFill>
                            <a:srgbClr val="000000"/>
                          </a:solidFill>
                          <a:effectLst/>
                          <a:latin typeface="Arial" panose="020B0604020202020204" pitchFamily="34" charset="0"/>
                        </a:rPr>
                        <a:t>Services up to date for pacing items (15JUN)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rgbClr val="000000"/>
                          </a:solidFill>
                          <a:effectLst/>
                          <a:latin typeface="Arial" panose="020B0604020202020204" pitchFamily="34" charset="0"/>
                        </a:rPr>
                        <a:t>90%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rgbClr val="000000"/>
                          </a:solidFill>
                          <a:effectLst/>
                          <a:latin typeface="Arial" panose="020B0604020202020204" pitchFamily="34" charset="0"/>
                        </a:rPr>
                        <a:t>70%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1"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ctr" latinLnBrk="0" hangingPunct="1">
                        <a:lnSpc>
                          <a:spcPct val="100000"/>
                        </a:lnSpc>
                        <a:spcBef>
                          <a:spcPts val="0"/>
                        </a:spcBef>
                        <a:spcAft>
                          <a:spcPts val="0"/>
                        </a:spcAft>
                        <a:buClrTx/>
                        <a:buSzTx/>
                        <a:buFontTx/>
                        <a:buNone/>
                        <a:tabLst/>
                        <a:defRPr/>
                      </a:pPr>
                      <a:r>
                        <a:rPr lang="en-US" sz="800" b="0" i="0" u="none" strike="noStrike" dirty="0">
                          <a:solidFill>
                            <a:schemeClr val="tx1"/>
                          </a:solidFill>
                          <a:effectLst/>
                          <a:latin typeface="Arial" panose="020B0604020202020204" pitchFamily="34" charset="0"/>
                        </a:rPr>
                        <a:t>79%</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12"/>
                  </a:ext>
                </a:extLst>
              </a:tr>
              <a:tr h="226174">
                <a:tc>
                  <a:txBody>
                    <a:bodyPr/>
                    <a:lstStyle/>
                    <a:p>
                      <a:pPr algn="l" rtl="0" fontAlgn="ctr"/>
                      <a:r>
                        <a:rPr lang="en-US" sz="900" b="1" i="0" u="none" strike="noStrike">
                          <a:solidFill>
                            <a:srgbClr val="000000"/>
                          </a:solidFill>
                          <a:effectLst/>
                          <a:latin typeface="Arial" panose="020B0604020202020204" pitchFamily="34" charset="0"/>
                        </a:rPr>
                        <a:t>Reduce SSL zero balance by correctly coding in GCSS-A (15MAY)</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tx1"/>
                          </a:solidFill>
                          <a:effectLst/>
                          <a:latin typeface="Arial" panose="020B0604020202020204" pitchFamily="34" charset="0"/>
                        </a:rPr>
                        <a:t>80%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ctr" latinLnBrk="0" hangingPunct="1">
                        <a:lnSpc>
                          <a:spcPct val="100000"/>
                        </a:lnSpc>
                        <a:spcBef>
                          <a:spcPts val="0"/>
                        </a:spcBef>
                        <a:spcAft>
                          <a:spcPts val="0"/>
                        </a:spcAft>
                        <a:buClrTx/>
                        <a:buSzTx/>
                        <a:buFontTx/>
                        <a:buNone/>
                        <a:tabLst/>
                        <a:defRPr/>
                      </a:pPr>
                      <a:r>
                        <a:rPr lang="en-US" sz="800" b="1"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13"/>
                  </a:ext>
                </a:extLst>
              </a:tr>
              <a:tr h="226174">
                <a:tc>
                  <a:txBody>
                    <a:bodyPr/>
                    <a:lstStyle/>
                    <a:p>
                      <a:pPr algn="l" rtl="0" fontAlgn="ctr"/>
                      <a:r>
                        <a:rPr lang="en-US" sz="900" b="1" i="0" u="none" strike="noStrike" dirty="0">
                          <a:solidFill>
                            <a:srgbClr val="000000"/>
                          </a:solidFill>
                          <a:effectLst/>
                          <a:latin typeface="Arial" panose="020B0604020202020204" pitchFamily="34" charset="0"/>
                        </a:rPr>
                        <a:t>SSL ordered for zero balance &amp; additional lines (15JUN)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tx1"/>
                          </a:solidFill>
                          <a:effectLst/>
                          <a:latin typeface="Arial" panose="020B0604020202020204" pitchFamily="34" charset="0"/>
                        </a:rPr>
                        <a:t>80%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ctr" latinLnBrk="0" hangingPunct="1">
                        <a:lnSpc>
                          <a:spcPct val="100000"/>
                        </a:lnSpc>
                        <a:spcBef>
                          <a:spcPts val="0"/>
                        </a:spcBef>
                        <a:spcAft>
                          <a:spcPts val="0"/>
                        </a:spcAft>
                        <a:buClrTx/>
                        <a:buSzTx/>
                        <a:buFontTx/>
                        <a:buNone/>
                        <a:tabLst/>
                        <a:defRPr/>
                      </a:pPr>
                      <a:r>
                        <a:rPr lang="en-US" sz="800" b="1"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ctr" latinLnBrk="0" hangingPunct="1">
                        <a:lnSpc>
                          <a:spcPct val="100000"/>
                        </a:lnSpc>
                        <a:spcBef>
                          <a:spcPts val="0"/>
                        </a:spcBef>
                        <a:spcAft>
                          <a:spcPts val="0"/>
                        </a:spcAft>
                        <a:buClrTx/>
                        <a:buSzTx/>
                        <a:buFontTx/>
                        <a:buNone/>
                        <a:tabLst/>
                        <a:defRPr/>
                      </a:pPr>
                      <a:r>
                        <a:rPr lang="en-US" sz="800" b="0" i="0" u="none" strike="noStrike" dirty="0">
                          <a:solidFill>
                            <a:schemeClr val="bg1"/>
                          </a:solidFill>
                          <a:effectLst/>
                          <a:latin typeface="Arial" panose="020B0604020202020204" pitchFamily="34" charset="0"/>
                        </a:rPr>
                        <a:t>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14"/>
                  </a:ext>
                </a:extLst>
              </a:tr>
              <a:tr h="226174">
                <a:tc>
                  <a:txBody>
                    <a:bodyPr/>
                    <a:lstStyle/>
                    <a:p>
                      <a:pPr algn="l" rtl="0" fontAlgn="ctr"/>
                      <a:r>
                        <a:rPr lang="en-US" sz="900" b="1" i="0" u="none" strike="noStrike" dirty="0">
                          <a:solidFill>
                            <a:srgbClr val="000000"/>
                          </a:solidFill>
                          <a:effectLst/>
                          <a:latin typeface="Arial" panose="020B0604020202020204" pitchFamily="34" charset="0"/>
                        </a:rPr>
                        <a:t>Conduct a virtual maintenance terrain walk w/DCO-M (15JUN)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tx1"/>
                          </a:solidFill>
                          <a:effectLst/>
                          <a:latin typeface="Arial" panose="020B0604020202020204" pitchFamily="34" charset="0"/>
                        </a:rPr>
                        <a:t>2JUN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en-US" sz="800" b="0" i="0" u="none" strike="noStrike" dirty="0">
                        <a:solidFill>
                          <a:schemeClr val="tx1"/>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chemeClr val="tx1"/>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800" b="1" i="0" u="none" strike="noStrike" dirty="0">
                          <a:solidFill>
                            <a:srgbClr val="000000"/>
                          </a:solidFill>
                          <a:effectLst/>
                          <a:latin typeface="Arial" panose="020B0604020202020204" pitchFamily="34" charset="0"/>
                        </a:rPr>
                        <a:t>80%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chemeClr val="tx1"/>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chemeClr val="tx1"/>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15"/>
                  </a:ext>
                </a:extLst>
              </a:tr>
              <a:tr h="277596">
                <a:tc>
                  <a:txBody>
                    <a:bodyPr/>
                    <a:lstStyle/>
                    <a:p>
                      <a:pPr algn="l" rtl="0" fontAlgn="ctr"/>
                      <a:r>
                        <a:rPr lang="en-US" sz="900" b="1" i="0" u="none" strike="noStrike" dirty="0">
                          <a:solidFill>
                            <a:srgbClr val="000000"/>
                          </a:solidFill>
                          <a:effectLst/>
                          <a:latin typeface="Arial" panose="020B0604020202020204" pitchFamily="34" charset="0"/>
                        </a:rPr>
                        <a:t>Update G-Army to 100% Medical Device (MD)/MD Systems with maintenance plan &amp; system number (15JUN)</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chemeClr val="bg1"/>
                          </a:solidFill>
                          <a:effectLst/>
                          <a:latin typeface="Arial" panose="020B0604020202020204" pitchFamily="34" charset="0"/>
                        </a:rPr>
                        <a:t>100%</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1"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16"/>
                  </a:ext>
                </a:extLst>
              </a:tr>
              <a:tr h="277596">
                <a:tc>
                  <a:txBody>
                    <a:bodyPr/>
                    <a:lstStyle/>
                    <a:p>
                      <a:pPr algn="l" rtl="0" fontAlgn="ctr"/>
                      <a:r>
                        <a:rPr lang="en-US" sz="900" b="1" i="0" u="none" strike="noStrike" dirty="0">
                          <a:solidFill>
                            <a:srgbClr val="000000"/>
                          </a:solidFill>
                          <a:effectLst/>
                          <a:latin typeface="Arial" panose="020B0604020202020204" pitchFamily="34" charset="0"/>
                        </a:rPr>
                        <a:t>Provide BCT S4 copies of final signed BN CMDP (Maintenance) SOPs (15JUL)  BCT S4 provides G4 final BCT &amp; BN CMDP SOPs</a:t>
                      </a: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0" i="0" u="none" strike="noStrike" dirty="0">
                          <a:solidFill>
                            <a:srgbClr val="000000"/>
                          </a:solidFill>
                          <a:effectLst/>
                          <a:latin typeface="Arial" panose="020B0604020202020204" pitchFamily="34" charset="0"/>
                        </a:rPr>
                        <a:t>DRAFT</a:t>
                      </a:r>
                      <a:r>
                        <a:rPr lang="en-US" sz="800" b="0" i="0" u="none" strike="noStrike" baseline="0" dirty="0">
                          <a:solidFill>
                            <a:srgbClr val="000000"/>
                          </a:solidFill>
                          <a:effectLst/>
                          <a:latin typeface="Arial" panose="020B0604020202020204" pitchFamily="34" charset="0"/>
                        </a:rPr>
                        <a:t> With S4</a:t>
                      </a: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1"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endParaRPr>
                    </a:p>
                  </a:txBody>
                  <a:tcPr marL="5337" marR="5337" marT="5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17"/>
                  </a:ext>
                </a:extLst>
              </a:tr>
            </a:tbl>
          </a:graphicData>
        </a:graphic>
      </p:graphicFrame>
      <p:graphicFrame>
        <p:nvGraphicFramePr>
          <p:cNvPr id="23" name="Table 22"/>
          <p:cNvGraphicFramePr>
            <a:graphicFrameLocks noGrp="1"/>
          </p:cNvGraphicFramePr>
          <p:nvPr/>
        </p:nvGraphicFramePr>
        <p:xfrm>
          <a:off x="7191376" y="5398908"/>
          <a:ext cx="1952624" cy="977763"/>
        </p:xfrm>
        <a:graphic>
          <a:graphicData uri="http://schemas.openxmlformats.org/drawingml/2006/table">
            <a:tbl>
              <a:tblPr/>
              <a:tblGrid>
                <a:gridCol w="579350">
                  <a:extLst>
                    <a:ext uri="{9D8B030D-6E8A-4147-A177-3AD203B41FA5}">
                      <a16:colId xmlns:a16="http://schemas.microsoft.com/office/drawing/2014/main" val="20000"/>
                    </a:ext>
                  </a:extLst>
                </a:gridCol>
                <a:gridCol w="457758">
                  <a:extLst>
                    <a:ext uri="{9D8B030D-6E8A-4147-A177-3AD203B41FA5}">
                      <a16:colId xmlns:a16="http://schemas.microsoft.com/office/drawing/2014/main" val="20001"/>
                    </a:ext>
                  </a:extLst>
                </a:gridCol>
                <a:gridCol w="457758">
                  <a:extLst>
                    <a:ext uri="{9D8B030D-6E8A-4147-A177-3AD203B41FA5}">
                      <a16:colId xmlns:a16="http://schemas.microsoft.com/office/drawing/2014/main" val="20002"/>
                    </a:ext>
                  </a:extLst>
                </a:gridCol>
                <a:gridCol w="457758">
                  <a:extLst>
                    <a:ext uri="{9D8B030D-6E8A-4147-A177-3AD203B41FA5}">
                      <a16:colId xmlns:a16="http://schemas.microsoft.com/office/drawing/2014/main" val="20003"/>
                    </a:ext>
                  </a:extLst>
                </a:gridCol>
              </a:tblGrid>
              <a:tr h="155943">
                <a:tc gridSpan="4">
                  <a:txBody>
                    <a:bodyPr/>
                    <a:lstStyle/>
                    <a:p>
                      <a:pPr algn="ctr" fontAlgn="b"/>
                      <a:r>
                        <a:rPr lang="en-US" sz="800" b="0" i="0" u="none" strike="noStrike" dirty="0">
                          <a:solidFill>
                            <a:srgbClr val="000000"/>
                          </a:solidFill>
                          <a:effectLst/>
                          <a:latin typeface="Arial" panose="020B0604020202020204" pitchFamily="34" charset="0"/>
                          <a:cs typeface="Arial" panose="020B0604020202020204" pitchFamily="34" charset="0"/>
                        </a:rPr>
                        <a:t>Legend</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3940">
                <a:tc>
                  <a:txBody>
                    <a:bodyPr/>
                    <a:lstStyle/>
                    <a:p>
                      <a:pPr algn="ctr" fontAlgn="b"/>
                      <a:r>
                        <a:rPr lang="en-US" sz="700" b="0" i="0" u="none" strike="noStrike" dirty="0">
                          <a:solidFill>
                            <a:srgbClr val="000000"/>
                          </a:solidFill>
                          <a:effectLst/>
                          <a:latin typeface="Arial" panose="020B0604020202020204" pitchFamily="34" charset="0"/>
                          <a:cs typeface="Arial" panose="020B0604020202020204" pitchFamily="34" charset="0"/>
                        </a:rPr>
                        <a:t>CLVIII </a:t>
                      </a:r>
                      <a:r>
                        <a:rPr lang="en-US" sz="700" b="0" i="0" u="none" strike="noStrike" dirty="0" err="1">
                          <a:solidFill>
                            <a:srgbClr val="000000"/>
                          </a:solidFill>
                          <a:effectLst/>
                          <a:latin typeface="Arial" panose="020B0604020202020204" pitchFamily="34" charset="0"/>
                          <a:cs typeface="Arial" panose="020B0604020202020204" pitchFamily="34" charset="0"/>
                        </a:rPr>
                        <a:t>im</a:t>
                      </a:r>
                      <a:r>
                        <a:rPr lang="en-US" sz="700" b="0" i="0" u="none" strike="noStrike" baseline="0" dirty="0">
                          <a:solidFill>
                            <a:srgbClr val="000000"/>
                          </a:solidFill>
                          <a:effectLst/>
                          <a:latin typeface="Arial" panose="020B0604020202020204" pitchFamily="34" charset="0"/>
                          <a:cs typeface="Arial" panose="020B0604020202020204" pitchFamily="34" charset="0"/>
                        </a:rPr>
                        <a:t> M3PT</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700" b="0" i="0" u="none" strike="noStrike" dirty="0">
                          <a:solidFill>
                            <a:srgbClr val="FFFFFF"/>
                          </a:solidFill>
                          <a:effectLst/>
                          <a:latin typeface="Arial" panose="020B0604020202020204" pitchFamily="34" charset="0"/>
                          <a:cs typeface="Arial" panose="020B0604020202020204" pitchFamily="34" charset="0"/>
                        </a:rPr>
                        <a:t>&lt;75%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Arial" panose="020B0604020202020204" pitchFamily="34" charset="0"/>
                          <a:cs typeface="Arial" panose="020B0604020202020204" pitchFamily="34" charset="0"/>
                        </a:rPr>
                        <a:t>75-99%</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FFFFFF"/>
                          </a:solidFill>
                          <a:effectLst/>
                          <a:latin typeface="Arial" panose="020B0604020202020204" pitchFamily="34" charset="0"/>
                          <a:cs typeface="Arial" panose="020B0604020202020204" pitchFamily="34" charset="0"/>
                        </a:rPr>
                        <a:t>100%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273940">
                <a:tc>
                  <a:txBody>
                    <a:bodyPr/>
                    <a:lstStyle/>
                    <a:p>
                      <a:pPr algn="l" fontAlgn="b"/>
                      <a:r>
                        <a:rPr lang="en-US" sz="700" b="0" i="0" u="none" strike="noStrike" dirty="0">
                          <a:solidFill>
                            <a:srgbClr val="000000"/>
                          </a:solidFill>
                          <a:effectLst/>
                          <a:latin typeface="Arial" panose="020B0604020202020204" pitchFamily="34" charset="0"/>
                          <a:cs typeface="Arial" panose="020B0604020202020204" pitchFamily="34" charset="0"/>
                        </a:rPr>
                        <a:t>CLVIII</a:t>
                      </a:r>
                      <a:r>
                        <a:rPr lang="en-US" sz="700" b="0" i="0" u="none" strike="noStrike" baseline="0" dirty="0">
                          <a:solidFill>
                            <a:srgbClr val="000000"/>
                          </a:solidFill>
                          <a:effectLst/>
                          <a:latin typeface="Arial" panose="020B0604020202020204" pitchFamily="34" charset="0"/>
                          <a:cs typeface="Arial" panose="020B0604020202020204" pitchFamily="34" charset="0"/>
                        </a:rPr>
                        <a:t> in G-Army</a:t>
                      </a:r>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700" b="0" i="0" u="none" strike="noStrike" dirty="0">
                          <a:solidFill>
                            <a:srgbClr val="FFFFFF"/>
                          </a:solidFill>
                          <a:effectLst/>
                          <a:latin typeface="Arial" panose="020B0604020202020204" pitchFamily="34" charset="0"/>
                          <a:cs typeface="Arial" panose="020B0604020202020204" pitchFamily="34" charset="0"/>
                        </a:rPr>
                        <a:t>&lt;75%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Arial" panose="020B0604020202020204" pitchFamily="34" charset="0"/>
                          <a:cs typeface="Arial" panose="020B0604020202020204" pitchFamily="34" charset="0"/>
                        </a:rPr>
                        <a:t>75-90%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FFFFFF"/>
                          </a:solidFill>
                          <a:effectLst/>
                          <a:latin typeface="Arial" panose="020B0604020202020204" pitchFamily="34" charset="0"/>
                          <a:cs typeface="Arial" panose="020B0604020202020204" pitchFamily="34" charset="0"/>
                        </a:rPr>
                        <a:t>&gt;90%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273940">
                <a:tc>
                  <a:txBody>
                    <a:bodyPr/>
                    <a:lstStyle/>
                    <a:p>
                      <a:pPr algn="ctr" fontAlgn="b"/>
                      <a:r>
                        <a:rPr lang="en-US" sz="700" b="0" i="0" u="none" strike="noStrike" dirty="0">
                          <a:solidFill>
                            <a:srgbClr val="000000"/>
                          </a:solidFill>
                          <a:effectLst/>
                          <a:latin typeface="Arial" panose="020B0604020202020204" pitchFamily="34" charset="0"/>
                          <a:cs typeface="Arial" panose="020B0604020202020204" pitchFamily="34" charset="0"/>
                        </a:rPr>
                        <a:t>CSDP SOP</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700" b="0" i="0" u="none" strike="noStrike" dirty="0">
                          <a:solidFill>
                            <a:srgbClr val="FFFFFF"/>
                          </a:solidFill>
                          <a:effectLst/>
                          <a:latin typeface="Arial" panose="020B0604020202020204" pitchFamily="34" charset="0"/>
                          <a:cs typeface="Arial" panose="020B0604020202020204" pitchFamily="34" charset="0"/>
                        </a:rPr>
                        <a:t>No Draft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fontAlgn="b"/>
                      <a:r>
                        <a:rPr lang="en-US" sz="700" b="0" i="0" u="none" strike="noStrike" dirty="0">
                          <a:solidFill>
                            <a:srgbClr val="000000"/>
                          </a:solidFill>
                          <a:effectLst/>
                          <a:latin typeface="Arial" panose="020B0604020202020204" pitchFamily="34" charset="0"/>
                          <a:cs typeface="Arial" panose="020B0604020202020204" pitchFamily="34" charset="0"/>
                        </a:rPr>
                        <a:t>Draft with S4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700" b="0" i="0" u="none" strike="noStrike" dirty="0">
                          <a:solidFill>
                            <a:srgbClr val="FFFFFF"/>
                          </a:solidFill>
                          <a:effectLst/>
                          <a:latin typeface="Arial" panose="020B0604020202020204" pitchFamily="34" charset="0"/>
                          <a:cs typeface="Arial" panose="020B0604020202020204" pitchFamily="34" charset="0"/>
                        </a:rPr>
                        <a:t>Revision Complete</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bl>
          </a:graphicData>
        </a:graphic>
      </p:graphicFrame>
      <p:sp>
        <p:nvSpPr>
          <p:cNvPr id="21" name="Rectangle 20"/>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2"/>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19MAY20</a:t>
            </a:r>
          </a:p>
        </p:txBody>
      </p:sp>
    </p:spTree>
    <p:extLst>
      <p:ext uri="{BB962C8B-B14F-4D97-AF65-F5344CB8AC3E}">
        <p14:creationId xmlns:p14="http://schemas.microsoft.com/office/powerpoint/2010/main" val="2025628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1097866" y="338741"/>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dirty="0">
                <a:solidFill>
                  <a:prstClr val="black"/>
                </a:solidFill>
                <a:latin typeface="Arial" panose="020B0604020202020204" pitchFamily="34" charset="0"/>
                <a:cs typeface="Arial" panose="020B0604020202020204" pitchFamily="34" charset="0"/>
              </a:rPr>
              <a:t>Training Readiness Stretch Goals</a:t>
            </a:r>
          </a:p>
        </p:txBody>
      </p:sp>
      <p:sp>
        <p:nvSpPr>
          <p:cNvPr id="10" name="TextBox 9"/>
          <p:cNvSpPr txBox="1"/>
          <p:nvPr/>
        </p:nvSpPr>
        <p:spPr>
          <a:xfrm>
            <a:off x="5039270" y="6511850"/>
            <a:ext cx="3685630" cy="307777"/>
          </a:xfrm>
          <a:prstGeom prst="rect">
            <a:avLst/>
          </a:prstGeom>
          <a:noFill/>
        </p:spPr>
        <p:txBody>
          <a:bodyPr wrap="square" rtlCol="0">
            <a:spAutoFit/>
          </a:bodyPr>
          <a:lstStyle/>
          <a:p>
            <a:pPr algn="ctr"/>
            <a:r>
              <a:rPr lang="en-US" sz="1400" dirty="0">
                <a:solidFill>
                  <a:schemeClr val="bg1"/>
                </a:solidFill>
                <a:latin typeface=" Arial"/>
              </a:rPr>
              <a:t>POC: CPT Brown	As of: 16JAN20</a:t>
            </a:r>
          </a:p>
        </p:txBody>
      </p:sp>
      <p:sp>
        <p:nvSpPr>
          <p:cNvPr id="11" name="TextBox 10"/>
          <p:cNvSpPr txBox="1"/>
          <p:nvPr/>
        </p:nvSpPr>
        <p:spPr>
          <a:xfrm>
            <a:off x="5039270" y="6511850"/>
            <a:ext cx="3685630" cy="307777"/>
          </a:xfrm>
          <a:prstGeom prst="rect">
            <a:avLst/>
          </a:prstGeom>
          <a:noFill/>
        </p:spPr>
        <p:txBody>
          <a:bodyPr wrap="square" rtlCol="0">
            <a:spAutoFit/>
          </a:bodyPr>
          <a:lstStyle/>
          <a:p>
            <a:pPr algn="ctr"/>
            <a:r>
              <a:rPr lang="en-US" sz="1400" dirty="0">
                <a:solidFill>
                  <a:schemeClr val="bg1"/>
                </a:solidFill>
                <a:latin typeface=" Arial"/>
              </a:rPr>
              <a:t>POC: CPT Brown	As of: 16JAN20</a:t>
            </a:r>
          </a:p>
        </p:txBody>
      </p:sp>
      <p:sp>
        <p:nvSpPr>
          <p:cNvPr id="13" name="TextBox 12"/>
          <p:cNvSpPr txBox="1"/>
          <p:nvPr/>
        </p:nvSpPr>
        <p:spPr>
          <a:xfrm>
            <a:off x="310103" y="6544841"/>
            <a:ext cx="955711" cy="178960"/>
          </a:xfrm>
          <a:prstGeom prst="rect">
            <a:avLst/>
          </a:prstGeom>
          <a:noFill/>
        </p:spPr>
        <p:txBody>
          <a:bodyPr wrap="none" rtlCol="0">
            <a:spAutoFit/>
          </a:bodyPr>
          <a:lstStyle/>
          <a:p>
            <a:pPr algn="ctr"/>
            <a:r>
              <a:rPr lang="en-US" sz="563" b="1" dirty="0">
                <a:solidFill>
                  <a:srgbClr val="33CC33"/>
                </a:solidFill>
                <a:latin typeface="Arial" pitchFamily="34" charset="0"/>
                <a:cs typeface="Arial" pitchFamily="34" charset="0"/>
              </a:rPr>
              <a:t>UNCLASSIFIED/FOUO</a:t>
            </a:r>
          </a:p>
        </p:txBody>
      </p:sp>
      <p:sp>
        <p:nvSpPr>
          <p:cNvPr id="14" name="Rectangle 13"/>
          <p:cNvSpPr/>
          <p:nvPr/>
        </p:nvSpPr>
        <p:spPr>
          <a:xfrm>
            <a:off x="19156" y="6483267"/>
            <a:ext cx="9151398" cy="173190"/>
          </a:xfrm>
          <a:prstGeom prst="rect">
            <a:avLst/>
          </a:prstGeom>
          <a:noFill/>
        </p:spPr>
        <p:txBody>
          <a:bodyPr wrap="square" lIns="51435" tIns="25718" rIns="51435" bIns="2571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788" b="1" i="1" spc="28"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Arial "/>
              </a:rPr>
              <a:t>- CADILLAC DON’T LOOK BACK! -</a:t>
            </a:r>
          </a:p>
        </p:txBody>
      </p:sp>
      <p:sp>
        <p:nvSpPr>
          <p:cNvPr id="16" name="Rectangle 15"/>
          <p:cNvSpPr/>
          <p:nvPr/>
        </p:nvSpPr>
        <p:spPr>
          <a:xfrm>
            <a:off x="19155" y="6460192"/>
            <a:ext cx="9144000" cy="381000"/>
          </a:xfrm>
          <a:prstGeom prst="rect">
            <a:avLst/>
          </a:prstGeom>
          <a:solidFill>
            <a:srgbClr val="0000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 Arial"/>
              <a:ea typeface="+mn-ea"/>
              <a:cs typeface="+mn-cs"/>
            </a:endParaRPr>
          </a:p>
        </p:txBody>
      </p:sp>
      <p:sp>
        <p:nvSpPr>
          <p:cNvPr id="17" name="TextBox 16"/>
          <p:cNvSpPr txBox="1"/>
          <p:nvPr/>
        </p:nvSpPr>
        <p:spPr>
          <a:xfrm>
            <a:off x="36409" y="6410001"/>
            <a:ext cx="2084225" cy="276999"/>
          </a:xfrm>
          <a:prstGeom prst="rect">
            <a:avLst/>
          </a:prstGeom>
          <a:noFill/>
        </p:spPr>
        <p:txBody>
          <a:bodyPr wrap="none" rtlCol="0">
            <a:spAutoFit/>
          </a:bodyPr>
          <a:lstStyle/>
          <a:p>
            <a:r>
              <a:rPr lang="en-US" sz="1200" b="1" dirty="0">
                <a:solidFill>
                  <a:prstClr val="white"/>
                </a:solidFill>
                <a:latin typeface="Arial" panose="020B0604020202020204" pitchFamily="34" charset="0"/>
                <a:cs typeface="Arial" panose="020B0604020202020204" pitchFamily="34" charset="0"/>
              </a:rPr>
              <a:t>Cadillac Don’t Look Back!</a:t>
            </a:r>
          </a:p>
        </p:txBody>
      </p:sp>
      <p:cxnSp>
        <p:nvCxnSpPr>
          <p:cNvPr id="18" name="Straight Connector 17"/>
          <p:cNvCxnSpPr/>
          <p:nvPr/>
        </p:nvCxnSpPr>
        <p:spPr>
          <a:xfrm>
            <a:off x="19155" y="6379587"/>
            <a:ext cx="9144000" cy="0"/>
          </a:xfrm>
          <a:prstGeom prst="line">
            <a:avLst/>
          </a:prstGeom>
          <a:noFill/>
          <a:ln w="28575" cap="flat" cmpd="sng" algn="ctr">
            <a:solidFill>
              <a:srgbClr val="C00000"/>
            </a:solidFill>
            <a:prstDash val="solid"/>
          </a:ln>
          <a:effectLst/>
        </p:spPr>
      </p:cxnSp>
      <p:cxnSp>
        <p:nvCxnSpPr>
          <p:cNvPr id="19" name="Straight Connector 18"/>
          <p:cNvCxnSpPr/>
          <p:nvPr/>
        </p:nvCxnSpPr>
        <p:spPr>
          <a:xfrm>
            <a:off x="19155" y="6404511"/>
            <a:ext cx="9144000" cy="0"/>
          </a:xfrm>
          <a:prstGeom prst="line">
            <a:avLst/>
          </a:prstGeom>
          <a:noFill/>
          <a:ln w="28575" cap="flat" cmpd="sng" algn="ctr">
            <a:solidFill>
              <a:srgbClr val="FFFF00"/>
            </a:solidFill>
            <a:prstDash val="solid"/>
          </a:ln>
          <a:effectLst/>
        </p:spPr>
      </p:cxnSp>
      <p:sp>
        <p:nvSpPr>
          <p:cNvPr id="20" name="TextBox 19"/>
          <p:cNvSpPr txBox="1"/>
          <p:nvPr/>
        </p:nvSpPr>
        <p:spPr>
          <a:xfrm>
            <a:off x="4446041" y="6464009"/>
            <a:ext cx="1090363" cy="276999"/>
          </a:xfrm>
          <a:prstGeom prst="rect">
            <a:avLst/>
          </a:prstGeom>
          <a:noFill/>
        </p:spPr>
        <p:txBody>
          <a:bodyPr wrap="none" rtlCol="0">
            <a:spAutoFit/>
          </a:bodyPr>
          <a:lstStyle/>
          <a:p>
            <a:r>
              <a:rPr lang="en-US" sz="1200" b="1" dirty="0">
                <a:solidFill>
                  <a:prstClr val="white"/>
                </a:solidFill>
                <a:latin typeface="Arial" panose="020B0604020202020204" pitchFamily="34" charset="0"/>
                <a:cs typeface="Arial" panose="020B0604020202020204" pitchFamily="34" charset="0"/>
              </a:rPr>
              <a:t>Unclassified</a:t>
            </a:r>
          </a:p>
        </p:txBody>
      </p:sp>
      <p:graphicFrame>
        <p:nvGraphicFramePr>
          <p:cNvPr id="21" name="Table 1"/>
          <p:cNvGraphicFramePr>
            <a:graphicFrameLocks noGrp="1"/>
          </p:cNvGraphicFramePr>
          <p:nvPr>
            <p:extLst>
              <p:ext uri="{D42A27DB-BD31-4B8C-83A1-F6EECF244321}">
                <p14:modId xmlns:p14="http://schemas.microsoft.com/office/powerpoint/2010/main" val="1739362758"/>
              </p:ext>
            </p:extLst>
          </p:nvPr>
        </p:nvGraphicFramePr>
        <p:xfrm>
          <a:off x="54074" y="745280"/>
          <a:ext cx="7519916" cy="5436333"/>
        </p:xfrm>
        <a:graphic>
          <a:graphicData uri="http://schemas.openxmlformats.org/drawingml/2006/table">
            <a:tbl>
              <a:tblPr/>
              <a:tblGrid>
                <a:gridCol w="2019010">
                  <a:extLst>
                    <a:ext uri="{9D8B030D-6E8A-4147-A177-3AD203B41FA5}">
                      <a16:colId xmlns:a16="http://schemas.microsoft.com/office/drawing/2014/main" val="20000"/>
                    </a:ext>
                  </a:extLst>
                </a:gridCol>
                <a:gridCol w="2019010">
                  <a:extLst>
                    <a:ext uri="{9D8B030D-6E8A-4147-A177-3AD203B41FA5}">
                      <a16:colId xmlns:a16="http://schemas.microsoft.com/office/drawing/2014/main" val="20001"/>
                    </a:ext>
                  </a:extLst>
                </a:gridCol>
                <a:gridCol w="580316">
                  <a:extLst>
                    <a:ext uri="{9D8B030D-6E8A-4147-A177-3AD203B41FA5}">
                      <a16:colId xmlns:a16="http://schemas.microsoft.com/office/drawing/2014/main" val="20003"/>
                    </a:ext>
                  </a:extLst>
                </a:gridCol>
                <a:gridCol w="580316">
                  <a:extLst>
                    <a:ext uri="{9D8B030D-6E8A-4147-A177-3AD203B41FA5}">
                      <a16:colId xmlns:a16="http://schemas.microsoft.com/office/drawing/2014/main" val="20004"/>
                    </a:ext>
                  </a:extLst>
                </a:gridCol>
                <a:gridCol w="580316">
                  <a:extLst>
                    <a:ext uri="{9D8B030D-6E8A-4147-A177-3AD203B41FA5}">
                      <a16:colId xmlns:a16="http://schemas.microsoft.com/office/drawing/2014/main" val="20005"/>
                    </a:ext>
                  </a:extLst>
                </a:gridCol>
                <a:gridCol w="580316">
                  <a:extLst>
                    <a:ext uri="{9D8B030D-6E8A-4147-A177-3AD203B41FA5}">
                      <a16:colId xmlns:a16="http://schemas.microsoft.com/office/drawing/2014/main" val="20006"/>
                    </a:ext>
                  </a:extLst>
                </a:gridCol>
                <a:gridCol w="580316">
                  <a:extLst>
                    <a:ext uri="{9D8B030D-6E8A-4147-A177-3AD203B41FA5}">
                      <a16:colId xmlns:a16="http://schemas.microsoft.com/office/drawing/2014/main" val="20007"/>
                    </a:ext>
                  </a:extLst>
                </a:gridCol>
                <a:gridCol w="580316">
                  <a:extLst>
                    <a:ext uri="{9D8B030D-6E8A-4147-A177-3AD203B41FA5}">
                      <a16:colId xmlns:a16="http://schemas.microsoft.com/office/drawing/2014/main" val="20008"/>
                    </a:ext>
                  </a:extLst>
                </a:gridCol>
              </a:tblGrid>
              <a:tr h="247601">
                <a:tc gridSpan="2">
                  <a:txBody>
                    <a:bodyPr/>
                    <a:lstStyle/>
                    <a:p>
                      <a:pPr algn="ctr" rtl="0" fontAlgn="ctr"/>
                      <a:r>
                        <a:rPr lang="en-US" sz="900" b="1" i="0" u="none" strike="noStrike" dirty="0">
                          <a:solidFill>
                            <a:srgbClr val="000000"/>
                          </a:solidFill>
                          <a:effectLst/>
                          <a:latin typeface="Arial" panose="020B0604020202020204" pitchFamily="34" charset="0"/>
                        </a:rPr>
                        <a:t>Task</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a:txBody>
                    <a:bodyPr/>
                    <a:lstStyle/>
                    <a:p>
                      <a:pPr algn="ctr" rtl="0" fontAlgn="ctr"/>
                      <a:r>
                        <a:rPr lang="en-US" sz="900" b="1" i="0" u="none" strike="noStrike" dirty="0">
                          <a:solidFill>
                            <a:srgbClr val="000000"/>
                          </a:solidFill>
                          <a:effectLst/>
                          <a:latin typeface="Arial" panose="020B0604020202020204" pitchFamily="34" charset="0"/>
                        </a:rPr>
                        <a:t>3-66 AR</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HHC</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A</a:t>
                      </a:r>
                      <a:r>
                        <a:rPr lang="en-US" sz="900" b="1" i="0" u="none" strike="noStrike" baseline="0" dirty="0">
                          <a:solidFill>
                            <a:srgbClr val="000000"/>
                          </a:solidFill>
                          <a:effectLst/>
                          <a:latin typeface="Arial" panose="020B0604020202020204" pitchFamily="34" charset="0"/>
                        </a:rPr>
                        <a:t> Co </a:t>
                      </a:r>
                      <a:endParaRPr lang="en-US" sz="900" b="1" i="0" u="none" strike="noStrike" dirty="0">
                        <a:solidFill>
                          <a:srgbClr val="000000"/>
                        </a:solidFill>
                        <a:effectLst/>
                        <a:latin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B Co</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C Co</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a:solidFill>
                            <a:srgbClr val="000000"/>
                          </a:solidFill>
                          <a:effectLst/>
                          <a:latin typeface="Arial" panose="020B0604020202020204" pitchFamily="34" charset="0"/>
                        </a:rPr>
                        <a:t>G Co </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159822">
                <a:tc rowSpan="9">
                  <a:txBody>
                    <a:bodyPr/>
                    <a:lstStyle/>
                    <a:p>
                      <a:pPr algn="ctr" rtl="0" fontAlgn="ctr"/>
                      <a:r>
                        <a:rPr lang="en-US" sz="900" b="1" i="0" u="none" strike="noStrike" dirty="0">
                          <a:solidFill>
                            <a:srgbClr val="000000"/>
                          </a:solidFill>
                          <a:effectLst/>
                          <a:latin typeface="Arial" panose="020B0604020202020204" pitchFamily="34" charset="0"/>
                        </a:rPr>
                        <a:t>Online AR 350-1 Training Complete for:</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rtl="0" fontAlgn="ctr"/>
                      <a:r>
                        <a:rPr lang="en-US" sz="900" b="1" i="0" u="none" strike="noStrike" dirty="0">
                          <a:solidFill>
                            <a:srgbClr val="000000"/>
                          </a:solidFill>
                          <a:effectLst/>
                          <a:latin typeface="Arial" panose="020B0604020202020204" pitchFamily="34" charset="0"/>
                        </a:rPr>
                        <a:t>OPSEC (15MAY)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59%</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800" dirty="0">
                          <a:latin typeface="Arial" panose="020B0604020202020204" pitchFamily="34" charset="0"/>
                          <a:cs typeface="Arial" panose="020B0604020202020204" pitchFamily="34" charset="0"/>
                        </a:rPr>
                        <a:t>90%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51%</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b="1" dirty="0">
                          <a:solidFill>
                            <a:schemeClr val="bg1"/>
                          </a:solidFill>
                          <a:latin typeface="Arial" panose="020B0604020202020204" pitchFamily="34" charset="0"/>
                          <a:cs typeface="Arial" panose="020B0604020202020204" pitchFamily="34" charset="0"/>
                        </a:rPr>
                        <a:t>23%</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33%</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1"/>
                  </a:ext>
                </a:extLst>
              </a:tr>
              <a:tr h="260245">
                <a:tc vMerge="1">
                  <a:txBody>
                    <a:bodyPr/>
                    <a:lstStyle/>
                    <a:p>
                      <a:endParaRPr lang="en-US"/>
                    </a:p>
                  </a:txBody>
                  <a:tcPr/>
                </a:tc>
                <a:tc>
                  <a:txBody>
                    <a:bodyPr/>
                    <a:lstStyle/>
                    <a:p>
                      <a:pPr algn="l" rtl="0" fontAlgn="ctr"/>
                      <a:r>
                        <a:rPr lang="en-US" sz="900" b="1" i="0" u="none" strike="noStrike" dirty="0">
                          <a:solidFill>
                            <a:srgbClr val="000000"/>
                          </a:solidFill>
                          <a:effectLst/>
                          <a:latin typeface="Arial" panose="020B0604020202020204" pitchFamily="34" charset="0"/>
                        </a:rPr>
                        <a:t>Information Assurance (15MAY)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55%</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800" dirty="0">
                          <a:latin typeface="Arial" panose="020B0604020202020204" pitchFamily="34" charset="0"/>
                          <a:cs typeface="Arial" panose="020B0604020202020204" pitchFamily="34" charset="0"/>
                        </a:rPr>
                        <a:t>90%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24%</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1" dirty="0">
                          <a:solidFill>
                            <a:schemeClr val="bg1"/>
                          </a:solidFill>
                          <a:latin typeface="Arial" panose="020B0604020202020204" pitchFamily="34" charset="0"/>
                          <a:cs typeface="Arial" panose="020B0604020202020204" pitchFamily="34" charset="0"/>
                        </a:rPr>
                        <a:t>29%</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33%</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2"/>
                  </a:ext>
                </a:extLst>
              </a:tr>
              <a:tr h="159822">
                <a:tc vMerge="1">
                  <a:txBody>
                    <a:bodyPr/>
                    <a:lstStyle/>
                    <a:p>
                      <a:endParaRPr lang="en-US"/>
                    </a:p>
                  </a:txBody>
                  <a:tcPr/>
                </a:tc>
                <a:tc>
                  <a:txBody>
                    <a:bodyPr/>
                    <a:lstStyle/>
                    <a:p>
                      <a:pPr algn="l" rtl="0" fontAlgn="ctr"/>
                      <a:r>
                        <a:rPr lang="en-US" sz="900" b="1" i="0" u="none" strike="noStrike" dirty="0">
                          <a:solidFill>
                            <a:srgbClr val="000000"/>
                          </a:solidFill>
                          <a:effectLst/>
                          <a:latin typeface="Arial" panose="020B0604020202020204" pitchFamily="34" charset="0"/>
                        </a:rPr>
                        <a:t>Anti-terrorism (15MAY)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56%</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800" dirty="0">
                          <a:latin typeface="Arial" panose="020B0604020202020204" pitchFamily="34" charset="0"/>
                          <a:cs typeface="Arial" panose="020B0604020202020204" pitchFamily="34" charset="0"/>
                        </a:rPr>
                        <a:t>90%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31%</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b="1" dirty="0">
                          <a:solidFill>
                            <a:schemeClr val="bg1"/>
                          </a:solidFill>
                          <a:latin typeface="Arial" panose="020B0604020202020204" pitchFamily="34" charset="0"/>
                          <a:cs typeface="Arial" panose="020B0604020202020204" pitchFamily="34" charset="0"/>
                        </a:rPr>
                        <a:t>28%</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33%</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3"/>
                  </a:ext>
                </a:extLst>
              </a:tr>
              <a:tr h="159822">
                <a:tc vMerge="1">
                  <a:txBody>
                    <a:bodyPr/>
                    <a:lstStyle/>
                    <a:p>
                      <a:endParaRPr lang="en-US"/>
                    </a:p>
                  </a:txBody>
                  <a:tcPr/>
                </a:tc>
                <a:tc>
                  <a:txBody>
                    <a:bodyPr/>
                    <a:lstStyle/>
                    <a:p>
                      <a:pPr algn="l" rtl="0" fontAlgn="ctr"/>
                      <a:r>
                        <a:rPr lang="en-US" sz="900" b="1" i="0" u="none" strike="noStrike">
                          <a:solidFill>
                            <a:srgbClr val="000000"/>
                          </a:solidFill>
                          <a:effectLst/>
                          <a:latin typeface="Arial" panose="020B0604020202020204" pitchFamily="34" charset="0"/>
                        </a:rPr>
                        <a:t>INFOSEC (15MAY)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54%</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algn="ctr"/>
                      <a:r>
                        <a:rPr lang="en-US" sz="800" dirty="0">
                          <a:latin typeface="Arial" panose="020B0604020202020204" pitchFamily="34" charset="0"/>
                          <a:cs typeface="Arial" panose="020B0604020202020204" pitchFamily="34" charset="0"/>
                        </a:rPr>
                        <a:t>90%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44%</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b="1" dirty="0">
                          <a:solidFill>
                            <a:schemeClr val="bg1"/>
                          </a:solidFill>
                          <a:latin typeface="Arial" panose="020B0604020202020204" pitchFamily="34" charset="0"/>
                          <a:cs typeface="Arial" panose="020B0604020202020204" pitchFamily="34" charset="0"/>
                        </a:rPr>
                        <a:t>29%</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tx1"/>
                          </a:solidFill>
                          <a:latin typeface="Arial" panose="020B0604020202020204" pitchFamily="34" charset="0"/>
                          <a:cs typeface="Arial" panose="020B0604020202020204" pitchFamily="34" charset="0"/>
                        </a:rPr>
                        <a:t>75%</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33%</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4"/>
                  </a:ext>
                </a:extLst>
              </a:tr>
              <a:tr h="159822">
                <a:tc vMerge="1">
                  <a:txBody>
                    <a:bodyPr/>
                    <a:lstStyle/>
                    <a:p>
                      <a:endParaRPr lang="en-US"/>
                    </a:p>
                  </a:txBody>
                  <a:tcPr/>
                </a:tc>
                <a:tc>
                  <a:txBody>
                    <a:bodyPr/>
                    <a:lstStyle/>
                    <a:p>
                      <a:pPr algn="l" rtl="0" fontAlgn="ctr"/>
                      <a:r>
                        <a:rPr lang="en-US" sz="900" b="1" i="0" u="none" strike="noStrike" dirty="0">
                          <a:solidFill>
                            <a:srgbClr val="000000"/>
                          </a:solidFill>
                          <a:effectLst/>
                          <a:latin typeface="Arial" panose="020B0604020202020204" pitchFamily="34" charset="0"/>
                        </a:rPr>
                        <a:t>TARP (15MAY)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74%</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90%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51%</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kern="1200" dirty="0">
                          <a:solidFill>
                            <a:schemeClr val="bg1"/>
                          </a:solidFill>
                          <a:latin typeface="Arial" panose="020B0604020202020204" pitchFamily="34" charset="0"/>
                          <a:ea typeface="+mn-ea"/>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33%</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5"/>
                  </a:ext>
                </a:extLst>
              </a:tr>
              <a:tr h="159822">
                <a:tc vMerge="1">
                  <a:txBody>
                    <a:bodyPr/>
                    <a:lstStyle/>
                    <a:p>
                      <a:endParaRPr lang="en-US"/>
                    </a:p>
                  </a:txBody>
                  <a:tcPr/>
                </a:tc>
                <a:tc>
                  <a:txBody>
                    <a:bodyPr/>
                    <a:lstStyle/>
                    <a:p>
                      <a:pPr algn="l" rtl="0" fontAlgn="ctr"/>
                      <a:r>
                        <a:rPr lang="en-US" sz="900" b="1" i="0" u="none" strike="noStrike" dirty="0">
                          <a:solidFill>
                            <a:srgbClr val="000000"/>
                          </a:solidFill>
                          <a:effectLst/>
                          <a:latin typeface="Arial" panose="020B0604020202020204" pitchFamily="34" charset="0"/>
                        </a:rPr>
                        <a:t>Suicide Prevention (15JUN)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89%</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90%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latin typeface="Arial" panose="020B0604020202020204" pitchFamily="34" charset="0"/>
                          <a:cs typeface="Arial" panose="020B0604020202020204" pitchFamily="34" charset="0"/>
                        </a:rPr>
                        <a:t>75%</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kern="1200" dirty="0">
                          <a:solidFill>
                            <a:schemeClr val="bg1"/>
                          </a:solidFill>
                          <a:latin typeface="Arial" panose="020B0604020202020204" pitchFamily="34" charset="0"/>
                          <a:ea typeface="+mn-ea"/>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80%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6"/>
                  </a:ext>
                </a:extLst>
              </a:tr>
              <a:tr h="159822">
                <a:tc vMerge="1">
                  <a:txBody>
                    <a:bodyPr/>
                    <a:lstStyle/>
                    <a:p>
                      <a:endParaRPr lang="en-US"/>
                    </a:p>
                  </a:txBody>
                  <a:tcPr/>
                </a:tc>
                <a:tc>
                  <a:txBody>
                    <a:bodyPr/>
                    <a:lstStyle/>
                    <a:p>
                      <a:pPr algn="l" rtl="0" fontAlgn="ctr"/>
                      <a:r>
                        <a:rPr lang="en-US" sz="900" b="1" i="0" u="none" strike="noStrike" dirty="0">
                          <a:solidFill>
                            <a:srgbClr val="000000"/>
                          </a:solidFill>
                          <a:effectLst/>
                          <a:latin typeface="Arial" panose="020B0604020202020204" pitchFamily="34" charset="0"/>
                        </a:rPr>
                        <a:t>SHARP (15MAY)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95%</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latin typeface="Arial" panose="020B0604020202020204" pitchFamily="34" charset="0"/>
                          <a:cs typeface="Arial" panose="020B0604020202020204" pitchFamily="34" charset="0"/>
                        </a:rPr>
                        <a:t>95%</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kern="1200" dirty="0">
                          <a:solidFill>
                            <a:schemeClr val="bg1"/>
                          </a:solidFill>
                          <a:latin typeface="Arial" panose="020B0604020202020204" pitchFamily="34" charset="0"/>
                          <a:ea typeface="+mn-ea"/>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80%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7"/>
                  </a:ext>
                </a:extLst>
              </a:tr>
              <a:tr h="159822">
                <a:tc vMerge="1">
                  <a:txBody>
                    <a:bodyPr/>
                    <a:lstStyle/>
                    <a:p>
                      <a:endParaRPr lang="en-US"/>
                    </a:p>
                  </a:txBody>
                  <a:tcPr>
                    <a:lnT w="12700" cap="flat" cmpd="sng" algn="ctr">
                      <a:solidFill>
                        <a:srgbClr val="000000"/>
                      </a:solidFill>
                      <a:prstDash val="solid"/>
                      <a:round/>
                      <a:headEnd type="none" w="med" len="med"/>
                      <a:tailEnd type="none" w="med" len="med"/>
                    </a:lnT>
                  </a:tcPr>
                </a:tc>
                <a:tc>
                  <a:txBody>
                    <a:bodyPr/>
                    <a:lstStyle/>
                    <a:p>
                      <a:pPr algn="l" rtl="0" fontAlgn="ctr"/>
                      <a:r>
                        <a:rPr lang="en-US" sz="900" b="1" i="0" u="none" strike="noStrike" dirty="0">
                          <a:solidFill>
                            <a:srgbClr val="000000"/>
                          </a:solidFill>
                          <a:effectLst/>
                          <a:latin typeface="Arial" panose="020B0604020202020204" pitchFamily="34" charset="0"/>
                        </a:rPr>
                        <a:t>Equal Opportunity (15JUN)</a:t>
                      </a:r>
                    </a:p>
                  </a:txBody>
                  <a:tcPr marL="4820" marR="4820" marT="482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95%</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latin typeface="Arial" panose="020B0604020202020204" pitchFamily="34" charset="0"/>
                          <a:cs typeface="Arial" panose="020B0604020202020204" pitchFamily="34" charset="0"/>
                        </a:rPr>
                        <a:t>94%</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kern="1200" dirty="0">
                          <a:solidFill>
                            <a:schemeClr val="bg1"/>
                          </a:solidFill>
                          <a:latin typeface="Arial" panose="020B0604020202020204" pitchFamily="34" charset="0"/>
                          <a:ea typeface="+mn-ea"/>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80%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8"/>
                  </a:ext>
                </a:extLst>
              </a:tr>
              <a:tr h="159822">
                <a:tc vMerge="1">
                  <a:txBody>
                    <a:bodyPr/>
                    <a:lstStyle/>
                    <a:p>
                      <a:endParaRPr lang="en-US"/>
                    </a:p>
                  </a:txBody>
                  <a:tcPr/>
                </a:tc>
                <a:tc>
                  <a:txBody>
                    <a:bodyPr/>
                    <a:lstStyle/>
                    <a:p>
                      <a:pPr algn="l" rtl="0" fontAlgn="ctr"/>
                      <a:r>
                        <a:rPr lang="en-US" sz="900" b="1" i="0" u="none" strike="noStrike">
                          <a:solidFill>
                            <a:srgbClr val="000000"/>
                          </a:solidFill>
                          <a:effectLst/>
                          <a:latin typeface="Arial" panose="020B0604020202020204" pitchFamily="34" charset="0"/>
                        </a:rPr>
                        <a:t>Resiliency (15JUN)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r>
                        <a:rPr lang="en-US" sz="800" dirty="0">
                          <a:latin typeface="Arial" panose="020B0604020202020204" pitchFamily="34" charset="0"/>
                          <a:cs typeface="Arial" panose="020B0604020202020204" pitchFamily="34" charset="0"/>
                        </a:rPr>
                        <a:t>91%</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latin typeface="Arial" panose="020B0604020202020204" pitchFamily="34" charset="0"/>
                          <a:cs typeface="Arial" panose="020B0604020202020204" pitchFamily="34" charset="0"/>
                        </a:rPr>
                        <a:t>75%</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kern="1200" dirty="0">
                          <a:solidFill>
                            <a:schemeClr val="bg1"/>
                          </a:solidFill>
                          <a:latin typeface="Arial" panose="020B0604020202020204" pitchFamily="34" charset="0"/>
                          <a:ea typeface="+mn-ea"/>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80%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9"/>
                  </a:ext>
                </a:extLst>
              </a:tr>
              <a:tr h="266369">
                <a:tc gridSpan="2">
                  <a:txBody>
                    <a:bodyPr/>
                    <a:lstStyle/>
                    <a:p>
                      <a:pPr algn="l" rtl="0" fontAlgn="ctr"/>
                      <a:r>
                        <a:rPr lang="en-US" sz="900" b="1" i="0" u="none" strike="noStrike" dirty="0">
                          <a:solidFill>
                            <a:srgbClr val="000000"/>
                          </a:solidFill>
                          <a:effectLst/>
                          <a:latin typeface="Arial" panose="020B0604020202020204" pitchFamily="34" charset="0"/>
                        </a:rPr>
                        <a:t>Achieve 100% CCO and TCAIMS-II appointments (15MAY)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latin typeface="Arial" panose="020B0604020202020204" pitchFamily="34" charset="0"/>
                          <a:cs typeface="Arial" panose="020B0604020202020204" pitchFamily="34" charset="0"/>
                        </a:rPr>
                        <a:t>91%</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1"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50%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80%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10"/>
                  </a:ext>
                </a:extLst>
              </a:tr>
              <a:tr h="281559">
                <a:tc gridSpan="2">
                  <a:txBody>
                    <a:bodyPr/>
                    <a:lstStyle/>
                    <a:p>
                      <a:pPr algn="l" rtl="0" fontAlgn="ctr"/>
                      <a:r>
                        <a:rPr lang="en-US" sz="900" b="1" i="0" u="none" strike="noStrike" dirty="0">
                          <a:solidFill>
                            <a:srgbClr val="000000"/>
                          </a:solidFill>
                          <a:effectLst/>
                          <a:latin typeface="Arial" panose="020B0604020202020204" pitchFamily="34" charset="0"/>
                        </a:rPr>
                        <a:t>UMO &amp; HAZMAT appointments and certifications uploaded</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latin typeface="Arial" panose="020B0604020202020204" pitchFamily="34" charset="0"/>
                          <a:cs typeface="Arial" panose="020B0604020202020204" pitchFamily="34" charset="0"/>
                        </a:rPr>
                        <a:t>79%</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1"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67%</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11"/>
                  </a:ext>
                </a:extLst>
              </a:tr>
              <a:tr h="241540">
                <a:tc gridSpan="2">
                  <a:txBody>
                    <a:bodyPr/>
                    <a:lstStyle/>
                    <a:p>
                      <a:pPr algn="l" rtl="0" fontAlgn="ctr"/>
                      <a:r>
                        <a:rPr lang="en-US" sz="900" b="1" i="0" u="none" strike="noStrike" dirty="0">
                          <a:solidFill>
                            <a:srgbClr val="000000"/>
                          </a:solidFill>
                          <a:effectLst/>
                          <a:latin typeface="Arial" panose="020B0604020202020204" pitchFamily="34" charset="0"/>
                        </a:rPr>
                        <a:t>68W Inpatient &amp; Infection Control Training Complete (15MAY)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solidFill>
                            <a:schemeClr val="bg1"/>
                          </a:solidFill>
                          <a:latin typeface="Arial" panose="020B0604020202020204" pitchFamily="34" charset="0"/>
                          <a:cs typeface="Arial" panose="020B0604020202020204" pitchFamily="34" charset="0"/>
                        </a:rPr>
                        <a:t>11%</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11%</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a:endParaRPr lang="en-US" sz="800" dirty="0">
                        <a:solidFill>
                          <a:schemeClr val="tx1"/>
                        </a:solidFill>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a:endParaRPr lang="en-US" sz="800" dirty="0">
                        <a:solidFill>
                          <a:schemeClr val="bg1"/>
                        </a:solidFill>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12"/>
                  </a:ext>
                </a:extLst>
              </a:tr>
              <a:tr h="260245">
                <a:tc gridSpan="2">
                  <a:txBody>
                    <a:bodyPr/>
                    <a:lstStyle/>
                    <a:p>
                      <a:pPr algn="l" rtl="0" fontAlgn="ctr"/>
                      <a:r>
                        <a:rPr lang="en-US" sz="900" b="1" i="0" u="none" strike="noStrike" dirty="0">
                          <a:solidFill>
                            <a:srgbClr val="000000"/>
                          </a:solidFill>
                          <a:effectLst/>
                          <a:latin typeface="Arial" panose="020B0604020202020204" pitchFamily="34" charset="0"/>
                        </a:rPr>
                        <a:t>100% DTMS Records Updated (WPNs, HT/WT, APFT, SHARP) (15MAY)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latin typeface="Arial" panose="020B0604020202020204" pitchFamily="34" charset="0"/>
                          <a:cs typeface="Arial" panose="020B0604020202020204" pitchFamily="34" charset="0"/>
                        </a:rPr>
                        <a:t>86%</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b="1"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solidFill>
                            <a:schemeClr val="tx1"/>
                          </a:solidFill>
                          <a:latin typeface="Arial" panose="020B0604020202020204" pitchFamily="34" charset="0"/>
                          <a:cs typeface="Arial" panose="020B0604020202020204" pitchFamily="34" charset="0"/>
                        </a:rPr>
                        <a:t>84%</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50%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13"/>
                  </a:ext>
                </a:extLst>
              </a:tr>
              <a:tr h="258759">
                <a:tc gridSpan="2">
                  <a:txBody>
                    <a:bodyPr/>
                    <a:lstStyle/>
                    <a:p>
                      <a:pPr algn="l" rtl="0" fontAlgn="ctr"/>
                      <a:r>
                        <a:rPr lang="en-US" sz="900" b="1" i="0" u="none" strike="noStrike" dirty="0">
                          <a:solidFill>
                            <a:srgbClr val="000000"/>
                          </a:solidFill>
                          <a:effectLst/>
                          <a:latin typeface="Arial" panose="020B0604020202020204" pitchFamily="34" charset="0"/>
                        </a:rPr>
                        <a:t>100% Range Safety/ OIC requirements filled (15JUN)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solidFill>
                            <a:schemeClr val="bg1"/>
                          </a:solidFill>
                          <a:latin typeface="Arial" panose="020B0604020202020204" pitchFamily="34" charset="0"/>
                          <a:cs typeface="Arial" panose="020B0604020202020204" pitchFamily="34" charset="0"/>
                        </a:rPr>
                        <a:t>50%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a:r>
                        <a:rPr lang="en-US" sz="800" dirty="0">
                          <a:latin typeface="Arial" panose="020B0604020202020204" pitchFamily="34" charset="0"/>
                          <a:cs typeface="Arial" panose="020B0604020202020204" pitchFamily="34" charset="0"/>
                        </a:rPr>
                        <a:t>75%</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b="1" dirty="0">
                          <a:latin typeface="Arial" panose="020B0604020202020204" pitchFamily="34" charset="0"/>
                          <a:cs typeface="Arial" panose="020B0604020202020204" pitchFamily="34" charset="0"/>
                        </a:rPr>
                        <a:t>75%</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Need</a:t>
                      </a:r>
                      <a:r>
                        <a:rPr lang="en-US" sz="800" baseline="0" dirty="0">
                          <a:solidFill>
                            <a:schemeClr val="bg1"/>
                          </a:solidFill>
                          <a:latin typeface="Arial" panose="020B0604020202020204" pitchFamily="34" charset="0"/>
                          <a:cs typeface="Arial" panose="020B0604020202020204" pitchFamily="34" charset="0"/>
                        </a:rPr>
                        <a:t> to update BC sig.</a:t>
                      </a:r>
                      <a:endParaRPr lang="en-US" sz="800" dirty="0">
                        <a:solidFill>
                          <a:schemeClr val="bg1"/>
                        </a:solidFill>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70%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14"/>
                  </a:ext>
                </a:extLst>
              </a:tr>
              <a:tr h="258759">
                <a:tc gridSpan="2">
                  <a:txBody>
                    <a:bodyPr/>
                    <a:lstStyle/>
                    <a:p>
                      <a:pPr algn="l" rtl="0" fontAlgn="ctr"/>
                      <a:r>
                        <a:rPr lang="en-US" sz="900" b="1" i="0" u="none" strike="noStrike" dirty="0">
                          <a:solidFill>
                            <a:srgbClr val="000000"/>
                          </a:solidFill>
                          <a:effectLst/>
                          <a:latin typeface="Arial" panose="020B0604020202020204" pitchFamily="34" charset="0"/>
                        </a:rPr>
                        <a:t>&gt;90% IRF GST and GT I&amp;II complete (15JUN)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solidFill>
                            <a:schemeClr val="bg1"/>
                          </a:solidFill>
                          <a:latin typeface="Arial" panose="020B0604020202020204" pitchFamily="34" charset="0"/>
                          <a:cs typeface="Arial" panose="020B0604020202020204" pitchFamily="34" charset="0"/>
                        </a:rPr>
                        <a:t>18JUN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50%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15"/>
                  </a:ext>
                </a:extLst>
              </a:tr>
              <a:tr h="312658">
                <a:tc gridSpan="2">
                  <a:txBody>
                    <a:bodyPr/>
                    <a:lstStyle/>
                    <a:p>
                      <a:pPr algn="l" rtl="0" fontAlgn="ctr"/>
                      <a:r>
                        <a:rPr lang="en-US" sz="900" b="1" i="0" u="none" strike="noStrike" dirty="0">
                          <a:solidFill>
                            <a:srgbClr val="000000"/>
                          </a:solidFill>
                          <a:effectLst/>
                          <a:latin typeface="Arial" panose="020B0604020202020204" pitchFamily="34" charset="0"/>
                        </a:rPr>
                        <a:t>All crews through gates to LFX in BATS/ AGTS in preparation for live gunnery tables (15JUL)</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solidFill>
                            <a:schemeClr val="bg1"/>
                          </a:solidFill>
                          <a:latin typeface="Arial" panose="020B0604020202020204" pitchFamily="34" charset="0"/>
                          <a:cs typeface="Arial" panose="020B0604020202020204" pitchFamily="34" charset="0"/>
                        </a:rPr>
                        <a:t>18JUN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100%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endParaRPr lang="en-US" sz="80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b="1" dirty="0">
                          <a:solidFill>
                            <a:schemeClr val="bg1"/>
                          </a:solidFill>
                          <a:latin typeface="Arial" panose="020B0604020202020204" pitchFamily="34" charset="0"/>
                          <a:cs typeface="Arial" panose="020B0604020202020204" pitchFamily="34" charset="0"/>
                        </a:rPr>
                        <a:t>28%</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16"/>
                  </a:ext>
                </a:extLst>
              </a:tr>
              <a:tr h="258759">
                <a:tc gridSpan="2">
                  <a:txBody>
                    <a:bodyPr/>
                    <a:lstStyle/>
                    <a:p>
                      <a:pPr algn="l" fontAlgn="ctr"/>
                      <a:r>
                        <a:rPr lang="en-US" sz="900" b="1" i="0" u="none" strike="noStrike" dirty="0">
                          <a:solidFill>
                            <a:srgbClr val="000000"/>
                          </a:solidFill>
                          <a:effectLst/>
                          <a:latin typeface="Arial" panose="020B0604020202020204" pitchFamily="34" charset="0"/>
                        </a:rPr>
                        <a:t>Begin Crew LFX Tables (15JUL)</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solidFill>
                            <a:schemeClr val="bg1"/>
                          </a:solidFill>
                          <a:latin typeface="Arial" panose="020B0604020202020204" pitchFamily="34" charset="0"/>
                          <a:cs typeface="Arial" panose="020B0604020202020204" pitchFamily="34" charset="0"/>
                        </a:rPr>
                        <a:t>18JUN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b="1" dirty="0">
                          <a:solidFill>
                            <a:schemeClr val="bg1"/>
                          </a:solidFill>
                          <a:latin typeface="Arial" panose="020B0604020202020204" pitchFamily="34" charset="0"/>
                          <a:cs typeface="Arial" panose="020B0604020202020204" pitchFamily="34" charset="0"/>
                        </a:rPr>
                        <a:t>28%</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17"/>
                  </a:ext>
                </a:extLst>
              </a:tr>
              <a:tr h="260245">
                <a:tc gridSpan="2">
                  <a:txBody>
                    <a:bodyPr/>
                    <a:lstStyle/>
                    <a:p>
                      <a:pPr algn="l" rtl="0" fontAlgn="ctr"/>
                      <a:r>
                        <a:rPr lang="en-US" sz="900" b="1" i="0" u="none" strike="noStrike" dirty="0">
                          <a:solidFill>
                            <a:srgbClr val="000000"/>
                          </a:solidFill>
                          <a:effectLst/>
                          <a:latin typeface="Arial" panose="020B0604020202020204" pitchFamily="34" charset="0"/>
                        </a:rPr>
                        <a:t>1ID PTDO Units and IRF Units SQD/Section STX (live or virtual) (15JUN)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solidFill>
                            <a:schemeClr val="bg1"/>
                          </a:solidFill>
                          <a:latin typeface="Arial" panose="020B0604020202020204" pitchFamily="34" charset="0"/>
                          <a:cs typeface="Arial" panose="020B0604020202020204" pitchFamily="34" charset="0"/>
                        </a:rPr>
                        <a:t>2JUL</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18"/>
                  </a:ext>
                </a:extLst>
              </a:tr>
              <a:tr h="258759">
                <a:tc gridSpan="2">
                  <a:txBody>
                    <a:bodyPr/>
                    <a:lstStyle/>
                    <a:p>
                      <a:pPr algn="l" rtl="0" fontAlgn="ctr"/>
                      <a:r>
                        <a:rPr lang="en-US" sz="900" b="1" i="0" u="none" strike="noStrike" dirty="0">
                          <a:solidFill>
                            <a:srgbClr val="000000"/>
                          </a:solidFill>
                          <a:effectLst/>
                          <a:latin typeface="Arial" panose="020B0604020202020204" pitchFamily="34" charset="0"/>
                        </a:rPr>
                        <a:t>Begin to execute platoon-level field training (15JUL) [4</a:t>
                      </a:r>
                      <a:r>
                        <a:rPr lang="en-US" sz="900" b="1" i="0" u="none" strike="noStrike" baseline="0" dirty="0">
                          <a:solidFill>
                            <a:srgbClr val="000000"/>
                          </a:solidFill>
                          <a:effectLst/>
                          <a:latin typeface="Arial" panose="020B0604020202020204" pitchFamily="34" charset="0"/>
                        </a:rPr>
                        <a:t> </a:t>
                      </a:r>
                      <a:r>
                        <a:rPr lang="en-US" sz="900" b="1" i="0" u="none" strike="noStrike" dirty="0">
                          <a:solidFill>
                            <a:srgbClr val="000000"/>
                          </a:solidFill>
                          <a:effectLst/>
                          <a:latin typeface="Arial" panose="020B0604020202020204" pitchFamily="34" charset="0"/>
                        </a:rPr>
                        <a:t>QTR Training Plan]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solidFill>
                            <a:schemeClr val="bg1"/>
                          </a:solidFill>
                          <a:latin typeface="Arial" panose="020B0604020202020204" pitchFamily="34" charset="0"/>
                          <a:cs typeface="Arial" panose="020B0604020202020204" pitchFamily="34" charset="0"/>
                        </a:rPr>
                        <a:t>15JUL</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b="1">
                          <a:solidFill>
                            <a:schemeClr val="bg1"/>
                          </a:solidFill>
                          <a:latin typeface="Arial" panose="020B0604020202020204" pitchFamily="34" charset="0"/>
                          <a:cs typeface="Arial" panose="020B0604020202020204" pitchFamily="34" charset="0"/>
                        </a:rPr>
                        <a:t>0%</a:t>
                      </a:r>
                      <a:endParaRPr lang="en-US" sz="800" b="1" dirty="0">
                        <a:solidFill>
                          <a:schemeClr val="bg1"/>
                        </a:solidFill>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marL="0" marR="0" lvl="0" indent="0" algn="ctr" defTabSz="385754" rtl="0" eaLnBrk="1" fontAlgn="auto" latinLnBrk="0" hangingPunct="1">
                        <a:lnSpc>
                          <a:spcPct val="100000"/>
                        </a:lnSpc>
                        <a:spcBef>
                          <a:spcPts val="0"/>
                        </a:spcBef>
                        <a:spcAft>
                          <a:spcPts val="0"/>
                        </a:spcAft>
                        <a:buClrTx/>
                        <a:buSzTx/>
                        <a:buFontTx/>
                        <a:buNone/>
                        <a:tabLst/>
                        <a:defRPr/>
                      </a:pP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19"/>
                  </a:ext>
                </a:extLst>
              </a:tr>
              <a:tr h="257575">
                <a:tc gridSpan="2">
                  <a:txBody>
                    <a:bodyPr/>
                    <a:lstStyle/>
                    <a:p>
                      <a:pPr algn="l" rtl="0" fontAlgn="ctr"/>
                      <a:r>
                        <a:rPr lang="en-US" sz="900" b="1" i="0" u="none" strike="noStrike" dirty="0">
                          <a:solidFill>
                            <a:srgbClr val="000000"/>
                          </a:solidFill>
                          <a:effectLst/>
                          <a:latin typeface="Arial" panose="020B0604020202020204" pitchFamily="34" charset="0"/>
                        </a:rPr>
                        <a:t>Utilize CCTT for SEC/ PLT/ CO/ BN TNG (15JUL)</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solidFill>
                            <a:schemeClr val="bg1"/>
                          </a:solidFill>
                          <a:latin typeface="Arial" panose="020B0604020202020204" pitchFamily="34" charset="0"/>
                          <a:cs typeface="Arial" panose="020B0604020202020204" pitchFamily="34" charset="0"/>
                        </a:rPr>
                        <a:t>15JUL</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b="1"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20"/>
                  </a:ext>
                </a:extLst>
              </a:tr>
              <a:tr h="310205">
                <a:tc gridSpan="2">
                  <a:txBody>
                    <a:bodyPr/>
                    <a:lstStyle/>
                    <a:p>
                      <a:pPr algn="l" rtl="0" fontAlgn="ctr"/>
                      <a:r>
                        <a:rPr lang="en-US" sz="900" b="1" i="0" u="none" strike="noStrike" dirty="0">
                          <a:solidFill>
                            <a:srgbClr val="000000"/>
                          </a:solidFill>
                          <a:effectLst/>
                          <a:latin typeface="Arial" panose="020B0604020202020204" pitchFamily="34" charset="0"/>
                        </a:rPr>
                        <a:t>Validate all FM/TACSAT/HF systems functional (Executed during DG2 COMMEX 25MAY-5JUN)</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a:r>
                        <a:rPr lang="en-US" sz="800" dirty="0">
                          <a:solidFill>
                            <a:schemeClr val="bg1"/>
                          </a:solidFill>
                          <a:latin typeface="Arial" panose="020B0604020202020204" pitchFamily="34" charset="0"/>
                          <a:cs typeface="Arial" panose="020B0604020202020204" pitchFamily="34" charset="0"/>
                        </a:rPr>
                        <a:t>25MAY</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30%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endParaRPr lang="en-US" sz="800" dirty="0">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b="1"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a:r>
                        <a:rPr lang="en-US" sz="800" dirty="0">
                          <a:solidFill>
                            <a:schemeClr val="bg1"/>
                          </a:solidFill>
                          <a:latin typeface="Arial" panose="020B0604020202020204" pitchFamily="34" charset="0"/>
                          <a:cs typeface="Arial" panose="020B0604020202020204" pitchFamily="34" charset="0"/>
                        </a:rPr>
                        <a:t>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21"/>
                  </a:ext>
                </a:extLst>
              </a:tr>
              <a:tr h="312658">
                <a:tc gridSpan="2">
                  <a:txBody>
                    <a:bodyPr/>
                    <a:lstStyle/>
                    <a:p>
                      <a:pPr algn="l" rtl="0" fontAlgn="ctr"/>
                      <a:r>
                        <a:rPr lang="en-US" sz="900" b="1" i="0" u="none" strike="noStrike" dirty="0">
                          <a:solidFill>
                            <a:srgbClr val="000000"/>
                          </a:solidFill>
                          <a:effectLst/>
                          <a:latin typeface="Arial" panose="020B0604020202020204" pitchFamily="34" charset="0"/>
                        </a:rPr>
                        <a:t>Provide BCT</a:t>
                      </a:r>
                      <a:r>
                        <a:rPr lang="en-US" sz="900" b="1" i="0" u="none" strike="noStrike" baseline="0" dirty="0">
                          <a:solidFill>
                            <a:srgbClr val="000000"/>
                          </a:solidFill>
                          <a:effectLst/>
                          <a:latin typeface="Arial" panose="020B0604020202020204" pitchFamily="34" charset="0"/>
                        </a:rPr>
                        <a:t> Master Driver</a:t>
                      </a:r>
                      <a:r>
                        <a:rPr lang="en-US" sz="900" b="1" i="0" u="none" strike="noStrike" dirty="0">
                          <a:solidFill>
                            <a:srgbClr val="000000"/>
                          </a:solidFill>
                          <a:effectLst/>
                          <a:latin typeface="Arial" panose="020B0604020202020204" pitchFamily="34" charset="0"/>
                        </a:rPr>
                        <a:t> copies of final signed drivers training SOPs (15JUL)  (BCT</a:t>
                      </a:r>
                      <a:r>
                        <a:rPr lang="en-US" sz="900" b="1" i="0" u="none" strike="noStrike" baseline="0" dirty="0">
                          <a:solidFill>
                            <a:srgbClr val="000000"/>
                          </a:solidFill>
                          <a:effectLst/>
                          <a:latin typeface="Arial" panose="020B0604020202020204" pitchFamily="34" charset="0"/>
                        </a:rPr>
                        <a:t> Master Driver will provide G4 SOPs)</a:t>
                      </a:r>
                      <a:endParaRPr lang="en-US" sz="900" b="1" i="0" u="none" strike="noStrike" dirty="0">
                        <a:solidFill>
                          <a:srgbClr val="000000"/>
                        </a:solidFill>
                        <a:effectLst/>
                        <a:latin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fontAlgn="ctr"/>
                      <a:r>
                        <a:rPr lang="en-US" sz="800" b="0" i="0" u="none" strike="noStrike" dirty="0">
                          <a:solidFill>
                            <a:srgbClr val="000000"/>
                          </a:solidFill>
                          <a:effectLst/>
                          <a:latin typeface="Arial" panose="020B0604020202020204" pitchFamily="34" charset="0"/>
                          <a:cs typeface="Arial" panose="020B0604020202020204" pitchFamily="34" charset="0"/>
                        </a:rPr>
                        <a:t> </a:t>
                      </a:r>
                      <a:r>
                        <a:rPr lang="en-US" sz="800" b="0" i="0" u="none" strike="noStrike" dirty="0">
                          <a:solidFill>
                            <a:schemeClr val="bg1"/>
                          </a:solidFill>
                          <a:effectLst/>
                          <a:latin typeface="Arial" panose="020B0604020202020204" pitchFamily="34" charset="0"/>
                          <a:cs typeface="Arial" panose="020B0604020202020204" pitchFamily="34" charset="0"/>
                        </a:rPr>
                        <a:t>50%</a:t>
                      </a: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3300"/>
                    </a:solidFill>
                  </a:tcPr>
                </a:tc>
                <a:tc>
                  <a:txBody>
                    <a:bodyPr/>
                    <a:lstStyle/>
                    <a:p>
                      <a:pPr algn="ctr" fontAlgn="ctr"/>
                      <a:endParaRPr lang="en-US" sz="800" b="0" i="0" u="none" strike="noStrike" dirty="0">
                        <a:solidFill>
                          <a:schemeClr val="bg1"/>
                        </a:solidFill>
                        <a:effectLst/>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a:endParaRPr lang="en-US" sz="800" b="1" dirty="0">
                        <a:solidFill>
                          <a:schemeClr val="bg1"/>
                        </a:solidFill>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ctr"/>
                      <a:endParaRPr lang="en-US" sz="800" b="0" i="0" u="none" strike="noStrike" dirty="0">
                        <a:solidFill>
                          <a:schemeClr val="bg1"/>
                        </a:solidFill>
                        <a:effectLst/>
                        <a:latin typeface="Arial" panose="020B0604020202020204" pitchFamily="34" charset="0"/>
                        <a:cs typeface="Arial" panose="020B0604020202020204" pitchFamily="34" charset="0"/>
                      </a:endParaRPr>
                    </a:p>
                  </a:txBody>
                  <a:tcPr marL="4820" marR="4820" marT="48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22"/>
                  </a:ext>
                </a:extLst>
              </a:tr>
            </a:tbl>
          </a:graphicData>
        </a:graphic>
      </p:graphicFrame>
      <p:graphicFrame>
        <p:nvGraphicFramePr>
          <p:cNvPr id="23" name="Table 9"/>
          <p:cNvGraphicFramePr>
            <a:graphicFrameLocks noGrp="1"/>
          </p:cNvGraphicFramePr>
          <p:nvPr/>
        </p:nvGraphicFramePr>
        <p:xfrm>
          <a:off x="7646728" y="4751032"/>
          <a:ext cx="1497272" cy="1528764"/>
        </p:xfrm>
        <a:graphic>
          <a:graphicData uri="http://schemas.openxmlformats.org/drawingml/2006/table">
            <a:tbl>
              <a:tblPr/>
              <a:tblGrid>
                <a:gridCol w="374318">
                  <a:extLst>
                    <a:ext uri="{9D8B030D-6E8A-4147-A177-3AD203B41FA5}">
                      <a16:colId xmlns:a16="http://schemas.microsoft.com/office/drawing/2014/main" val="20000"/>
                    </a:ext>
                  </a:extLst>
                </a:gridCol>
                <a:gridCol w="374318">
                  <a:extLst>
                    <a:ext uri="{9D8B030D-6E8A-4147-A177-3AD203B41FA5}">
                      <a16:colId xmlns:a16="http://schemas.microsoft.com/office/drawing/2014/main" val="20001"/>
                    </a:ext>
                  </a:extLst>
                </a:gridCol>
                <a:gridCol w="374318">
                  <a:extLst>
                    <a:ext uri="{9D8B030D-6E8A-4147-A177-3AD203B41FA5}">
                      <a16:colId xmlns:a16="http://schemas.microsoft.com/office/drawing/2014/main" val="20002"/>
                    </a:ext>
                  </a:extLst>
                </a:gridCol>
                <a:gridCol w="374318">
                  <a:extLst>
                    <a:ext uri="{9D8B030D-6E8A-4147-A177-3AD203B41FA5}">
                      <a16:colId xmlns:a16="http://schemas.microsoft.com/office/drawing/2014/main" val="20003"/>
                    </a:ext>
                  </a:extLst>
                </a:gridCol>
              </a:tblGrid>
              <a:tr h="132874">
                <a:tc gridSpan="4">
                  <a:txBody>
                    <a:bodyPr/>
                    <a:lstStyle/>
                    <a:p>
                      <a:pPr algn="ctr" rtl="0" fontAlgn="b"/>
                      <a:r>
                        <a:rPr lang="en-US" sz="600" b="0" i="0" u="none" strike="noStrike" dirty="0">
                          <a:solidFill>
                            <a:srgbClr val="000000"/>
                          </a:solidFill>
                          <a:effectLst/>
                          <a:latin typeface="Arial" panose="020B0604020202020204" pitchFamily="34" charset="0"/>
                          <a:cs typeface="Arial" panose="020B0604020202020204" pitchFamily="34" charset="0"/>
                        </a:rPr>
                        <a:t>Legend</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2874">
                <a:tc>
                  <a:txBody>
                    <a:bodyPr/>
                    <a:lstStyle/>
                    <a:p>
                      <a:pPr algn="ctr" rtl="0" fontAlgn="b"/>
                      <a:r>
                        <a:rPr lang="en-US" sz="600" b="0" i="0" u="none" strike="noStrike">
                          <a:solidFill>
                            <a:srgbClr val="000000"/>
                          </a:solidFill>
                          <a:effectLst/>
                          <a:latin typeface="Arial" panose="020B0604020202020204" pitchFamily="34" charset="0"/>
                          <a:cs typeface="Arial" panose="020B0604020202020204" pitchFamily="34" charset="0"/>
                        </a:rPr>
                        <a:t>350-1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600" b="0" i="0" u="none" strike="noStrike" dirty="0">
                          <a:solidFill>
                            <a:srgbClr val="FFFFFF"/>
                          </a:solidFill>
                          <a:effectLst/>
                          <a:latin typeface="Arial" panose="020B0604020202020204" pitchFamily="34" charset="0"/>
                          <a:cs typeface="Arial" panose="020B0604020202020204" pitchFamily="34" charset="0"/>
                        </a:rPr>
                        <a:t>&lt;75%</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600" b="0" i="0" u="none" strike="noStrike" dirty="0">
                          <a:solidFill>
                            <a:srgbClr val="000000"/>
                          </a:solidFill>
                          <a:effectLst/>
                          <a:latin typeface="Arial" panose="020B0604020202020204" pitchFamily="34" charset="0"/>
                          <a:cs typeface="Arial" panose="020B0604020202020204" pitchFamily="34" charset="0"/>
                        </a:rPr>
                        <a:t>75-99%</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en-US" sz="600" b="0" i="0" u="none" strike="noStrike">
                          <a:solidFill>
                            <a:srgbClr val="FFFFFF"/>
                          </a:solidFill>
                          <a:effectLst/>
                          <a:latin typeface="Arial" panose="020B0604020202020204" pitchFamily="34" charset="0"/>
                          <a:cs typeface="Arial" panose="020B0604020202020204" pitchFamily="34" charset="0"/>
                        </a:rPr>
                        <a:t>100%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r h="258604">
                <a:tc>
                  <a:txBody>
                    <a:bodyPr/>
                    <a:lstStyle/>
                    <a:p>
                      <a:pPr algn="ctr" rtl="0" fontAlgn="ctr"/>
                      <a:r>
                        <a:rPr lang="en-US" sz="600" b="0" i="0" u="none" strike="noStrike">
                          <a:solidFill>
                            <a:srgbClr val="000000"/>
                          </a:solidFill>
                          <a:effectLst/>
                          <a:latin typeface="Arial" panose="020B0604020202020204" pitchFamily="34" charset="0"/>
                          <a:cs typeface="Arial" panose="020B0604020202020204" pitchFamily="34" charset="0"/>
                        </a:rPr>
                        <a:t>IRF GT I/II</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FFFFFF"/>
                          </a:solidFill>
                          <a:effectLst/>
                          <a:latin typeface="Arial" panose="020B0604020202020204" pitchFamily="34" charset="0"/>
                          <a:cs typeface="Arial" panose="020B0604020202020204" pitchFamily="34" charset="0"/>
                        </a:rPr>
                        <a:t>&lt;80%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600" b="0" i="0" u="none" strike="noStrike" dirty="0">
                          <a:solidFill>
                            <a:srgbClr val="000000"/>
                          </a:solidFill>
                          <a:effectLst/>
                          <a:latin typeface="Arial" panose="020B0604020202020204" pitchFamily="34" charset="0"/>
                          <a:cs typeface="Arial" panose="020B0604020202020204" pitchFamily="34" charset="0"/>
                        </a:rPr>
                        <a:t>80-90%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600" b="0" i="0" u="none" strike="noStrike">
                          <a:solidFill>
                            <a:srgbClr val="FFFFFF"/>
                          </a:solidFill>
                          <a:effectLst/>
                          <a:latin typeface="Arial" panose="020B0604020202020204" pitchFamily="34" charset="0"/>
                          <a:cs typeface="Arial" panose="020B0604020202020204" pitchFamily="34" charset="0"/>
                        </a:rPr>
                        <a:t>&gt;90%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235744">
                <a:tc>
                  <a:txBody>
                    <a:bodyPr/>
                    <a:lstStyle/>
                    <a:p>
                      <a:pPr algn="ctr" rtl="0" fontAlgn="ctr"/>
                      <a:r>
                        <a:rPr lang="en-US" sz="600" b="0" i="0" u="none" strike="noStrike">
                          <a:solidFill>
                            <a:srgbClr val="000000"/>
                          </a:solidFill>
                          <a:effectLst/>
                          <a:latin typeface="Arial" panose="020B0604020202020204" pitchFamily="34" charset="0"/>
                          <a:cs typeface="Arial" panose="020B0604020202020204" pitchFamily="34" charset="0"/>
                        </a:rPr>
                        <a:t>BATS/AGTS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FFFFFF"/>
                          </a:solidFill>
                          <a:effectLst/>
                          <a:latin typeface="Arial" panose="020B0604020202020204" pitchFamily="34" charset="0"/>
                          <a:cs typeface="Arial" panose="020B0604020202020204" pitchFamily="34" charset="0"/>
                        </a:rPr>
                        <a:t>&lt;90%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600" b="0" i="0" u="none" strike="noStrike" dirty="0">
                          <a:solidFill>
                            <a:srgbClr val="000000"/>
                          </a:solidFill>
                          <a:effectLst/>
                          <a:latin typeface="Arial" panose="020B0604020202020204" pitchFamily="34" charset="0"/>
                          <a:cs typeface="Arial" panose="020B0604020202020204" pitchFamily="34" charset="0"/>
                        </a:rPr>
                        <a:t>90-99%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600" b="0" i="0" u="none" strike="noStrike" dirty="0">
                          <a:solidFill>
                            <a:srgbClr val="FFFFFF"/>
                          </a:solidFill>
                          <a:effectLst/>
                          <a:latin typeface="Arial" panose="020B0604020202020204" pitchFamily="34" charset="0"/>
                          <a:cs typeface="Arial" panose="020B0604020202020204" pitchFamily="34" charset="0"/>
                        </a:rPr>
                        <a:t>100%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3"/>
                  </a:ext>
                </a:extLst>
              </a:tr>
              <a:tr h="384334">
                <a:tc>
                  <a:txBody>
                    <a:bodyPr/>
                    <a:lstStyle/>
                    <a:p>
                      <a:pPr algn="ctr" rtl="0" fontAlgn="ctr"/>
                      <a:r>
                        <a:rPr lang="en-US" sz="600" b="0" i="0" u="none" strike="noStrike">
                          <a:solidFill>
                            <a:srgbClr val="000000"/>
                          </a:solidFill>
                          <a:effectLst/>
                          <a:latin typeface="Arial" panose="020B0604020202020204" pitchFamily="34" charset="0"/>
                          <a:cs typeface="Arial" panose="020B0604020202020204" pitchFamily="34" charset="0"/>
                        </a:rPr>
                        <a:t>CCTT</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FFFFFF"/>
                          </a:solidFill>
                          <a:effectLst/>
                          <a:latin typeface="Arial" panose="020B0604020202020204" pitchFamily="34" charset="0"/>
                          <a:cs typeface="Arial" panose="020B0604020202020204" pitchFamily="34" charset="0"/>
                        </a:rPr>
                        <a:t>PLT level TNG</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600" b="0" i="0" u="none" strike="noStrike">
                          <a:solidFill>
                            <a:srgbClr val="000000"/>
                          </a:solidFill>
                          <a:effectLst/>
                          <a:latin typeface="Arial" panose="020B0604020202020204" pitchFamily="34" charset="0"/>
                          <a:cs typeface="Arial" panose="020B0604020202020204" pitchFamily="34" charset="0"/>
                        </a:rPr>
                        <a:t>CO-level TNG</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600" b="0" i="0" u="none" strike="noStrike" dirty="0">
                          <a:solidFill>
                            <a:srgbClr val="FFFFFF"/>
                          </a:solidFill>
                          <a:effectLst/>
                          <a:latin typeface="Arial" panose="020B0604020202020204" pitchFamily="34" charset="0"/>
                          <a:cs typeface="Arial" panose="020B0604020202020204" pitchFamily="34" charset="0"/>
                        </a:rPr>
                        <a:t>BN-level TNG</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384334">
                <a:tc>
                  <a:txBody>
                    <a:bodyPr/>
                    <a:lstStyle/>
                    <a:p>
                      <a:pPr algn="ctr" rtl="0" fontAlgn="ctr"/>
                      <a:r>
                        <a:rPr lang="en-US" sz="600" b="0" i="0" u="none" strike="noStrike" dirty="0">
                          <a:solidFill>
                            <a:srgbClr val="000000"/>
                          </a:solidFill>
                          <a:effectLst/>
                          <a:latin typeface="Arial" panose="020B0604020202020204" pitchFamily="34" charset="0"/>
                          <a:cs typeface="Arial" panose="020B0604020202020204" pitchFamily="34" charset="0"/>
                        </a:rPr>
                        <a:t>Drivers SOP</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FFFFFF"/>
                          </a:solidFill>
                          <a:effectLst/>
                          <a:latin typeface="Arial" panose="020B0604020202020204" pitchFamily="34" charset="0"/>
                          <a:cs typeface="Arial" panose="020B0604020202020204" pitchFamily="34" charset="0"/>
                        </a:rPr>
                        <a:t>No Draft</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600" b="0" i="0" u="none" strike="noStrike" dirty="0">
                          <a:solidFill>
                            <a:srgbClr val="000000"/>
                          </a:solidFill>
                          <a:effectLst/>
                          <a:latin typeface="Arial" panose="020B0604020202020204" pitchFamily="34" charset="0"/>
                          <a:cs typeface="Arial" panose="020B0604020202020204" pitchFamily="34" charset="0"/>
                        </a:rPr>
                        <a:t>Draft w/G4</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600" b="0" i="0" u="none" strike="noStrike" dirty="0">
                          <a:solidFill>
                            <a:srgbClr val="FFFFFF"/>
                          </a:solidFill>
                          <a:effectLst/>
                          <a:latin typeface="Arial" panose="020B0604020202020204" pitchFamily="34" charset="0"/>
                          <a:cs typeface="Arial" panose="020B0604020202020204" pitchFamily="34" charset="0"/>
                        </a:rPr>
                        <a:t>Revision complete</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bl>
          </a:graphicData>
        </a:graphic>
      </p:graphicFrame>
      <p:sp>
        <p:nvSpPr>
          <p:cNvPr id="22" name="Rectangle 21"/>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2"/>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19MAY20</a:t>
            </a:r>
          </a:p>
        </p:txBody>
      </p:sp>
    </p:spTree>
    <p:extLst>
      <p:ext uri="{BB962C8B-B14F-4D97-AF65-F5344CB8AC3E}">
        <p14:creationId xmlns:p14="http://schemas.microsoft.com/office/powerpoint/2010/main" val="1713747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143000" y="107241"/>
            <a:ext cx="6858000" cy="523220"/>
          </a:xfrm>
          <a:prstGeom prst="rect">
            <a:avLst/>
          </a:prstGeom>
          <a:noFill/>
          <a:ln w="9525">
            <a:noFill/>
            <a:miter lim="800000"/>
            <a:headEnd/>
            <a:tailEnd/>
          </a:ln>
          <a:effectLst/>
        </p:spPr>
        <p:txBody>
          <a:bodyPr>
            <a:spAutoFit/>
          </a:bodyPr>
          <a:lstStyle/>
          <a:p>
            <a:pPr algn="ctr" defTabSz="685800">
              <a:spcBef>
                <a:spcPct val="0"/>
              </a:spcBef>
            </a:pPr>
            <a:r>
              <a:rPr lang="en-US" sz="2800" b="1" dirty="0">
                <a:solidFill>
                  <a:prstClr val="black"/>
                </a:solidFill>
                <a:latin typeface="Arial "/>
                <a:ea typeface="+mj-ea"/>
                <a:cs typeface="+mj-cs"/>
              </a:rPr>
              <a:t>Training Review</a:t>
            </a:r>
          </a:p>
        </p:txBody>
      </p:sp>
      <p:sp>
        <p:nvSpPr>
          <p:cNvPr id="6" name="Rectangle 2"/>
          <p:cNvSpPr>
            <a:spLocks noChangeArrowheads="1"/>
          </p:cNvSpPr>
          <p:nvPr/>
        </p:nvSpPr>
        <p:spPr bwMode="auto">
          <a:xfrm>
            <a:off x="1143000" y="2090794"/>
            <a:ext cx="6858000" cy="1892826"/>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Burt’s Knights</a:t>
            </a:r>
          </a:p>
          <a:p>
            <a:pPr algn="ctr"/>
            <a:r>
              <a:rPr lang="en-US" sz="3600" b="1" dirty="0">
                <a:solidFill>
                  <a:prstClr val="black"/>
                </a:solidFill>
                <a:latin typeface="Arial" charset="0"/>
                <a:cs typeface="Times New Roman" pitchFamily="18" charset="0"/>
              </a:rPr>
              <a:t>(</a:t>
            </a:r>
            <a:r>
              <a:rPr lang="en-US" sz="3600" b="1" dirty="0">
                <a:solidFill>
                  <a:srgbClr val="FF0000"/>
                </a:solidFill>
                <a:latin typeface="Arial" charset="0"/>
                <a:cs typeface="Times New Roman" pitchFamily="18" charset="0"/>
              </a:rPr>
              <a:t>T+7 – T+12 </a:t>
            </a:r>
            <a:r>
              <a:rPr lang="en-US" sz="3600" b="1" dirty="0">
                <a:solidFill>
                  <a:prstClr val="black"/>
                </a:solidFill>
                <a:latin typeface="Arial" charset="0"/>
                <a:cs typeface="Times New Roman" pitchFamily="18" charset="0"/>
              </a:rPr>
              <a:t>Near Term)</a:t>
            </a:r>
          </a:p>
          <a:p>
            <a:pPr algn="ctr"/>
            <a:endParaRPr lang="en-US" sz="3600" b="1" dirty="0">
              <a:solidFill>
                <a:prstClr val="black"/>
              </a:solidFill>
              <a:latin typeface="Arial" charset="0"/>
            </a:endParaRPr>
          </a:p>
        </p:txBody>
      </p:sp>
      <p:sp>
        <p:nvSpPr>
          <p:cNvPr id="7" name="Rectangle 6"/>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4MAY20</a:t>
            </a:r>
          </a:p>
        </p:txBody>
      </p:sp>
    </p:spTree>
    <p:extLst>
      <p:ext uri="{BB962C8B-B14F-4D97-AF65-F5344CB8AC3E}">
        <p14:creationId xmlns:p14="http://schemas.microsoft.com/office/powerpoint/2010/main" val="227348385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1097866" y="248639"/>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800" b="1" dirty="0">
                <a:solidFill>
                  <a:prstClr val="black"/>
                </a:solidFill>
                <a:latin typeface="Arial "/>
              </a:rPr>
              <a:t>T+7 – T+11</a:t>
            </a:r>
          </a:p>
        </p:txBody>
      </p:sp>
      <p:pic>
        <p:nvPicPr>
          <p:cNvPr id="2" name="Picture 1"/>
          <p:cNvPicPr>
            <a:picLocks noChangeAspect="1"/>
          </p:cNvPicPr>
          <p:nvPr/>
        </p:nvPicPr>
        <p:blipFill>
          <a:blip r:embed="rId2"/>
          <a:stretch>
            <a:fillRect/>
          </a:stretch>
        </p:blipFill>
        <p:spPr>
          <a:xfrm>
            <a:off x="507317" y="682940"/>
            <a:ext cx="8039100"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18MAY20</a:t>
            </a:r>
          </a:p>
        </p:txBody>
      </p:sp>
    </p:spTree>
    <p:extLst>
      <p:ext uri="{BB962C8B-B14F-4D97-AF65-F5344CB8AC3E}">
        <p14:creationId xmlns:p14="http://schemas.microsoft.com/office/powerpoint/2010/main" val="1065127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1097866" y="248639"/>
            <a:ext cx="6858002" cy="37795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800" b="1" dirty="0">
                <a:solidFill>
                  <a:prstClr val="black"/>
                </a:solidFill>
                <a:latin typeface="Arial "/>
              </a:rPr>
              <a:t>T+12 – T+16</a:t>
            </a:r>
          </a:p>
        </p:txBody>
      </p:sp>
      <p:sp>
        <p:nvSpPr>
          <p:cNvPr id="10" name="Rectangle 9"/>
          <p:cNvSpPr/>
          <p:nvPr/>
        </p:nvSpPr>
        <p:spPr>
          <a:xfrm>
            <a:off x="7350370" y="6462345"/>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POC- CPT Tyler Kellogg, BN AS3</a:t>
            </a:r>
          </a:p>
          <a:p>
            <a:pPr algn="ctr"/>
            <a:r>
              <a:rPr lang="en-US" sz="800" b="1" dirty="0">
                <a:solidFill>
                  <a:schemeClr val="tx1"/>
                </a:solidFill>
                <a:hlinkClick r:id="rId2"/>
              </a:rPr>
              <a:t>Tyler.j.Kellogg.mil@mail.mil</a:t>
            </a:r>
            <a:endParaRPr lang="en-US" sz="800" b="1" dirty="0">
              <a:solidFill>
                <a:schemeClr val="tx1"/>
              </a:solidFill>
            </a:endParaRPr>
          </a:p>
          <a:p>
            <a:pPr algn="ctr"/>
            <a:r>
              <a:rPr lang="en-US" sz="800" b="1" dirty="0">
                <a:solidFill>
                  <a:schemeClr val="tx1"/>
                </a:solidFill>
              </a:rPr>
              <a:t>As of 30MAR20</a:t>
            </a:r>
          </a:p>
        </p:txBody>
      </p:sp>
      <p:sp>
        <p:nvSpPr>
          <p:cNvPr id="5" name="Rectangle 4"/>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2"/>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18MAY20</a:t>
            </a:r>
          </a:p>
        </p:txBody>
      </p:sp>
      <p:pic>
        <p:nvPicPr>
          <p:cNvPr id="2" name="Picture 1"/>
          <p:cNvPicPr>
            <a:picLocks noChangeAspect="1"/>
          </p:cNvPicPr>
          <p:nvPr/>
        </p:nvPicPr>
        <p:blipFill>
          <a:blip r:embed="rId3"/>
          <a:stretch>
            <a:fillRect/>
          </a:stretch>
        </p:blipFill>
        <p:spPr>
          <a:xfrm>
            <a:off x="637895" y="678178"/>
            <a:ext cx="8029575" cy="5724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11038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842247" y="6543293"/>
            <a:ext cx="302895" cy="0"/>
          </a:xfrm>
          <a:custGeom>
            <a:avLst/>
            <a:gdLst/>
            <a:ahLst/>
            <a:cxnLst/>
            <a:rect l="l" t="t" r="r" b="b"/>
            <a:pathLst>
              <a:path w="302895">
                <a:moveTo>
                  <a:pt x="0" y="0"/>
                </a:moveTo>
                <a:lnTo>
                  <a:pt x="302513" y="0"/>
                </a:lnTo>
              </a:path>
            </a:pathLst>
          </a:custGeom>
          <a:ln w="28956">
            <a:solidFill>
              <a:srgbClr val="001F5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761" y="6543293"/>
            <a:ext cx="6323965" cy="0"/>
          </a:xfrm>
          <a:custGeom>
            <a:avLst/>
            <a:gdLst/>
            <a:ahLst/>
            <a:cxnLst/>
            <a:rect l="l" t="t" r="r" b="b"/>
            <a:pathLst>
              <a:path w="6323965">
                <a:moveTo>
                  <a:pt x="0" y="0"/>
                </a:moveTo>
                <a:lnTo>
                  <a:pt x="6323838" y="0"/>
                </a:lnTo>
              </a:path>
            </a:pathLst>
          </a:custGeom>
          <a:ln w="28956">
            <a:solidFill>
              <a:srgbClr val="001F5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txBox="1"/>
          <p:nvPr/>
        </p:nvSpPr>
        <p:spPr>
          <a:xfrm>
            <a:off x="4055745" y="1016"/>
            <a:ext cx="1034415" cy="140970"/>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750" b="1" i="0" u="none" strike="noStrike" kern="1200" cap="none" spc="-5" normalizeH="0" baseline="0" noProof="0" dirty="0">
                <a:ln>
                  <a:noFill/>
                </a:ln>
                <a:solidFill>
                  <a:srgbClr val="33CC33"/>
                </a:solidFill>
                <a:effectLst/>
                <a:uLnTx/>
                <a:uFillTx/>
                <a:latin typeface="Arial"/>
                <a:ea typeface="+mn-ea"/>
                <a:cs typeface="Arial"/>
              </a:rPr>
              <a:t>UNCLASSIFIED/FOUO</a:t>
            </a:r>
            <a:endParaRPr kumimoji="0" sz="75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p:nvPr/>
        </p:nvSpPr>
        <p:spPr>
          <a:xfrm>
            <a:off x="154939" y="3222193"/>
            <a:ext cx="1980564" cy="1243930"/>
          </a:xfrm>
          <a:prstGeom prst="rect">
            <a:avLst/>
          </a:prstGeom>
        </p:spPr>
        <p:txBody>
          <a:bodyPr vert="horz" wrap="square" lIns="0" tIns="12700" rIns="0" bIns="0" rtlCol="0">
            <a:spAutoFit/>
          </a:bodyPr>
          <a:lstStyle/>
          <a:p>
            <a:pPr marL="129539" marR="0" lvl="0" indent="-116839" algn="l" defTabSz="914400" rtl="0" eaLnBrk="1" fontAlgn="auto" latinLnBrk="0" hangingPunct="1">
              <a:lnSpc>
                <a:spcPct val="100000"/>
              </a:lnSpc>
              <a:spcBef>
                <a:spcPts val="10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Clean</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5"/>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PMCS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BII/COIE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Inventory</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PRIM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Radios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rPr>
              <a:t>Validate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Faults or</a:t>
            </a:r>
            <a:r>
              <a:rPr kumimoji="0" sz="1000" b="0" i="1" u="none" strike="noStrike" kern="1200" cap="none" spc="-5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Deficiencies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Parts</a:t>
            </a:r>
            <a:r>
              <a:rPr kumimoji="0" sz="1000" b="0" i="1" u="none" strike="noStrike" kern="1200" cap="none" spc="-10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O/O</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2159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Equipment </a:t>
            </a:r>
            <a:r>
              <a:rPr kumimoji="0" sz="1000" b="0" i="1"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rPr>
              <a:t>Turned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In/Shipped  for</a:t>
            </a:r>
            <a:r>
              <a:rPr kumimoji="0" sz="1000" b="0" i="1" u="none" strike="noStrike" kern="1200" cap="none" spc="-2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Repair</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5" name="object 15"/>
          <p:cNvSpPr txBox="1"/>
          <p:nvPr/>
        </p:nvSpPr>
        <p:spPr>
          <a:xfrm>
            <a:off x="154939" y="947038"/>
            <a:ext cx="2118995" cy="2071208"/>
          </a:xfrm>
          <a:prstGeom prst="rect">
            <a:avLst/>
          </a:prstGeom>
        </p:spPr>
        <p:txBody>
          <a:bodyPr vert="horz" wrap="square" lIns="0" tIns="12700" rIns="0" bIns="0" rtlCol="0">
            <a:spAutoFit/>
          </a:bodyPr>
          <a:lstStyle/>
          <a:p>
            <a:pPr marL="538480" marR="508634" lvl="0" indent="172085" algn="l" defTabSz="914400" rtl="0" eaLnBrk="1" fontAlgn="auto" latinLnBrk="0" hangingPunct="1">
              <a:lnSpc>
                <a:spcPct val="122000"/>
              </a:lnSpc>
              <a:spcBef>
                <a:spcPts val="100"/>
              </a:spcBef>
              <a:spcAft>
                <a:spcPts val="0"/>
              </a:spcAft>
              <a:buClrTx/>
              <a:buSzTx/>
              <a:buFontTx/>
              <a:buNone/>
              <a:tabLst/>
              <a:defRPr/>
            </a:pPr>
            <a:r>
              <a:rPr kumimoji="0" sz="1050" b="1" i="0" u="sng" strike="noStrike" kern="1200" cap="none" spc="-15"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Week </a:t>
            </a:r>
            <a:r>
              <a:rPr kumimoji="0" sz="1050" b="1" i="0" u="sng" strike="noStrike" kern="1200" cap="none" spc="0"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1 </a:t>
            </a:r>
            <a:r>
              <a:rPr kumimoji="0" sz="1050" b="1" i="0" u="none" strike="noStrike" kern="1200" cap="none" spc="0" normalizeH="0" baseline="0" noProof="0" dirty="0">
                <a:ln>
                  <a:noFill/>
                </a:ln>
                <a:solidFill>
                  <a:srgbClr val="0000FF"/>
                </a:solidFill>
                <a:effectLst/>
                <a:uLnTx/>
                <a:uFillTx/>
                <a:latin typeface="Arial" panose="020B0604020202020204" pitchFamily="34" charset="0"/>
                <a:cs typeface="Arial" panose="020B0604020202020204" pitchFamily="34" charset="0"/>
              </a:rPr>
              <a:t> </a:t>
            </a:r>
            <a:r>
              <a:rPr kumimoji="0" sz="1050" b="1" i="0"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Communication</a:t>
            </a:r>
            <a:endParaRPr lang="en-US" sz="1050" b="1" spc="5" dirty="0">
              <a:solidFill>
                <a:prstClr val="black"/>
              </a:solidFill>
              <a:latin typeface="Arial" panose="020B0604020202020204" pitchFamily="34" charset="0"/>
              <a:cs typeface="Arial" panose="020B0604020202020204" pitchFamily="34" charset="0"/>
            </a:endParaRPr>
          </a:p>
          <a:p>
            <a:pPr marL="538480" marR="508634" lvl="0" indent="172085" algn="l" defTabSz="914400" rtl="0" eaLnBrk="1" fontAlgn="auto" latinLnBrk="0" hangingPunct="1">
              <a:lnSpc>
                <a:spcPct val="122000"/>
              </a:lnSpc>
              <a:spcBef>
                <a:spcPts val="100"/>
              </a:spcBef>
              <a:spcAft>
                <a:spcPts val="0"/>
              </a:spcAft>
              <a:buClrTx/>
              <a:buSzTx/>
              <a:buFontTx/>
              <a:buNone/>
              <a:tabLst/>
              <a:defRPr/>
            </a:pPr>
            <a:endParaRPr kumimoji="0"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700" marR="234950" lvl="0" indent="0" algn="l" defTabSz="914400" rtl="0" eaLnBrk="1" fontAlgn="auto" latinLnBrk="0" hangingPunct="1">
              <a:lnSpc>
                <a:spcPct val="100000"/>
              </a:lnSpc>
              <a:spcBef>
                <a:spcPts val="0"/>
              </a:spcBef>
              <a:spcAft>
                <a:spcPts val="0"/>
              </a:spcAft>
              <a:buClrTx/>
              <a:buSzTx/>
              <a:buFontTx/>
              <a:buNone/>
              <a:tabLst/>
              <a:defRPr/>
            </a:pP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Battalion </a:t>
            </a:r>
            <a:r>
              <a:rPr kumimoji="0" sz="105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Retrans </a:t>
            </a:r>
            <a:r>
              <a:rPr kumimoji="0" sz="105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 x</a:t>
            </a:r>
            <a:r>
              <a:rPr kumimoji="0" sz="1050" b="0" i="1" u="none" strike="noStrike" kern="1200" cap="none" spc="-6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5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Vehicle  </a:t>
            </a: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Battalion </a:t>
            </a:r>
            <a:r>
              <a:rPr kumimoji="0" sz="1050" b="0" i="1"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rPr>
              <a:t>TOC </a:t>
            </a:r>
            <a:r>
              <a:rPr kumimoji="0" sz="105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4 x </a:t>
            </a:r>
            <a:r>
              <a:rPr kumimoji="0" sz="105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Vehicles  </a:t>
            </a: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Battalion </a:t>
            </a:r>
            <a:r>
              <a:rPr kumimoji="0" sz="1050" b="0" i="1" u="none" strike="noStrike" kern="1200" cap="none" spc="-40" normalizeH="0" baseline="0" noProof="0" dirty="0">
                <a:ln>
                  <a:noFill/>
                </a:ln>
                <a:solidFill>
                  <a:prstClr val="black"/>
                </a:solidFill>
                <a:effectLst/>
                <a:uLnTx/>
                <a:uFillTx/>
                <a:latin typeface="Arial" panose="020B0604020202020204" pitchFamily="34" charset="0"/>
                <a:cs typeface="Arial" panose="020B0604020202020204" pitchFamily="34" charset="0"/>
              </a:rPr>
              <a:t>TAC </a:t>
            </a:r>
            <a:r>
              <a:rPr kumimoji="0" sz="105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3 x </a:t>
            </a:r>
            <a:r>
              <a:rPr kumimoji="0" sz="105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Vehicles  CTCP </a:t>
            </a:r>
            <a:r>
              <a:rPr kumimoji="0" sz="105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 x</a:t>
            </a:r>
            <a:r>
              <a:rPr kumimoji="0" sz="1050" b="0" i="1"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5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Vehicle</a:t>
            </a:r>
            <a:endParaRPr kumimoji="0"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5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CO </a:t>
            </a: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CPs </a:t>
            </a:r>
            <a:r>
              <a:rPr kumimoji="0" sz="105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3 x M113 / 2x</a:t>
            </a:r>
            <a:r>
              <a:rPr kumimoji="0" sz="1050" b="0" i="1" u="none" strike="noStrike" kern="1200" cap="none" spc="-3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5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HMMWVs</a:t>
            </a:r>
            <a:endParaRPr kumimoji="0"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700" marR="1162050" lvl="0" indent="0" algn="just" defTabSz="914400" rtl="0" eaLnBrk="1" fontAlgn="auto" latinLnBrk="0" hangingPunct="1">
              <a:lnSpc>
                <a:spcPct val="100000"/>
              </a:lnSpc>
              <a:spcBef>
                <a:spcPts val="0"/>
              </a:spcBef>
              <a:spcAft>
                <a:spcPts val="0"/>
              </a:spcAft>
              <a:buClrTx/>
              <a:buSzTx/>
              <a:buFontTx/>
              <a:buNone/>
              <a:tabLst/>
              <a:defRPr/>
            </a:pP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BN CMD</a:t>
            </a:r>
            <a:r>
              <a:rPr kumimoji="0" sz="1050" b="0" i="1" u="none" strike="noStrike" kern="1200" cap="none" spc="-6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Group  </a:t>
            </a:r>
            <a:r>
              <a:rPr kumimoji="0" sz="105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CO </a:t>
            </a: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CMD</a:t>
            </a:r>
            <a:r>
              <a:rPr kumimoji="0" sz="1050" b="0" i="1" u="none" strike="noStrike" kern="1200" cap="none" spc="-5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Group  </a:t>
            </a:r>
            <a:r>
              <a:rPr kumimoji="0" sz="105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12 x</a:t>
            </a:r>
            <a:r>
              <a:rPr kumimoji="0" sz="1050" b="0" i="1" u="none" strike="noStrike" kern="1200" cap="none" spc="-2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Platoons</a:t>
            </a:r>
            <a:endParaRPr kumimoji="0"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5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9 x </a:t>
            </a:r>
            <a:r>
              <a:rPr kumimoji="0" sz="105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Squads </a:t>
            </a:r>
            <a:r>
              <a:rPr kumimoji="0" sz="105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(MBTRs/Harris)</a:t>
            </a:r>
            <a:endParaRPr kumimoji="0" sz="105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6" name="object 16"/>
          <p:cNvSpPr txBox="1"/>
          <p:nvPr/>
        </p:nvSpPr>
        <p:spPr>
          <a:xfrm>
            <a:off x="5381625" y="1008379"/>
            <a:ext cx="495934" cy="16671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000" b="1" i="0" u="sng" strike="noStrike" kern="1200" cap="none" spc="-15"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Week</a:t>
            </a:r>
            <a:r>
              <a:rPr kumimoji="0" sz="1000" b="1" i="0" u="sng" strike="noStrike" kern="1200" cap="none" spc="-70"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 </a:t>
            </a:r>
            <a:r>
              <a:rPr kumimoji="0" sz="1000" b="1" i="0" u="sng" strike="noStrike" kern="1200" cap="none" spc="0"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3</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object 17"/>
          <p:cNvSpPr/>
          <p:nvPr/>
        </p:nvSpPr>
        <p:spPr>
          <a:xfrm>
            <a:off x="9144000" y="1271016"/>
            <a:ext cx="0" cy="4937760"/>
          </a:xfrm>
          <a:custGeom>
            <a:avLst/>
            <a:gdLst/>
            <a:ahLst/>
            <a:cxnLst/>
            <a:rect l="l" t="t" r="r" b="b"/>
            <a:pathLst>
              <a:path h="4937760">
                <a:moveTo>
                  <a:pt x="0" y="0"/>
                </a:moveTo>
                <a:lnTo>
                  <a:pt x="0" y="4937760"/>
                </a:lnTo>
              </a:path>
            </a:pathLst>
          </a:custGeom>
          <a:ln w="3175">
            <a:solidFill>
              <a:srgbClr val="000000"/>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txBox="1"/>
          <p:nvPr/>
        </p:nvSpPr>
        <p:spPr>
          <a:xfrm>
            <a:off x="5964682" y="3268726"/>
            <a:ext cx="122555" cy="193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prstClr val="black"/>
                </a:solidFill>
                <a:effectLst/>
                <a:uLnTx/>
                <a:uFillTx/>
                <a:latin typeface="Calibri"/>
                <a:ea typeface="+mn-ea"/>
                <a:cs typeface="Calibri"/>
              </a:rPr>
              <a:t>…</a:t>
            </a:r>
            <a:endParaRPr kumimoji="0" sz="1100" b="0" i="0" u="none" strike="noStrike" kern="1200" cap="none" spc="0" normalizeH="0" baseline="0" noProof="0">
              <a:ln>
                <a:noFill/>
              </a:ln>
              <a:solidFill>
                <a:prstClr val="black"/>
              </a:solidFill>
              <a:effectLst/>
              <a:uLnTx/>
              <a:uFillTx/>
              <a:latin typeface="Calibri"/>
              <a:ea typeface="+mn-ea"/>
              <a:cs typeface="Calibri"/>
            </a:endParaRPr>
          </a:p>
        </p:txBody>
      </p:sp>
      <p:sp>
        <p:nvSpPr>
          <p:cNvPr id="19" name="object 19"/>
          <p:cNvSpPr/>
          <p:nvPr/>
        </p:nvSpPr>
        <p:spPr>
          <a:xfrm>
            <a:off x="2286000" y="1258824"/>
            <a:ext cx="0" cy="4937760"/>
          </a:xfrm>
          <a:custGeom>
            <a:avLst/>
            <a:gdLst/>
            <a:ahLst/>
            <a:cxnLst/>
            <a:rect l="l" t="t" r="r" b="b"/>
            <a:pathLst>
              <a:path h="4937760">
                <a:moveTo>
                  <a:pt x="0" y="0"/>
                </a:moveTo>
                <a:lnTo>
                  <a:pt x="0" y="4937760"/>
                </a:lnTo>
              </a:path>
            </a:pathLst>
          </a:custGeom>
          <a:ln w="3175">
            <a:solidFill>
              <a:srgbClr val="000000"/>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572000" y="1240536"/>
            <a:ext cx="0" cy="4937760"/>
          </a:xfrm>
          <a:custGeom>
            <a:avLst/>
            <a:gdLst/>
            <a:ahLst/>
            <a:cxnLst/>
            <a:rect l="l" t="t" r="r" b="b"/>
            <a:pathLst>
              <a:path h="4937760">
                <a:moveTo>
                  <a:pt x="0" y="0"/>
                </a:moveTo>
                <a:lnTo>
                  <a:pt x="0" y="4937760"/>
                </a:lnTo>
              </a:path>
            </a:pathLst>
          </a:custGeom>
          <a:ln w="3175">
            <a:solidFill>
              <a:srgbClr val="000000"/>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6858000" y="1234439"/>
            <a:ext cx="0" cy="4937760"/>
          </a:xfrm>
          <a:custGeom>
            <a:avLst/>
            <a:gdLst/>
            <a:ahLst/>
            <a:cxnLst/>
            <a:rect l="l" t="t" r="r" b="b"/>
            <a:pathLst>
              <a:path h="4937760">
                <a:moveTo>
                  <a:pt x="0" y="0"/>
                </a:moveTo>
                <a:lnTo>
                  <a:pt x="0" y="4937760"/>
                </a:lnTo>
              </a:path>
            </a:pathLst>
          </a:custGeom>
          <a:ln w="3175">
            <a:solidFill>
              <a:srgbClr val="000000"/>
            </a:solidFill>
            <a:prstDash val="sys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txBox="1"/>
          <p:nvPr/>
        </p:nvSpPr>
        <p:spPr>
          <a:xfrm>
            <a:off x="4741926" y="1305890"/>
            <a:ext cx="1828164" cy="1672589"/>
          </a:xfrm>
          <a:prstGeom prst="rect">
            <a:avLst/>
          </a:prstGeom>
        </p:spPr>
        <p:txBody>
          <a:bodyPr vert="horz" wrap="square" lIns="0" tIns="12700" rIns="0" bIns="0" rtlCol="0">
            <a:spAutoFit/>
          </a:bodyPr>
          <a:lstStyle/>
          <a:p>
            <a:pPr marL="205740" marR="0" lvl="0" indent="0" algn="l" defTabSz="914400" rtl="0" eaLnBrk="1" fontAlgn="auto" latinLnBrk="0" hangingPunct="1">
              <a:lnSpc>
                <a:spcPct val="100000"/>
              </a:lnSpc>
              <a:spcBef>
                <a:spcPts val="100"/>
              </a:spcBef>
              <a:spcAft>
                <a:spcPts val="0"/>
              </a:spcAft>
              <a:buClrTx/>
              <a:buSzTx/>
              <a:buFontTx/>
              <a:buNone/>
              <a:tabLst/>
              <a:defRPr/>
            </a:pPr>
            <a:r>
              <a:rPr kumimoji="0" sz="1200" b="1" i="0" u="none" strike="noStrike" kern="1200" cap="none" spc="-5" normalizeH="0" baseline="0" noProof="0" dirty="0">
                <a:ln>
                  <a:noFill/>
                </a:ln>
                <a:solidFill>
                  <a:prstClr val="black"/>
                </a:solidFill>
                <a:effectLst/>
                <a:uLnTx/>
                <a:uFillTx/>
                <a:latin typeface="Calibri"/>
                <a:ea typeface="+mn-ea"/>
                <a:cs typeface="Calibri"/>
              </a:rPr>
              <a:t>Weapons/Optics/NVGS</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129539" marR="0" lvl="0" indent="-116839" algn="l" defTabSz="914400" rtl="0" eaLnBrk="1" fontAlgn="auto" latinLnBrk="0" hangingPunct="1">
              <a:lnSpc>
                <a:spcPct val="100000"/>
              </a:lnSpc>
              <a:spcBef>
                <a:spcPts val="5"/>
              </a:spcBef>
              <a:spcAft>
                <a:spcPts val="0"/>
              </a:spcAft>
              <a:buClrTx/>
              <a:buSzTx/>
              <a:buFont typeface="Calibri Light"/>
              <a:buChar char="−"/>
              <a:tabLst>
                <a:tab pos="130175" algn="l"/>
              </a:tabLst>
              <a:defRPr/>
            </a:pPr>
            <a:r>
              <a:rPr kumimoji="0" sz="1200" b="0" i="1" u="none" strike="noStrike" kern="1200" cap="none" spc="-5" normalizeH="0" baseline="0" noProof="0" dirty="0">
                <a:ln>
                  <a:noFill/>
                </a:ln>
                <a:solidFill>
                  <a:prstClr val="black"/>
                </a:solidFill>
                <a:effectLst/>
                <a:uLnTx/>
                <a:uFillTx/>
                <a:latin typeface="Calibri"/>
                <a:ea typeface="+mn-ea"/>
                <a:cs typeface="Calibri"/>
              </a:rPr>
              <a:t>Clean</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200" b="0" i="1" u="none" strike="noStrike" kern="1200" cap="none" spc="-5" normalizeH="0" baseline="0" noProof="0" dirty="0">
                <a:ln>
                  <a:noFill/>
                </a:ln>
                <a:solidFill>
                  <a:prstClr val="black"/>
                </a:solidFill>
                <a:effectLst/>
                <a:uLnTx/>
                <a:uFillTx/>
                <a:latin typeface="Calibri"/>
                <a:ea typeface="+mn-ea"/>
                <a:cs typeface="Calibri"/>
              </a:rPr>
              <a:t>PMCS/BII</a:t>
            </a:r>
            <a:r>
              <a:rPr kumimoji="0" sz="1200" b="0" i="1" u="none" strike="noStrike" kern="1200" cap="none" spc="-15" normalizeH="0" baseline="0" noProof="0" dirty="0">
                <a:ln>
                  <a:noFill/>
                </a:ln>
                <a:solidFill>
                  <a:prstClr val="black"/>
                </a:solidFill>
                <a:effectLst/>
                <a:uLnTx/>
                <a:uFillTx/>
                <a:latin typeface="Calibri"/>
                <a:ea typeface="+mn-ea"/>
                <a:cs typeface="Calibri"/>
              </a:rPr>
              <a:t> </a:t>
            </a:r>
            <a:r>
              <a:rPr kumimoji="0" sz="1200" b="0" i="1" u="none" strike="noStrike" kern="1200" cap="none" spc="-10" normalizeH="0" baseline="0" noProof="0" dirty="0">
                <a:ln>
                  <a:noFill/>
                </a:ln>
                <a:solidFill>
                  <a:prstClr val="black"/>
                </a:solidFill>
                <a:effectLst/>
                <a:uLnTx/>
                <a:uFillTx/>
                <a:latin typeface="Calibri"/>
                <a:ea typeface="+mn-ea"/>
                <a:cs typeface="Calibri"/>
              </a:rPr>
              <a:t>Inventory</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129539" marR="617855"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200" b="0" i="1" u="none" strike="noStrike" kern="1200" cap="none" spc="-15" normalizeH="0" baseline="0" noProof="0" dirty="0">
                <a:ln>
                  <a:noFill/>
                </a:ln>
                <a:solidFill>
                  <a:prstClr val="black"/>
                </a:solidFill>
                <a:effectLst/>
                <a:uLnTx/>
                <a:uFillTx/>
                <a:latin typeface="Calibri"/>
                <a:ea typeface="+mn-ea"/>
                <a:cs typeface="Calibri"/>
              </a:rPr>
              <a:t>Validate </a:t>
            </a:r>
            <a:r>
              <a:rPr kumimoji="0" sz="1200" b="0" i="1" u="none" strike="noStrike" kern="1200" cap="none" spc="-5" normalizeH="0" baseline="0" noProof="0" dirty="0">
                <a:ln>
                  <a:noFill/>
                </a:ln>
                <a:solidFill>
                  <a:prstClr val="black"/>
                </a:solidFill>
                <a:effectLst/>
                <a:uLnTx/>
                <a:uFillTx/>
                <a:latin typeface="Calibri"/>
                <a:ea typeface="+mn-ea"/>
                <a:cs typeface="Calibri"/>
              </a:rPr>
              <a:t>Faults</a:t>
            </a:r>
            <a:r>
              <a:rPr kumimoji="0" sz="1200" b="0" i="1" u="none" strike="noStrike" kern="1200" cap="none" spc="-65" normalizeH="0" baseline="0" noProof="0" dirty="0">
                <a:ln>
                  <a:noFill/>
                </a:ln>
                <a:solidFill>
                  <a:prstClr val="black"/>
                </a:solidFill>
                <a:effectLst/>
                <a:uLnTx/>
                <a:uFillTx/>
                <a:latin typeface="Calibri"/>
                <a:ea typeface="+mn-ea"/>
                <a:cs typeface="Calibri"/>
              </a:rPr>
              <a:t> </a:t>
            </a:r>
            <a:r>
              <a:rPr kumimoji="0" sz="1200" b="0" i="1" u="none" strike="noStrike" kern="1200" cap="none" spc="-5" normalizeH="0" baseline="0" noProof="0" dirty="0">
                <a:ln>
                  <a:noFill/>
                </a:ln>
                <a:solidFill>
                  <a:prstClr val="black"/>
                </a:solidFill>
                <a:effectLst/>
                <a:uLnTx/>
                <a:uFillTx/>
                <a:latin typeface="Calibri"/>
                <a:ea typeface="+mn-ea"/>
                <a:cs typeface="Calibri"/>
              </a:rPr>
              <a:t>or  </a:t>
            </a:r>
            <a:r>
              <a:rPr kumimoji="0" sz="1200" b="0" i="1" u="none" strike="noStrike" kern="1200" cap="none" spc="0" normalizeH="0" baseline="0" noProof="0" dirty="0">
                <a:ln>
                  <a:noFill/>
                </a:ln>
                <a:solidFill>
                  <a:prstClr val="black"/>
                </a:solidFill>
                <a:effectLst/>
                <a:uLnTx/>
                <a:uFillTx/>
                <a:latin typeface="Calibri"/>
                <a:ea typeface="+mn-ea"/>
                <a:cs typeface="Calibri"/>
              </a:rPr>
              <a:t>Deficiencies</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200" b="0" i="1" u="none" strike="noStrike" kern="1200" cap="none" spc="-5" normalizeH="0" baseline="0" noProof="0" dirty="0">
                <a:ln>
                  <a:noFill/>
                </a:ln>
                <a:solidFill>
                  <a:prstClr val="black"/>
                </a:solidFill>
                <a:effectLst/>
                <a:uLnTx/>
                <a:uFillTx/>
                <a:latin typeface="Calibri"/>
                <a:ea typeface="+mn-ea"/>
                <a:cs typeface="Calibri"/>
              </a:rPr>
              <a:t>Parts</a:t>
            </a:r>
            <a:r>
              <a:rPr kumimoji="0" sz="1200" b="0" i="1" u="none" strike="noStrike" kern="1200" cap="none" spc="-10" normalizeH="0" baseline="0" noProof="0" dirty="0">
                <a:ln>
                  <a:noFill/>
                </a:ln>
                <a:solidFill>
                  <a:prstClr val="black"/>
                </a:solidFill>
                <a:effectLst/>
                <a:uLnTx/>
                <a:uFillTx/>
                <a:latin typeface="Calibri"/>
                <a:ea typeface="+mn-ea"/>
                <a:cs typeface="Calibri"/>
              </a:rPr>
              <a:t> </a:t>
            </a:r>
            <a:r>
              <a:rPr kumimoji="0" sz="1200" b="0" i="1" u="none" strike="noStrike" kern="1200" cap="none" spc="-5" normalizeH="0" baseline="0" noProof="0" dirty="0">
                <a:ln>
                  <a:noFill/>
                </a:ln>
                <a:solidFill>
                  <a:prstClr val="black"/>
                </a:solidFill>
                <a:effectLst/>
                <a:uLnTx/>
                <a:uFillTx/>
                <a:latin typeface="Calibri"/>
                <a:ea typeface="+mn-ea"/>
                <a:cs typeface="Calibri"/>
              </a:rPr>
              <a:t>O/O</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200" b="0" i="1" u="none" strike="noStrike" kern="1200" cap="none" spc="-10" normalizeH="0" baseline="0" noProof="0" dirty="0">
                <a:ln>
                  <a:noFill/>
                </a:ln>
                <a:solidFill>
                  <a:prstClr val="black"/>
                </a:solidFill>
                <a:effectLst/>
                <a:uLnTx/>
                <a:uFillTx/>
                <a:latin typeface="Calibri"/>
                <a:ea typeface="+mn-ea"/>
                <a:cs typeface="Calibri"/>
              </a:rPr>
              <a:t>Equipment</a:t>
            </a:r>
            <a:r>
              <a:rPr kumimoji="0" sz="1200" b="0" i="1" u="none" strike="noStrike" kern="1200" cap="none" spc="0" normalizeH="0" baseline="0" noProof="0" dirty="0">
                <a:ln>
                  <a:noFill/>
                </a:ln>
                <a:solidFill>
                  <a:prstClr val="black"/>
                </a:solidFill>
                <a:effectLst/>
                <a:uLnTx/>
                <a:uFillTx/>
                <a:latin typeface="Calibri"/>
                <a:ea typeface="+mn-ea"/>
                <a:cs typeface="Calibri"/>
              </a:rPr>
              <a:t> </a:t>
            </a:r>
            <a:r>
              <a:rPr kumimoji="0" sz="1200" b="0" i="1" u="none" strike="noStrike" kern="1200" cap="none" spc="-15" normalizeH="0" baseline="0" noProof="0" dirty="0">
                <a:ln>
                  <a:noFill/>
                </a:ln>
                <a:solidFill>
                  <a:prstClr val="black"/>
                </a:solidFill>
                <a:effectLst/>
                <a:uLnTx/>
                <a:uFillTx/>
                <a:latin typeface="Calibri"/>
                <a:ea typeface="+mn-ea"/>
                <a:cs typeface="Calibri"/>
              </a:rPr>
              <a:t>Turned</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129539" marR="0" lvl="0" indent="0" algn="l" defTabSz="914400" rtl="0" eaLnBrk="1" fontAlgn="auto" latinLnBrk="0" hangingPunct="1">
              <a:lnSpc>
                <a:spcPct val="100000"/>
              </a:lnSpc>
              <a:spcBef>
                <a:spcPts val="0"/>
              </a:spcBef>
              <a:spcAft>
                <a:spcPts val="0"/>
              </a:spcAft>
              <a:buClrTx/>
              <a:buSzTx/>
              <a:buFontTx/>
              <a:buNone/>
              <a:tabLst/>
              <a:defRPr/>
            </a:pPr>
            <a:r>
              <a:rPr kumimoji="0" sz="1200" b="0" i="1" u="none" strike="noStrike" kern="1200" cap="none" spc="-5" normalizeH="0" baseline="0" noProof="0" dirty="0">
                <a:ln>
                  <a:noFill/>
                </a:ln>
                <a:solidFill>
                  <a:prstClr val="black"/>
                </a:solidFill>
                <a:effectLst/>
                <a:uLnTx/>
                <a:uFillTx/>
                <a:latin typeface="Calibri"/>
                <a:ea typeface="+mn-ea"/>
                <a:cs typeface="Calibri"/>
              </a:rPr>
              <a:t>In/Shipped for</a:t>
            </a:r>
            <a:r>
              <a:rPr kumimoji="0" sz="1200" b="0" i="1" u="none" strike="noStrike" kern="1200" cap="none" spc="-25" normalizeH="0" baseline="0" noProof="0" dirty="0">
                <a:ln>
                  <a:noFill/>
                </a:ln>
                <a:solidFill>
                  <a:prstClr val="black"/>
                </a:solidFill>
                <a:effectLst/>
                <a:uLnTx/>
                <a:uFillTx/>
                <a:latin typeface="Calibri"/>
                <a:ea typeface="+mn-ea"/>
                <a:cs typeface="Calibri"/>
              </a:rPr>
              <a:t> </a:t>
            </a:r>
            <a:r>
              <a:rPr kumimoji="0" sz="1200" b="0" i="1" u="none" strike="noStrike" kern="1200" cap="none" spc="-10" normalizeH="0" baseline="0" noProof="0" dirty="0">
                <a:ln>
                  <a:noFill/>
                </a:ln>
                <a:solidFill>
                  <a:prstClr val="black"/>
                </a:solidFill>
                <a:effectLst/>
                <a:uLnTx/>
                <a:uFillTx/>
                <a:latin typeface="Calibri"/>
                <a:ea typeface="+mn-ea"/>
                <a:cs typeface="Calibri"/>
              </a:rPr>
              <a:t>Repair</a:t>
            </a:r>
            <a:endParaRPr kumimoji="0" sz="1200" b="0" i="0" u="none" strike="noStrike" kern="1200" cap="none" spc="0" normalizeH="0" baseline="0" noProof="0">
              <a:ln>
                <a:noFill/>
              </a:ln>
              <a:solidFill>
                <a:prstClr val="black"/>
              </a:solidFill>
              <a:effectLst/>
              <a:uLnTx/>
              <a:uFillTx/>
              <a:latin typeface="Calibri"/>
              <a:ea typeface="+mn-ea"/>
              <a:cs typeface="Calibri"/>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200" b="0" i="1" u="none" strike="noStrike" kern="1200" cap="none" spc="-5" normalizeH="0" baseline="0" noProof="0" dirty="0">
                <a:ln>
                  <a:noFill/>
                </a:ln>
                <a:solidFill>
                  <a:prstClr val="black"/>
                </a:solidFill>
                <a:effectLst/>
                <a:uLnTx/>
                <a:uFillTx/>
                <a:latin typeface="Calibri"/>
                <a:ea typeface="+mn-ea"/>
                <a:cs typeface="Calibri"/>
              </a:rPr>
              <a:t>Tie-Down </a:t>
            </a:r>
            <a:r>
              <a:rPr kumimoji="0" sz="1200" b="0" i="1" u="none" strike="noStrike" kern="1200" cap="none" spc="-25" normalizeH="0" baseline="0" noProof="0" dirty="0">
                <a:ln>
                  <a:noFill/>
                </a:ln>
                <a:solidFill>
                  <a:prstClr val="black"/>
                </a:solidFill>
                <a:effectLst/>
                <a:uLnTx/>
                <a:uFillTx/>
                <a:latin typeface="Calibri"/>
                <a:ea typeface="+mn-ea"/>
                <a:cs typeface="Calibri"/>
              </a:rPr>
              <a:t>IAW </a:t>
            </a:r>
            <a:r>
              <a:rPr kumimoji="0" sz="1200" b="0" i="1" u="none" strike="noStrike" kern="1200" cap="none" spc="-5" normalizeH="0" baseline="0" noProof="0" dirty="0">
                <a:ln>
                  <a:noFill/>
                </a:ln>
                <a:solidFill>
                  <a:prstClr val="black"/>
                </a:solidFill>
                <a:effectLst/>
                <a:uLnTx/>
                <a:uFillTx/>
                <a:latin typeface="Calibri"/>
                <a:ea typeface="+mn-ea"/>
                <a:cs typeface="Calibri"/>
              </a:rPr>
              <a:t>BN</a:t>
            </a:r>
            <a:r>
              <a:rPr kumimoji="0" sz="1200" b="0" i="1" u="none" strike="noStrike" kern="1200" cap="none" spc="-50" normalizeH="0" baseline="0" noProof="0" dirty="0">
                <a:ln>
                  <a:noFill/>
                </a:ln>
                <a:solidFill>
                  <a:prstClr val="black"/>
                </a:solidFill>
                <a:effectLst/>
                <a:uLnTx/>
                <a:uFillTx/>
                <a:latin typeface="Calibri"/>
                <a:ea typeface="+mn-ea"/>
                <a:cs typeface="Calibri"/>
              </a:rPr>
              <a:t> </a:t>
            </a:r>
            <a:r>
              <a:rPr kumimoji="0" sz="1200" b="0" i="1" u="none" strike="noStrike" kern="1200" cap="none" spc="-5" normalizeH="0" baseline="0" noProof="0" dirty="0">
                <a:ln>
                  <a:noFill/>
                </a:ln>
                <a:solidFill>
                  <a:prstClr val="black"/>
                </a:solidFill>
                <a:effectLst/>
                <a:uLnTx/>
                <a:uFillTx/>
                <a:latin typeface="Calibri"/>
                <a:ea typeface="+mn-ea"/>
                <a:cs typeface="Calibri"/>
              </a:rPr>
              <a:t>Standard</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23" name="object 23"/>
          <p:cNvSpPr txBox="1"/>
          <p:nvPr/>
        </p:nvSpPr>
        <p:spPr>
          <a:xfrm>
            <a:off x="2489071" y="4412306"/>
            <a:ext cx="1793239" cy="1243930"/>
          </a:xfrm>
          <a:prstGeom prst="rect">
            <a:avLst/>
          </a:prstGeom>
        </p:spPr>
        <p:txBody>
          <a:bodyPr vert="horz" wrap="square" lIns="0" tIns="12700" rIns="0" bIns="0" rtlCol="0">
            <a:spAutoFit/>
          </a:bodyPr>
          <a:lstStyle/>
          <a:p>
            <a:pPr marL="184785" marR="0" lvl="0" indent="-172085" algn="l" defTabSz="914400" rtl="0" eaLnBrk="1" fontAlgn="auto" latinLnBrk="0" hangingPunct="1">
              <a:lnSpc>
                <a:spcPct val="100000"/>
              </a:lnSpc>
              <a:spcBef>
                <a:spcPts val="10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Full Soldier Layout at</a:t>
            </a:r>
            <a:r>
              <a:rPr kumimoji="0" sz="1000" b="0" i="1" u="none" strike="noStrike" kern="1200" cap="none" spc="-4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35" normalizeH="0" baseline="0" noProof="0" dirty="0">
                <a:ln>
                  <a:noFill/>
                </a:ln>
                <a:solidFill>
                  <a:prstClr val="black"/>
                </a:solidFill>
                <a:effectLst/>
                <a:uLnTx/>
                <a:uFillTx/>
                <a:latin typeface="Arial" panose="020B0604020202020204" pitchFamily="34" charset="0"/>
                <a:cs typeface="Arial" panose="020B0604020202020204" pitchFamily="34" charset="0"/>
              </a:rPr>
              <a:t>PLT</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0" algn="l" defTabSz="914400" rtl="0" eaLnBrk="1" fontAlgn="auto" latinLnBrk="0" hangingPunct="1">
              <a:lnSpc>
                <a:spcPct val="100000"/>
              </a:lnSpc>
              <a:spcBef>
                <a:spcPts val="0"/>
              </a:spcBef>
              <a:spcAft>
                <a:spcPts val="0"/>
              </a:spcAft>
              <a:buClrTx/>
              <a:buSzTx/>
              <a:buFontTx/>
              <a:buNone/>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Level</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508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Clothing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Record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Signed by  Soldier and</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PSG</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311785"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Soldier goes to CIF</a:t>
            </a:r>
            <a:r>
              <a:rPr kumimoji="0" sz="1000" b="0" i="1" u="none" strike="noStrike" kern="1200" cap="none" spc="-8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to  requisition</a:t>
            </a:r>
            <a:r>
              <a:rPr kumimoji="0" sz="1000" b="0" i="1" u="none" strike="noStrike" kern="1200" cap="none" spc="-3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shortfalls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7620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List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of shortfalls after</a:t>
            </a:r>
            <a:r>
              <a:rPr kumimoji="0" sz="1000" b="0" i="1" u="none" strike="noStrike" kern="1200" cap="none" spc="-7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CIF  submitted to</a:t>
            </a:r>
            <a:r>
              <a:rPr kumimoji="0" sz="1000" b="0" i="1" u="none" strike="noStrike" kern="1200" cap="none" spc="-5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CSM</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4" name="object 24"/>
          <p:cNvSpPr txBox="1"/>
          <p:nvPr/>
        </p:nvSpPr>
        <p:spPr>
          <a:xfrm>
            <a:off x="6988302" y="975487"/>
            <a:ext cx="1802130" cy="1182375"/>
          </a:xfrm>
          <a:prstGeom prst="rect">
            <a:avLst/>
          </a:prstGeom>
        </p:spPr>
        <p:txBody>
          <a:bodyPr vert="horz" wrap="square" lIns="0" tIns="12700" rIns="0" bIns="0" rtlCol="0">
            <a:spAutoFit/>
          </a:bodyPr>
          <a:lstStyle/>
          <a:p>
            <a:pPr marL="699770" marR="433705" lvl="0" indent="189230" algn="l" defTabSz="914400" rtl="0" eaLnBrk="1" fontAlgn="auto" latinLnBrk="0" hangingPunct="1">
              <a:lnSpc>
                <a:spcPct val="130000"/>
              </a:lnSpc>
              <a:spcBef>
                <a:spcPts val="100"/>
              </a:spcBef>
              <a:spcAft>
                <a:spcPts val="0"/>
              </a:spcAft>
              <a:buClrTx/>
              <a:buSzTx/>
              <a:buFontTx/>
              <a:buNone/>
              <a:tabLst/>
              <a:defRPr/>
            </a:pPr>
            <a:r>
              <a:rPr kumimoji="0" sz="1000" b="1" i="0" u="sng" strike="noStrike" kern="1200" cap="none" spc="-15"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Week</a:t>
            </a:r>
            <a:r>
              <a:rPr kumimoji="0" sz="1000" b="1" i="0" u="sng" strike="noStrike" kern="1200" cap="none" spc="-90"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 </a:t>
            </a:r>
            <a:r>
              <a:rPr kumimoji="0" sz="1000" b="1" i="0" u="sng" strike="noStrike" kern="1200" cap="none" spc="0"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4 </a:t>
            </a:r>
            <a:r>
              <a:rPr kumimoji="0" sz="1000" b="1" i="0" u="none" strike="noStrike" kern="1200" cap="none" spc="0" normalizeH="0" baseline="0" noProof="0" dirty="0">
                <a:ln>
                  <a:noFill/>
                </a:ln>
                <a:solidFill>
                  <a:srgbClr val="0000FF"/>
                </a:solidFill>
                <a:effectLst/>
                <a:uLnTx/>
                <a:uFillTx/>
                <a:latin typeface="Arial" panose="020B0604020202020204" pitchFamily="34" charset="0"/>
                <a:cs typeface="Arial" panose="020B0604020202020204" pitchFamily="34" charset="0"/>
              </a:rPr>
              <a:t> </a:t>
            </a:r>
            <a:r>
              <a:rPr kumimoji="0" sz="1000" b="1" i="0" u="none" strike="noStrike" kern="1200" cap="none" spc="-25" normalizeH="0" baseline="0" noProof="0" dirty="0">
                <a:ln>
                  <a:noFill/>
                </a:ln>
                <a:solidFill>
                  <a:prstClr val="black"/>
                </a:solidFill>
                <a:effectLst/>
                <a:uLnTx/>
                <a:uFillTx/>
                <a:latin typeface="Arial" panose="020B0604020202020204" pitchFamily="34" charset="0"/>
                <a:cs typeface="Arial" panose="020B0604020202020204" pitchFamily="34" charset="0"/>
              </a:rPr>
              <a:t>Tentage</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508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Establish the Battalion</a:t>
            </a:r>
            <a:r>
              <a:rPr kumimoji="0" sz="1000" b="0" i="1" u="none" strike="noStrike" kern="1200" cap="none" spc="-114"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rPr>
              <a:t>TOC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Battalion</a:t>
            </a:r>
            <a:r>
              <a:rPr kumimoji="0" sz="1000" b="0" i="1" u="none" strike="noStrike" kern="1200" cap="none" spc="-5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Motorpool</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Establish the</a:t>
            </a:r>
            <a:r>
              <a:rPr kumimoji="0" sz="1000" b="0" i="1" u="none" strike="noStrike" kern="1200" cap="none" spc="-3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CTCP</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10922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Establish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Company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CPs</a:t>
            </a:r>
            <a:r>
              <a:rPr kumimoji="0" sz="1000" b="0" i="1" u="none" strike="noStrike" kern="1200" cap="none" spc="-7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Motorpool</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5" name="object 25"/>
          <p:cNvSpPr txBox="1"/>
          <p:nvPr/>
        </p:nvSpPr>
        <p:spPr>
          <a:xfrm>
            <a:off x="6988302" y="2548204"/>
            <a:ext cx="1486535" cy="1705595"/>
          </a:xfrm>
          <a:prstGeom prst="rect">
            <a:avLst/>
          </a:prstGeom>
        </p:spPr>
        <p:txBody>
          <a:bodyPr vert="horz" wrap="square" lIns="0" tIns="12700" rIns="0" bIns="0" rtlCol="0">
            <a:spAutoFit/>
          </a:bodyPr>
          <a:lstStyle/>
          <a:p>
            <a:pPr marL="605155" marR="0" lvl="0" indent="0" algn="l" defTabSz="914400" rtl="0" eaLnBrk="1" fontAlgn="auto" latinLnBrk="0" hangingPunct="1">
              <a:lnSpc>
                <a:spcPct val="100000"/>
              </a:lnSpc>
              <a:spcBef>
                <a:spcPts val="100"/>
              </a:spcBef>
              <a:spcAft>
                <a:spcPts val="0"/>
              </a:spcAft>
              <a:buClrTx/>
              <a:buSzTx/>
              <a:buFontTx/>
              <a:buNone/>
              <a:tabLst/>
              <a:defRPr/>
            </a:pPr>
            <a:r>
              <a:rPr kumimoji="0" sz="1000" b="1" i="0"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Containers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5"/>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Open</a:t>
            </a:r>
            <a:r>
              <a:rPr kumimoji="0" sz="1000" b="0" i="1" u="none" strike="noStrike" kern="1200" cap="none" spc="-4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containers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marR="0"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r>
              <a:rPr kumimoji="0" sz="1000" b="0" i="1" u="none" strike="noStrike" kern="1200" cap="none" spc="-20" normalizeH="0" baseline="0" noProof="0" dirty="0">
                <a:ln>
                  <a:noFill/>
                </a:ln>
                <a:solidFill>
                  <a:prstClr val="black"/>
                </a:solidFill>
                <a:effectLst/>
                <a:uLnTx/>
                <a:uFillTx/>
                <a:latin typeface="Arial" panose="020B0604020202020204" pitchFamily="34" charset="0"/>
                <a:cs typeface="Arial" panose="020B0604020202020204" pitchFamily="34" charset="0"/>
              </a:rPr>
              <a:t>MILVANS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marR="0"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ISU-90s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marR="0"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TRICONS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marR="0"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SSL</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Inspect</a:t>
            </a:r>
            <a:r>
              <a:rPr kumimoji="0" sz="1000" b="0" i="1" u="none" strike="noStrike" kern="1200" cap="none" spc="-8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paperwork</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Clean</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Inspect</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Inventory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Shop</a:t>
            </a:r>
            <a:r>
              <a:rPr kumimoji="0" sz="1000" b="0" i="1" u="none" strike="noStrike" kern="1200" cap="none" spc="-7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Stock</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Sign for SSL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G</a:t>
            </a:r>
            <a:r>
              <a:rPr kumimoji="0" sz="1000" b="0" i="1" u="none" strike="noStrike" kern="1200" cap="none" spc="-9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Army</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6" name="object 26"/>
          <p:cNvSpPr txBox="1"/>
          <p:nvPr/>
        </p:nvSpPr>
        <p:spPr>
          <a:xfrm>
            <a:off x="6988302" y="4743704"/>
            <a:ext cx="1878330" cy="1551707"/>
          </a:xfrm>
          <a:prstGeom prst="rect">
            <a:avLst/>
          </a:prstGeom>
        </p:spPr>
        <p:txBody>
          <a:bodyPr vert="horz" wrap="square" lIns="0" tIns="12700" rIns="0" bIns="0" rtlCol="0">
            <a:spAutoFit/>
          </a:bodyPr>
          <a:lstStyle/>
          <a:p>
            <a:pPr marL="690245" marR="121285" lvl="0" indent="-548640" algn="l" defTabSz="914400" rtl="0" eaLnBrk="1" fontAlgn="auto" latinLnBrk="0" hangingPunct="1">
              <a:lnSpc>
                <a:spcPct val="100000"/>
              </a:lnSpc>
              <a:spcBef>
                <a:spcPts val="100"/>
              </a:spcBef>
              <a:spcAft>
                <a:spcPts val="0"/>
              </a:spcAft>
              <a:buClrTx/>
              <a:buSzTx/>
              <a:buFontTx/>
              <a:buNone/>
              <a:tabLst/>
              <a:defRPr/>
            </a:pPr>
            <a:r>
              <a:rPr kumimoji="0" sz="1000" b="1" i="0"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Deployment Equipment </a:t>
            </a:r>
            <a:r>
              <a:rPr kumimoji="0" sz="1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1" i="0"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rPr>
              <a:t>Systems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Layout</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Shackles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UMO</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Books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Hazmat Paperwork</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Gun tube</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cables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Blocking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Bracing</a:t>
            </a:r>
            <a:r>
              <a:rPr kumimoji="0" sz="1000" b="0" i="1" u="none" strike="noStrike" kern="1200" cap="none" spc="-4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Material</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Wrapping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supplies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One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time</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locks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000" b="0" i="0" u="none" strike="noStrike" kern="1200" cap="none" spc="-145" normalizeH="0" baseline="0" noProof="0" dirty="0">
                <a:ln>
                  <a:noFill/>
                </a:ln>
                <a:solidFill>
                  <a:prstClr val="black"/>
                </a:solidFill>
                <a:effectLst/>
                <a:uLnTx/>
                <a:uFillTx/>
                <a:latin typeface="Arial" panose="020B0604020202020204" pitchFamily="34" charset="0"/>
                <a:cs typeface="Arial" panose="020B0604020202020204" pitchFamily="34" charset="0"/>
              </a:rPr>
              <a:t>‐</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8" name="object 28"/>
          <p:cNvSpPr txBox="1"/>
          <p:nvPr/>
        </p:nvSpPr>
        <p:spPr>
          <a:xfrm>
            <a:off x="2455545" y="943355"/>
            <a:ext cx="1824355" cy="2271904"/>
          </a:xfrm>
          <a:prstGeom prst="rect">
            <a:avLst/>
          </a:prstGeom>
        </p:spPr>
        <p:txBody>
          <a:bodyPr vert="horz" wrap="square" lIns="0" tIns="12700" rIns="0" bIns="0" rtlCol="0">
            <a:spAutoFit/>
          </a:bodyPr>
          <a:lstStyle/>
          <a:p>
            <a:pPr marL="734695" marR="610235" lvl="0" indent="0" algn="ctr" defTabSz="914400" rtl="0" eaLnBrk="1" fontAlgn="auto" latinLnBrk="0" hangingPunct="1">
              <a:lnSpc>
                <a:spcPct val="134000"/>
              </a:lnSpc>
              <a:spcBef>
                <a:spcPts val="100"/>
              </a:spcBef>
              <a:spcAft>
                <a:spcPts val="0"/>
              </a:spcAft>
              <a:buClrTx/>
              <a:buSzTx/>
              <a:buFontTx/>
              <a:buNone/>
              <a:tabLst/>
              <a:defRPr/>
            </a:pPr>
            <a:r>
              <a:rPr kumimoji="0" sz="1000" b="1" i="0" u="sng" strike="noStrike" kern="1200" cap="none" spc="-15"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Week</a:t>
            </a:r>
            <a:r>
              <a:rPr kumimoji="0" sz="1000" b="1" i="0" u="sng" strike="noStrike" kern="1200" cap="none" spc="-95"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 </a:t>
            </a:r>
            <a:r>
              <a:rPr kumimoji="0" sz="1000" b="1" i="0" u="sng" strike="noStrike" kern="1200" cap="none" spc="0" normalizeH="0" baseline="0" noProof="0" dirty="0">
                <a:ln>
                  <a:noFill/>
                </a:ln>
                <a:solidFill>
                  <a:srgbClr val="0000FF"/>
                </a:solidFill>
                <a:effectLst/>
                <a:uLnTx/>
                <a:uFill>
                  <a:solidFill>
                    <a:srgbClr val="0000FF"/>
                  </a:solidFill>
                </a:uFill>
                <a:latin typeface="Arial" panose="020B0604020202020204" pitchFamily="34" charset="0"/>
                <a:cs typeface="Arial" panose="020B0604020202020204" pitchFamily="34" charset="0"/>
              </a:rPr>
              <a:t>2 </a:t>
            </a:r>
            <a:r>
              <a:rPr kumimoji="0" sz="1000" b="1" i="0" u="none" strike="noStrike" kern="1200" cap="none" spc="0" normalizeH="0" baseline="0" noProof="0" dirty="0">
                <a:ln>
                  <a:noFill/>
                </a:ln>
                <a:solidFill>
                  <a:srgbClr val="0000FF"/>
                </a:solidFill>
                <a:effectLst/>
                <a:uLnTx/>
                <a:uFillTx/>
                <a:latin typeface="Arial" panose="020B0604020202020204" pitchFamily="34" charset="0"/>
                <a:cs typeface="Arial" panose="020B0604020202020204" pitchFamily="34" charset="0"/>
              </a:rPr>
              <a:t> </a:t>
            </a:r>
            <a:r>
              <a:rPr kumimoji="0" sz="1000" b="1" i="0"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CBRN</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508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rPr>
              <a:t>Deploy,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establish, and test  Battalion Chemical</a:t>
            </a:r>
            <a:r>
              <a:rPr kumimoji="0" sz="1000" b="0" i="1" u="none" strike="noStrike" kern="1200" cap="none" spc="-7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Alarms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marR="0"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Clean</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marR="0"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PMCS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marR="0"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BII/COIE</a:t>
            </a:r>
            <a:r>
              <a:rPr kumimoji="0" sz="1000" b="0" i="1"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Inventory</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marR="132715"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Validate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Faults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or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Deficiencies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marR="0"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Parts</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O/O</a:t>
            </a:r>
            <a:endParaRPr kumimoji="0" lang="en-US"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586740" lvl="1" indent="-116839">
              <a:buFont typeface="Calibri Light"/>
              <a:buChar char="−"/>
              <a:tabLst>
                <a:tab pos="587375" algn="l"/>
              </a:tabLst>
              <a:defRPr/>
            </a:pPr>
            <a:r>
              <a:rPr lang="en-US" sz="1000" spc="-235" dirty="0">
                <a:solidFill>
                  <a:prstClr val="black"/>
                </a:solidFill>
                <a:latin typeface="Arial" panose="020B0604020202020204" pitchFamily="34" charset="0"/>
                <a:cs typeface="Arial" panose="020B0604020202020204" pitchFamily="34" charset="0"/>
              </a:rPr>
              <a:t>− </a:t>
            </a:r>
            <a:r>
              <a:rPr lang="en-US" sz="1000" i="1" spc="-5" dirty="0">
                <a:solidFill>
                  <a:prstClr val="black"/>
                </a:solidFill>
                <a:latin typeface="Arial" panose="020B0604020202020204" pitchFamily="34" charset="0"/>
                <a:cs typeface="Arial" panose="020B0604020202020204" pitchFamily="34" charset="0"/>
              </a:rPr>
              <a:t>Layout and inspect  personal CBRN</a:t>
            </a:r>
            <a:r>
              <a:rPr lang="en-US" sz="1000" i="1" spc="-55" dirty="0">
                <a:solidFill>
                  <a:prstClr val="black"/>
                </a:solidFill>
                <a:latin typeface="Arial" panose="020B0604020202020204" pitchFamily="34" charset="0"/>
                <a:cs typeface="Arial" panose="020B0604020202020204" pitchFamily="34" charset="0"/>
              </a:rPr>
              <a:t> </a:t>
            </a:r>
            <a:r>
              <a:rPr lang="en-US" sz="1000" i="1" spc="-5" dirty="0">
                <a:solidFill>
                  <a:prstClr val="black"/>
                </a:solidFill>
                <a:latin typeface="Arial" panose="020B0604020202020204" pitchFamily="34" charset="0"/>
                <a:cs typeface="Arial" panose="020B0604020202020204" pitchFamily="34" charset="0"/>
              </a:rPr>
              <a:t>equipment</a:t>
            </a:r>
            <a:endParaRPr lang="en-US" sz="1000" dirty="0">
              <a:solidFill>
                <a:prstClr val="black"/>
              </a:solidFill>
              <a:latin typeface="Arial" panose="020B0604020202020204" pitchFamily="34" charset="0"/>
              <a:cs typeface="Arial" panose="020B0604020202020204" pitchFamily="34" charset="0"/>
            </a:endParaRPr>
          </a:p>
          <a:p>
            <a:pPr marL="586740" marR="0" lvl="1" indent="-116839" algn="l" defTabSz="914400" rtl="0" eaLnBrk="1" fontAlgn="auto" latinLnBrk="0" hangingPunct="1">
              <a:lnSpc>
                <a:spcPct val="100000"/>
              </a:lnSpc>
              <a:spcBef>
                <a:spcPts val="0"/>
              </a:spcBef>
              <a:spcAft>
                <a:spcPts val="0"/>
              </a:spcAft>
              <a:buClrTx/>
              <a:buSzTx/>
              <a:buFont typeface="Calibri Light"/>
              <a:buChar char="−"/>
              <a:tabLst>
                <a:tab pos="587375" algn="l"/>
              </a:tabLst>
              <a:defRPr/>
            </a:pP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0" name="object 30"/>
          <p:cNvSpPr txBox="1"/>
          <p:nvPr/>
        </p:nvSpPr>
        <p:spPr>
          <a:xfrm>
            <a:off x="2912935" y="3077656"/>
            <a:ext cx="1240155" cy="1326004"/>
          </a:xfrm>
          <a:prstGeom prst="rect">
            <a:avLst/>
          </a:prstGeom>
        </p:spPr>
        <p:txBody>
          <a:bodyPr vert="horz" wrap="square" lIns="0" tIns="12700" rIns="0" bIns="0" rtlCol="0">
            <a:spAutoFit/>
          </a:bodyPr>
          <a:lstStyle/>
          <a:p>
            <a:pPr marL="184785" marR="0" lvl="0" indent="-172085" algn="l" defTabSz="914400" rtl="0" eaLnBrk="1" fontAlgn="auto" latinLnBrk="0" hangingPunct="1">
              <a:lnSpc>
                <a:spcPct val="100000"/>
              </a:lnSpc>
              <a:spcBef>
                <a:spcPts val="10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Promask</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JSLIST</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Overboots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Gloves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Canteens</a:t>
            </a:r>
            <a:r>
              <a:rPr kumimoji="0" sz="1000" b="0" i="1" u="none" strike="noStrike" kern="1200" cap="none" spc="-5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w/caps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6350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Camelback</a:t>
            </a:r>
            <a:r>
              <a:rPr kumimoji="0" sz="1000" b="0" i="1" u="none" strike="noStrike" kern="1200" cap="none" spc="-5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with  adapter</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346710" marR="0" lvl="0" indent="0" algn="l" defTabSz="914400" rtl="0" eaLnBrk="1" fontAlgn="auto" latinLnBrk="0" hangingPunct="1">
              <a:lnSpc>
                <a:spcPct val="100000"/>
              </a:lnSpc>
              <a:spcBef>
                <a:spcPts val="415"/>
              </a:spcBef>
              <a:spcAft>
                <a:spcPts val="0"/>
              </a:spcAft>
              <a:buClrTx/>
              <a:buSzTx/>
              <a:buFontTx/>
              <a:buNone/>
              <a:tabLst/>
              <a:defRPr/>
            </a:pPr>
            <a:r>
              <a:rPr kumimoji="0" sz="1000" b="1" i="0"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OCIE</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1" name="object 31"/>
          <p:cNvSpPr txBox="1">
            <a:spLocks noGrp="1"/>
          </p:cNvSpPr>
          <p:nvPr>
            <p:ph type="title"/>
          </p:nvPr>
        </p:nvSpPr>
        <p:spPr>
          <a:xfrm>
            <a:off x="2379398" y="212342"/>
            <a:ext cx="4307459" cy="443070"/>
          </a:xfrm>
          <a:prstGeom prst="rect">
            <a:avLst/>
          </a:prstGeom>
        </p:spPr>
        <p:txBody>
          <a:bodyPr vert="horz" wrap="square" lIns="0" tIns="12065" rIns="0" bIns="0" rtlCol="0">
            <a:spAutoFit/>
          </a:bodyPr>
          <a:lstStyle/>
          <a:p>
            <a:pPr defTabSz="685800">
              <a:lnSpc>
                <a:spcPct val="100000"/>
              </a:lnSpc>
            </a:pPr>
            <a:r>
              <a:rPr b="1" dirty="0">
                <a:solidFill>
                  <a:prstClr val="black"/>
                </a:solidFill>
              </a:rPr>
              <a:t>Focus Area by Week</a:t>
            </a:r>
          </a:p>
        </p:txBody>
      </p:sp>
      <p:sp>
        <p:nvSpPr>
          <p:cNvPr id="32" name="object 32"/>
          <p:cNvSpPr txBox="1"/>
          <p:nvPr/>
        </p:nvSpPr>
        <p:spPr>
          <a:xfrm>
            <a:off x="188468" y="4824476"/>
            <a:ext cx="1931670" cy="936154"/>
          </a:xfrm>
          <a:prstGeom prst="rect">
            <a:avLst/>
          </a:prstGeom>
        </p:spPr>
        <p:txBody>
          <a:bodyPr vert="horz" wrap="square" lIns="0" tIns="12700" rIns="0" bIns="0" rtlCol="0">
            <a:spAutoFit/>
          </a:bodyPr>
          <a:lstStyle/>
          <a:p>
            <a:pPr marL="12700" marR="5080" lvl="0" indent="431165" algn="l" defTabSz="914400" rtl="0" eaLnBrk="1" fontAlgn="auto" latinLnBrk="0" hangingPunct="1">
              <a:lnSpc>
                <a:spcPct val="100000"/>
              </a:lnSpc>
              <a:spcBef>
                <a:spcPts val="100"/>
              </a:spcBef>
              <a:spcAft>
                <a:spcPts val="0"/>
              </a:spcAft>
              <a:buClrTx/>
              <a:buSzTx/>
              <a:buFontTx/>
              <a:buNone/>
              <a:tabLst/>
              <a:defRPr/>
            </a:pPr>
            <a:r>
              <a:rPr kumimoji="0" sz="1000" b="1" i="0"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Plows and </a:t>
            </a:r>
            <a:r>
              <a:rPr kumimoji="0" sz="1000" b="1" i="0"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Rollers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Plows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US"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3</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w/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CO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&amp; </a:t>
            </a:r>
            <a:r>
              <a:rPr kumimoji="0" lang="en-US"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3</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w/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CO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Rollers </a:t>
            </a: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2</a:t>
            </a:r>
            <a:r>
              <a:rPr kumimoji="0" lang="en-US" sz="1000" b="0" i="1" u="none" strike="noStrike" kern="1200" cap="none" spc="0" normalizeH="0" noProof="0" dirty="0">
                <a:ln>
                  <a:noFill/>
                </a:ln>
                <a:solidFill>
                  <a:prstClr val="black"/>
                </a:solidFill>
                <a:effectLst/>
                <a:uLnTx/>
                <a:uFillTx/>
                <a:latin typeface="Arial" panose="020B0604020202020204" pitchFamily="34" charset="0"/>
                <a:cs typeface="Arial" panose="020B0604020202020204" pitchFamily="34" charset="0"/>
              </a:rPr>
              <a:t> -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Clean</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PMCS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9539" marR="0" lvl="0" indent="-116839" algn="l" defTabSz="914400" rtl="0" eaLnBrk="1" fontAlgn="auto" latinLnBrk="0" hangingPunct="1">
              <a:lnSpc>
                <a:spcPct val="100000"/>
              </a:lnSpc>
              <a:spcBef>
                <a:spcPts val="0"/>
              </a:spcBef>
              <a:spcAft>
                <a:spcPts val="0"/>
              </a:spcAft>
              <a:buClrTx/>
              <a:buSzTx/>
              <a:buFont typeface="Calibri Light"/>
              <a:buChar char="−"/>
              <a:tabLst>
                <a:tab pos="130175"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BII/COIE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Inventory</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Parts O/O</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3" name="object 33"/>
          <p:cNvSpPr txBox="1"/>
          <p:nvPr/>
        </p:nvSpPr>
        <p:spPr>
          <a:xfrm>
            <a:off x="5126863" y="3113023"/>
            <a:ext cx="1137920" cy="16671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000" b="1" i="0"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Soldier</a:t>
            </a:r>
            <a:r>
              <a:rPr kumimoji="0" sz="1000" b="1" i="0" u="none" strike="noStrike" kern="1200" cap="none" spc="-4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1" i="0"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Readiness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4" name="object 34"/>
          <p:cNvSpPr txBox="1"/>
          <p:nvPr/>
        </p:nvSpPr>
        <p:spPr>
          <a:xfrm>
            <a:off x="4742815" y="3295903"/>
            <a:ext cx="1420495" cy="628377"/>
          </a:xfrm>
          <a:prstGeom prst="rect">
            <a:avLst/>
          </a:prstGeom>
        </p:spPr>
        <p:txBody>
          <a:bodyPr vert="horz" wrap="square" lIns="0" tIns="12700" rIns="0" bIns="0" rtlCol="0">
            <a:spAutoFit/>
          </a:bodyPr>
          <a:lstStyle/>
          <a:p>
            <a:pPr marL="184785" marR="0" lvl="0" indent="-172085" algn="l" defTabSz="914400" rtl="0" eaLnBrk="1" fontAlgn="auto" latinLnBrk="0" hangingPunct="1">
              <a:lnSpc>
                <a:spcPct val="100000"/>
              </a:lnSpc>
              <a:spcBef>
                <a:spcPts val="10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SGLI</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DD93</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Monthly</a:t>
            </a:r>
            <a:r>
              <a:rPr kumimoji="0" sz="1000" b="0" i="1" u="none" strike="noStrike" kern="1200" cap="none" spc="-6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Counseling</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84785" marR="0" lvl="0" indent="-172085" algn="l" defTabSz="914400" rtl="0" eaLnBrk="1" fontAlgn="auto" latinLnBrk="0" hangingPunct="1">
              <a:lnSpc>
                <a:spcPct val="100000"/>
              </a:lnSpc>
              <a:spcBef>
                <a:spcPts val="0"/>
              </a:spcBef>
              <a:spcAft>
                <a:spcPts val="0"/>
              </a:spcAft>
              <a:buClrTx/>
              <a:buSzTx/>
              <a:buFont typeface="Calibri Light"/>
              <a:buChar char="−"/>
              <a:tabLst>
                <a:tab pos="1854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Medical</a:t>
            </a:r>
            <a:r>
              <a:rPr kumimoji="0" sz="1000" b="0" i="1" u="none" strike="noStrike" kern="1200" cap="none" spc="-3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Readiness</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35" name="object 35"/>
          <p:cNvSpPr txBox="1"/>
          <p:nvPr/>
        </p:nvSpPr>
        <p:spPr>
          <a:xfrm>
            <a:off x="4288980" y="3952063"/>
            <a:ext cx="1616710" cy="2074927"/>
          </a:xfrm>
          <a:prstGeom prst="rect">
            <a:avLst/>
          </a:prstGeom>
        </p:spPr>
        <p:txBody>
          <a:bodyPr vert="horz" wrap="square" lIns="0" tIns="12700" rIns="0" bIns="0" rtlCol="0">
            <a:spAutoFit/>
          </a:bodyPr>
          <a:lstStyle/>
          <a:p>
            <a:pPr marL="641985" marR="0" lvl="0" indent="-172085" algn="l" defTabSz="914400" rtl="0" eaLnBrk="1" fontAlgn="auto" latinLnBrk="0" hangingPunct="1">
              <a:lnSpc>
                <a:spcPct val="100000"/>
              </a:lnSpc>
              <a:spcBef>
                <a:spcPts val="100"/>
              </a:spcBef>
              <a:spcAft>
                <a:spcPts val="0"/>
              </a:spcAft>
              <a:buClrTx/>
              <a:buSzTx/>
              <a:buFont typeface="Calibri Light"/>
              <a:buChar char="−"/>
              <a:tabLst>
                <a:tab pos="6426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Dental</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641985" marR="0" lvl="0" indent="-172085" algn="l" defTabSz="914400" rtl="0" eaLnBrk="1" fontAlgn="auto" latinLnBrk="0" hangingPunct="1">
              <a:lnSpc>
                <a:spcPct val="100000"/>
              </a:lnSpc>
              <a:spcBef>
                <a:spcPts val="0"/>
              </a:spcBef>
              <a:spcAft>
                <a:spcPts val="0"/>
              </a:spcAft>
              <a:buClrTx/>
              <a:buSzTx/>
              <a:buFont typeface="Calibri Light"/>
              <a:buChar char="−"/>
              <a:tabLst>
                <a:tab pos="6426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Hearing</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641985" marR="0" lvl="0" indent="-172085" algn="l" defTabSz="914400" rtl="0" eaLnBrk="1" fontAlgn="auto" latinLnBrk="0" hangingPunct="1">
              <a:lnSpc>
                <a:spcPct val="100000"/>
              </a:lnSpc>
              <a:spcBef>
                <a:spcPts val="0"/>
              </a:spcBef>
              <a:spcAft>
                <a:spcPts val="0"/>
              </a:spcAft>
              <a:buClrTx/>
              <a:buSzTx/>
              <a:buFont typeface="Calibri Light"/>
              <a:buChar char="−"/>
              <a:tabLst>
                <a:tab pos="642620" algn="l"/>
              </a:tabLst>
              <a:defRPr/>
            </a:pP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PHA</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641985" marR="0" lvl="0" indent="-172085" algn="l" defTabSz="914400" rtl="0" eaLnBrk="1" fontAlgn="auto" latinLnBrk="0" hangingPunct="1">
              <a:lnSpc>
                <a:spcPct val="100000"/>
              </a:lnSpc>
              <a:spcBef>
                <a:spcPts val="0"/>
              </a:spcBef>
              <a:spcAft>
                <a:spcPts val="0"/>
              </a:spcAft>
              <a:buClrTx/>
              <a:buSzTx/>
              <a:buFont typeface="Calibri Light"/>
              <a:buChar char="−"/>
              <a:tabLst>
                <a:tab pos="6426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Annual</a:t>
            </a:r>
            <a:r>
              <a:rPr kumimoji="0" sz="1000" b="0" i="1" u="none" strike="noStrike" kern="1200" cap="none" spc="-45"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sz="1000" b="0" i="1" u="none" strike="noStrike" kern="1200" cap="none" spc="-10" normalizeH="0" baseline="0" noProof="0" dirty="0">
                <a:ln>
                  <a:noFill/>
                </a:ln>
                <a:solidFill>
                  <a:prstClr val="black"/>
                </a:solidFill>
                <a:effectLst/>
                <a:uLnTx/>
                <a:uFillTx/>
                <a:latin typeface="Arial" panose="020B0604020202020204" pitchFamily="34" charset="0"/>
                <a:cs typeface="Arial" panose="020B0604020202020204" pitchFamily="34" charset="0"/>
              </a:rPr>
              <a:t>Physical</a:t>
            </a: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641985" marR="0" lvl="0" indent="-172085" algn="l" defTabSz="914400" rtl="0" eaLnBrk="1" fontAlgn="auto" latinLnBrk="0" hangingPunct="1">
              <a:lnSpc>
                <a:spcPct val="100000"/>
              </a:lnSpc>
              <a:spcBef>
                <a:spcPts val="0"/>
              </a:spcBef>
              <a:spcAft>
                <a:spcPts val="0"/>
              </a:spcAft>
              <a:buClrTx/>
              <a:buSzTx/>
              <a:buFont typeface="Calibri Light"/>
              <a:buChar char="−"/>
              <a:tabLst>
                <a:tab pos="642620" algn="l"/>
              </a:tabLst>
              <a:defRPr/>
            </a:pPr>
            <a:r>
              <a:rPr kumimoji="0" sz="1000"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Vision</a:t>
            </a:r>
            <a:endParaRPr lang="en-US" sz="1000" dirty="0">
              <a:solidFill>
                <a:prstClr val="black"/>
              </a:solidFill>
              <a:latin typeface="Arial" panose="020B0604020202020204" pitchFamily="34" charset="0"/>
              <a:cs typeface="Arial" panose="020B0604020202020204" pitchFamily="34" charset="0"/>
            </a:endParaRPr>
          </a:p>
          <a:p>
            <a:pPr marL="641985" marR="0" lvl="0" indent="-172085" algn="l" defTabSz="914400" rtl="0" eaLnBrk="1" fontAlgn="auto" latinLnBrk="0" hangingPunct="1">
              <a:lnSpc>
                <a:spcPct val="100000"/>
              </a:lnSpc>
              <a:spcBef>
                <a:spcPts val="0"/>
              </a:spcBef>
              <a:spcAft>
                <a:spcPts val="0"/>
              </a:spcAft>
              <a:buClrTx/>
              <a:buSzTx/>
              <a:buFont typeface="Calibri Light"/>
              <a:buChar char="−"/>
              <a:tabLst>
                <a:tab pos="642620" algn="l"/>
              </a:tabLst>
              <a:defRPr/>
            </a:pPr>
            <a:r>
              <a:rPr kumimoji="0" sz="1000" b="0" i="1"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rPr>
              <a:t>POW</a:t>
            </a:r>
            <a:endParaRPr kumimoji="0" lang="en-US" sz="1000" b="0" i="1" u="none" strike="noStrike" kern="1200" cap="none" spc="-15"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641985" marR="0" lvl="0" indent="-172085" algn="l" defTabSz="914400" rtl="0" eaLnBrk="1" fontAlgn="auto" latinLnBrk="0" hangingPunct="1">
              <a:lnSpc>
                <a:spcPct val="100000"/>
              </a:lnSpc>
              <a:spcBef>
                <a:spcPts val="0"/>
              </a:spcBef>
              <a:spcAft>
                <a:spcPts val="0"/>
              </a:spcAft>
              <a:buClrTx/>
              <a:buSzTx/>
              <a:buFont typeface="Calibri Light"/>
              <a:buChar char="−"/>
              <a:tabLst>
                <a:tab pos="642620" algn="l"/>
              </a:tabLst>
              <a:defRPr/>
            </a:pPr>
            <a:r>
              <a:rPr kumimoji="0"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rPr>
              <a:t>Wills</a:t>
            </a:r>
            <a:endParaRPr kumimoji="0" lang="en-US" sz="1000" b="0" i="1" u="none" strike="noStrike" kern="1200" cap="none" spc="-5"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641985" indent="-172085">
              <a:buFont typeface="Calibri Light"/>
              <a:buChar char="−"/>
              <a:tabLst>
                <a:tab pos="642620" algn="l"/>
              </a:tabLst>
              <a:defRPr/>
            </a:pPr>
            <a:r>
              <a:rPr lang="en-US" sz="1000" i="1" spc="-5" dirty="0">
                <a:solidFill>
                  <a:prstClr val="black"/>
                </a:solidFill>
                <a:latin typeface="Arial" panose="020B0604020202020204" pitchFamily="34" charset="0"/>
                <a:cs typeface="Arial" panose="020B0604020202020204" pitchFamily="34" charset="0"/>
              </a:rPr>
              <a:t>Finance </a:t>
            </a:r>
            <a:r>
              <a:rPr lang="en-US" sz="1000" i="1" dirty="0">
                <a:solidFill>
                  <a:prstClr val="black"/>
                </a:solidFill>
                <a:latin typeface="Arial" panose="020B0604020202020204" pitchFamily="34" charset="0"/>
                <a:cs typeface="Arial" panose="020B0604020202020204" pitchFamily="34" charset="0"/>
              </a:rPr>
              <a:t>/ </a:t>
            </a:r>
            <a:r>
              <a:rPr lang="en-US" sz="1000" i="1" spc="-10" dirty="0">
                <a:solidFill>
                  <a:prstClr val="black"/>
                </a:solidFill>
                <a:latin typeface="Arial" panose="020B0604020202020204" pitchFamily="34" charset="0"/>
                <a:cs typeface="Arial" panose="020B0604020202020204" pitchFamily="34" charset="0"/>
              </a:rPr>
              <a:t>LES</a:t>
            </a:r>
            <a:r>
              <a:rPr lang="en-US" sz="1000" i="1" spc="-80" dirty="0">
                <a:solidFill>
                  <a:prstClr val="black"/>
                </a:solidFill>
                <a:latin typeface="Arial" panose="020B0604020202020204" pitchFamily="34" charset="0"/>
                <a:cs typeface="Arial" panose="020B0604020202020204" pitchFamily="34" charset="0"/>
              </a:rPr>
              <a:t> </a:t>
            </a:r>
            <a:r>
              <a:rPr lang="en-US" sz="1000" i="1" spc="-10" dirty="0">
                <a:solidFill>
                  <a:prstClr val="black"/>
                </a:solidFill>
                <a:latin typeface="Arial" panose="020B0604020202020204" pitchFamily="34" charset="0"/>
                <a:cs typeface="Arial" panose="020B0604020202020204" pitchFamily="34" charset="0"/>
              </a:rPr>
              <a:t>Review  </a:t>
            </a:r>
            <a:r>
              <a:rPr lang="en-US" sz="1000" i="1" spc="-5" dirty="0">
                <a:solidFill>
                  <a:prstClr val="black"/>
                </a:solidFill>
                <a:latin typeface="Arial" panose="020B0604020202020204" pitchFamily="34" charset="0"/>
                <a:cs typeface="Arial" panose="020B0604020202020204" pitchFamily="34" charset="0"/>
              </a:rPr>
              <a:t>Dog</a:t>
            </a:r>
            <a:r>
              <a:rPr lang="en-US" sz="1000" i="1" spc="-20" dirty="0">
                <a:solidFill>
                  <a:prstClr val="black"/>
                </a:solidFill>
                <a:latin typeface="Arial" panose="020B0604020202020204" pitchFamily="34" charset="0"/>
                <a:cs typeface="Arial" panose="020B0604020202020204" pitchFamily="34" charset="0"/>
              </a:rPr>
              <a:t> </a:t>
            </a:r>
            <a:r>
              <a:rPr lang="en-US" sz="1000" i="1" spc="-30" dirty="0">
                <a:solidFill>
                  <a:prstClr val="black"/>
                </a:solidFill>
                <a:latin typeface="Arial" panose="020B0604020202020204" pitchFamily="34" charset="0"/>
                <a:cs typeface="Arial" panose="020B0604020202020204" pitchFamily="34" charset="0"/>
              </a:rPr>
              <a:t>Tags</a:t>
            </a:r>
            <a:endParaRPr lang="en-US" sz="1000" dirty="0">
              <a:solidFill>
                <a:prstClr val="black"/>
              </a:solidFill>
              <a:latin typeface="Arial" panose="020B0604020202020204" pitchFamily="34" charset="0"/>
              <a:cs typeface="Arial" panose="020B0604020202020204" pitchFamily="34" charset="0"/>
            </a:endParaRPr>
          </a:p>
          <a:p>
            <a:pPr marL="641985" marR="0" lvl="0" indent="-172085" algn="l" defTabSz="914400" rtl="0" eaLnBrk="1" fontAlgn="auto" latinLnBrk="0" hangingPunct="1">
              <a:lnSpc>
                <a:spcPct val="100000"/>
              </a:lnSpc>
              <a:spcBef>
                <a:spcPts val="0"/>
              </a:spcBef>
              <a:spcAft>
                <a:spcPts val="0"/>
              </a:spcAft>
              <a:buClrTx/>
              <a:buSzTx/>
              <a:buFont typeface="Calibri Light"/>
              <a:buChar char="−"/>
              <a:tabLst>
                <a:tab pos="642620" algn="l"/>
              </a:tabLst>
              <a:defRPr/>
            </a:pPr>
            <a:endParaRPr kumimoji="0" sz="1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Light"/>
              <a:ea typeface="+mn-ea"/>
              <a:cs typeface="Calibri Light"/>
            </a:endParaRP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Light"/>
              <a:ea typeface="+mn-ea"/>
              <a:cs typeface="Calibri Light"/>
            </a:endParaRPr>
          </a:p>
        </p:txBody>
      </p:sp>
      <p:sp>
        <p:nvSpPr>
          <p:cNvPr id="27" name="Rectangle 26"/>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2"/>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4MAY20</a:t>
            </a:r>
          </a:p>
        </p:txBody>
      </p:sp>
    </p:spTree>
    <p:extLst>
      <p:ext uri="{BB962C8B-B14F-4D97-AF65-F5344CB8AC3E}">
        <p14:creationId xmlns:p14="http://schemas.microsoft.com/office/powerpoint/2010/main" val="2414426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153633" y="2902052"/>
            <a:ext cx="6858000" cy="1338828"/>
          </a:xfrm>
          <a:prstGeom prst="rect">
            <a:avLst/>
          </a:prstGeom>
          <a:noFill/>
          <a:ln w="9525">
            <a:noFill/>
            <a:miter lim="800000"/>
            <a:headEnd/>
            <a:tailEnd/>
          </a:ln>
          <a:effectLst/>
        </p:spPr>
        <p:txBody>
          <a:bodyPr>
            <a:spAutoFit/>
          </a:bodyPr>
          <a:lstStyle/>
          <a:p>
            <a:pPr algn="ctr"/>
            <a:r>
              <a:rPr lang="en-US" sz="4500" b="1" dirty="0">
                <a:solidFill>
                  <a:prstClr val="black"/>
                </a:solidFill>
                <a:latin typeface="Arial" charset="0"/>
                <a:cs typeface="Times New Roman" pitchFamily="18" charset="0"/>
              </a:rPr>
              <a:t>Schools</a:t>
            </a:r>
          </a:p>
          <a:p>
            <a:pPr algn="ctr"/>
            <a:endParaRPr lang="en-US" sz="3600" b="1" dirty="0">
              <a:solidFill>
                <a:srgbClr val="FF0000"/>
              </a:solidFill>
              <a:latin typeface="Arial" charset="0"/>
              <a:cs typeface="Times New Roman" pitchFamily="18" charset="0"/>
            </a:endParaRPr>
          </a:p>
        </p:txBody>
      </p:sp>
    </p:spTree>
    <p:extLst>
      <p:ext uri="{BB962C8B-B14F-4D97-AF65-F5344CB8AC3E}">
        <p14:creationId xmlns:p14="http://schemas.microsoft.com/office/powerpoint/2010/main" val="2144759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1" y="156041"/>
            <a:ext cx="6877878" cy="584775"/>
          </a:xfrm>
          <a:prstGeom prst="rect">
            <a:avLst/>
          </a:prstGeom>
          <a:noFill/>
        </p:spPr>
        <p:txBody>
          <a:bodyPr wrap="square" rtlCol="0">
            <a:spAutoFit/>
          </a:bodyPr>
          <a:lstStyle/>
          <a:p>
            <a:pPr algn="ctr"/>
            <a:r>
              <a:rPr lang="en-US" sz="3200" b="1" dirty="0">
                <a:solidFill>
                  <a:prstClr val="black"/>
                </a:solidFill>
                <a:latin typeface="Arial" panose="020B0604020202020204" pitchFamily="34" charset="0"/>
                <a:cs typeface="Arial" panose="020B0604020202020204" pitchFamily="34" charset="0"/>
              </a:rPr>
              <a:t>SCHEDULED CDDP TRAINING</a:t>
            </a:r>
            <a:endParaRPr lang="en-US" sz="3200" b="1" i="1" dirty="0">
              <a:solidFill>
                <a:prstClr val="black"/>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0" y="1086681"/>
          <a:ext cx="4147930" cy="5261125"/>
        </p:xfrm>
        <a:graphic>
          <a:graphicData uri="http://schemas.openxmlformats.org/drawingml/2006/table">
            <a:tbl>
              <a:tblPr>
                <a:tableStyleId>{5C22544A-7EE6-4342-B048-85BDC9FD1C3A}</a:tableStyleId>
              </a:tblPr>
              <a:tblGrid>
                <a:gridCol w="569779">
                  <a:extLst>
                    <a:ext uri="{9D8B030D-6E8A-4147-A177-3AD203B41FA5}">
                      <a16:colId xmlns:a16="http://schemas.microsoft.com/office/drawing/2014/main" val="20000"/>
                    </a:ext>
                  </a:extLst>
                </a:gridCol>
                <a:gridCol w="1350588">
                  <a:extLst>
                    <a:ext uri="{9D8B030D-6E8A-4147-A177-3AD203B41FA5}">
                      <a16:colId xmlns:a16="http://schemas.microsoft.com/office/drawing/2014/main" val="20001"/>
                    </a:ext>
                  </a:extLst>
                </a:gridCol>
                <a:gridCol w="548676">
                  <a:extLst>
                    <a:ext uri="{9D8B030D-6E8A-4147-A177-3AD203B41FA5}">
                      <a16:colId xmlns:a16="http://schemas.microsoft.com/office/drawing/2014/main" val="20002"/>
                    </a:ext>
                  </a:extLst>
                </a:gridCol>
                <a:gridCol w="548676">
                  <a:extLst>
                    <a:ext uri="{9D8B030D-6E8A-4147-A177-3AD203B41FA5}">
                      <a16:colId xmlns:a16="http://schemas.microsoft.com/office/drawing/2014/main" val="20003"/>
                    </a:ext>
                  </a:extLst>
                </a:gridCol>
                <a:gridCol w="1130211">
                  <a:extLst>
                    <a:ext uri="{9D8B030D-6E8A-4147-A177-3AD203B41FA5}">
                      <a16:colId xmlns:a16="http://schemas.microsoft.com/office/drawing/2014/main" val="20004"/>
                    </a:ext>
                  </a:extLst>
                </a:gridCol>
              </a:tblGrid>
              <a:tr h="230680">
                <a:tc gridSpan="5">
                  <a:txBody>
                    <a:bodyPr/>
                    <a:lstStyle/>
                    <a:p>
                      <a:pPr algn="ctr" fontAlgn="b"/>
                      <a:r>
                        <a:rPr lang="en-US" sz="800" u="none" strike="noStrike" dirty="0">
                          <a:effectLst/>
                        </a:rPr>
                        <a:t>UMO</a:t>
                      </a:r>
                      <a:endParaRPr lang="en-US" sz="800" b="1" i="0" u="none" strike="noStrike" dirty="0">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3727">
                <a:tc>
                  <a:txBody>
                    <a:bodyPr/>
                    <a:lstStyle/>
                    <a:p>
                      <a:pPr algn="l" fontAlgn="b"/>
                      <a:r>
                        <a:rPr lang="en-US" sz="800" u="none" strike="noStrike">
                          <a:effectLst/>
                        </a:rPr>
                        <a:t>COMPANY</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WARFIGHTER NAME</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l" fontAlgn="b"/>
                      <a:r>
                        <a:rPr lang="en-US" sz="800" u="none" strike="noStrike">
                          <a:effectLst/>
                        </a:rPr>
                        <a:t>START DATE</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l" fontAlgn="b"/>
                      <a:r>
                        <a:rPr lang="en-US" sz="800" u="none" strike="noStrike">
                          <a:effectLst/>
                        </a:rPr>
                        <a:t>END DATE</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RESERVATION STATUS</a:t>
                      </a:r>
                      <a:endParaRPr lang="en-US" sz="800" b="0" i="0" u="none" strike="noStrike">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01"/>
                  </a:ext>
                </a:extLst>
              </a:tr>
              <a:tr h="143727">
                <a:tc>
                  <a:txBody>
                    <a:bodyPr/>
                    <a:lstStyle/>
                    <a:p>
                      <a:pPr algn="l" fontAlgn="b"/>
                      <a:r>
                        <a:rPr lang="en-US" sz="800" u="none" strike="noStrike">
                          <a:effectLst/>
                        </a:rPr>
                        <a:t>HHC</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ATKINSON MICHAEL CURTIS</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dirty="0">
                          <a:effectLst/>
                        </a:rPr>
                        <a:t>13-Jul-20</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24-Jul-20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VALID RESERVATION </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02"/>
                  </a:ext>
                </a:extLst>
              </a:tr>
              <a:tr h="143727">
                <a:tc>
                  <a:txBody>
                    <a:bodyPr/>
                    <a:lstStyle/>
                    <a:p>
                      <a:pPr algn="l" fontAlgn="b"/>
                      <a:r>
                        <a:rPr lang="en-US" sz="800" u="none" strike="noStrike">
                          <a:effectLst/>
                        </a:rPr>
                        <a:t>A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BARTON TYLER JAMES</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13-Jul-20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24-Jul-20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03"/>
                  </a:ext>
                </a:extLst>
              </a:tr>
              <a:tr h="143727">
                <a:tc>
                  <a:txBody>
                    <a:bodyPr/>
                    <a:lstStyle/>
                    <a:p>
                      <a:pPr algn="l" fontAlgn="b"/>
                      <a:r>
                        <a:rPr lang="en-US" sz="800" u="none" strike="noStrike">
                          <a:effectLst/>
                        </a:rPr>
                        <a:t>HHC</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DOTSON MICHAEL J</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13-Jul-20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24-Jul-20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04"/>
                  </a:ext>
                </a:extLst>
              </a:tr>
              <a:tr h="143727">
                <a:tc>
                  <a:txBody>
                    <a:bodyPr/>
                    <a:lstStyle/>
                    <a:p>
                      <a:pPr algn="l" fontAlgn="b"/>
                      <a:r>
                        <a:rPr lang="en-US" sz="800" u="none" strike="noStrike">
                          <a:effectLst/>
                        </a:rPr>
                        <a:t>HHC</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GRIFFITH CHARLES ARTHUR</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13-Jul-20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24-Jul-20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05"/>
                  </a:ext>
                </a:extLst>
              </a:tr>
              <a:tr h="143727">
                <a:tc>
                  <a:txBody>
                    <a:bodyPr/>
                    <a:lstStyle/>
                    <a:p>
                      <a:pPr algn="l" fontAlgn="b"/>
                      <a:r>
                        <a:rPr lang="en-US" sz="800" u="none" strike="noStrike">
                          <a:effectLst/>
                        </a:rPr>
                        <a:t>A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KOCHENDERFER STACEY ALLEN</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13-Jul-20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24-Jul-20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06"/>
                  </a:ext>
                </a:extLst>
              </a:tr>
              <a:tr h="143727">
                <a:tc>
                  <a:txBody>
                    <a:bodyPr/>
                    <a:lstStyle/>
                    <a:p>
                      <a:pPr algn="l" fontAlgn="b"/>
                      <a:r>
                        <a:rPr lang="en-US" sz="800" u="none" strike="noStrike" dirty="0">
                          <a:effectLst/>
                        </a:rPr>
                        <a:t>A CO</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UNDERWOOD CLOYCE</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13-Jul-20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24-Jul-20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07"/>
                  </a:ext>
                </a:extLst>
              </a:tr>
              <a:tr h="143727">
                <a:tc>
                  <a:txBody>
                    <a:bodyPr/>
                    <a:lstStyle/>
                    <a:p>
                      <a:pPr algn="l" fontAlgn="b"/>
                      <a:r>
                        <a:rPr lang="en-US" sz="800" b="0" i="0" u="none" strike="noStrike" dirty="0">
                          <a:solidFill>
                            <a:srgbClr val="000000"/>
                          </a:solidFill>
                          <a:effectLst/>
                          <a:latin typeface="Calibri" panose="020F0502020204030204" pitchFamily="34" charset="0"/>
                        </a:rPr>
                        <a:t>G CO</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MCMILLAN, CHRISTOPHER C,</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18-Aug-20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28-Aug-20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 RESERVATION</a:t>
                      </a:r>
                    </a:p>
                  </a:txBody>
                  <a:tcPr marL="7018" marR="7018" marT="7018" marB="0" anchor="b"/>
                </a:tc>
                <a:extLst>
                  <a:ext uri="{0D108BD9-81ED-4DB2-BD59-A6C34878D82A}">
                    <a16:rowId xmlns:a16="http://schemas.microsoft.com/office/drawing/2014/main" val="10008"/>
                  </a:ext>
                </a:extLst>
              </a:tr>
              <a:tr h="143727">
                <a:tc>
                  <a:txBody>
                    <a:bodyPr/>
                    <a:lstStyle/>
                    <a:p>
                      <a:pPr algn="l" fontAlgn="b"/>
                      <a:r>
                        <a:rPr lang="en-US" sz="800" b="0" i="0" u="none" strike="noStrike" dirty="0">
                          <a:solidFill>
                            <a:srgbClr val="000000"/>
                          </a:solidFill>
                          <a:effectLst/>
                          <a:latin typeface="Calibri" panose="020F0502020204030204" pitchFamily="34" charset="0"/>
                        </a:rPr>
                        <a:t>G CO</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STEIN, ZACHARY B</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18-Aug-20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28-Aug-20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a:t>
                      </a:r>
                      <a:r>
                        <a:rPr lang="en-US" sz="800" b="0" i="0" u="none" strike="noStrike" baseline="0" dirty="0">
                          <a:solidFill>
                            <a:srgbClr val="000000"/>
                          </a:solidFill>
                          <a:effectLst/>
                          <a:latin typeface="Calibri" panose="020F0502020204030204" pitchFamily="34" charset="0"/>
                        </a:rPr>
                        <a:t>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09"/>
                  </a:ext>
                </a:extLst>
              </a:tr>
              <a:tr h="143727">
                <a:tc gridSpan="5">
                  <a:txBody>
                    <a:bodyPr/>
                    <a:lstStyle/>
                    <a:p>
                      <a:pPr algn="ctr" fontAlgn="b"/>
                      <a:r>
                        <a:rPr lang="en-US" sz="800" u="none" strike="noStrike" dirty="0">
                          <a:effectLst/>
                        </a:rPr>
                        <a:t>TC-AIMS</a:t>
                      </a:r>
                      <a:endParaRPr lang="en-US" sz="800" b="1" i="0" u="none" strike="noStrike" dirty="0">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143727">
                <a:tc>
                  <a:txBody>
                    <a:bodyPr/>
                    <a:lstStyle/>
                    <a:p>
                      <a:pPr algn="l" fontAlgn="b"/>
                      <a:r>
                        <a:rPr lang="en-US" sz="800" b="0" i="0" u="none" strike="noStrike" dirty="0">
                          <a:solidFill>
                            <a:srgbClr val="000000"/>
                          </a:solidFill>
                          <a:effectLst/>
                          <a:latin typeface="Calibri" panose="020F0502020204030204" pitchFamily="34" charset="0"/>
                        </a:rPr>
                        <a:t>G CO</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MCMILLAN, CHRISTOPHER C,</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27-Jul-20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31-Jul-20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a:t>
                      </a:r>
                      <a:r>
                        <a:rPr lang="en-US" sz="800" b="0" i="0" u="none" strike="noStrike" baseline="0" dirty="0">
                          <a:solidFill>
                            <a:srgbClr val="000000"/>
                          </a:solidFill>
                          <a:effectLst/>
                          <a:latin typeface="Calibri" panose="020F0502020204030204" pitchFamily="34" charset="0"/>
                        </a:rPr>
                        <a:t>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11"/>
                  </a:ext>
                </a:extLst>
              </a:tr>
              <a:tr h="143727">
                <a:tc>
                  <a:txBody>
                    <a:bodyPr/>
                    <a:lstStyle/>
                    <a:p>
                      <a:pPr algn="l" fontAlgn="b"/>
                      <a:r>
                        <a:rPr lang="en-US" sz="800" b="0" i="0" u="none" strike="noStrike" dirty="0">
                          <a:solidFill>
                            <a:srgbClr val="000000"/>
                          </a:solidFill>
                          <a:effectLst/>
                          <a:latin typeface="Calibri" panose="020F0502020204030204" pitchFamily="34" charset="0"/>
                        </a:rPr>
                        <a:t>G CO</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STEIN, ZACHARY B</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27-Jul-20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31-Jul-20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a:t>
                      </a:r>
                      <a:r>
                        <a:rPr lang="en-US" sz="800" b="0" i="0" u="none" strike="noStrike" baseline="0" dirty="0">
                          <a:solidFill>
                            <a:srgbClr val="000000"/>
                          </a:solidFill>
                          <a:effectLst/>
                          <a:latin typeface="Calibri" panose="020F0502020204030204" pitchFamily="34" charset="0"/>
                        </a:rPr>
                        <a:t>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12"/>
                  </a:ext>
                </a:extLst>
              </a:tr>
              <a:tr h="143727">
                <a:tc gridSpan="5">
                  <a:txBody>
                    <a:bodyPr/>
                    <a:lstStyle/>
                    <a:p>
                      <a:pPr algn="ctr" fontAlgn="b"/>
                      <a:r>
                        <a:rPr lang="en-US" sz="800" u="none" strike="noStrike">
                          <a:effectLst/>
                        </a:rPr>
                        <a:t>HAZMAT</a:t>
                      </a:r>
                      <a:endParaRPr lang="en-US" sz="800" b="1" i="0" u="none" strike="noStrike">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r h="143727">
                <a:tc>
                  <a:txBody>
                    <a:bodyPr/>
                    <a:lstStyle/>
                    <a:p>
                      <a:pPr algn="l" fontAlgn="b"/>
                      <a:r>
                        <a:rPr lang="en-US" sz="800" b="0" i="0" u="none" strike="noStrike" dirty="0">
                          <a:solidFill>
                            <a:schemeClr val="dk1"/>
                          </a:solidFill>
                          <a:effectLst/>
                          <a:latin typeface="+mn-lt"/>
                        </a:rPr>
                        <a:t>G</a:t>
                      </a:r>
                      <a:r>
                        <a:rPr lang="en-US" sz="800" b="0" i="0" u="none" strike="noStrike" baseline="0" dirty="0">
                          <a:solidFill>
                            <a:schemeClr val="dk1"/>
                          </a:solidFill>
                          <a:effectLst/>
                          <a:latin typeface="+mn-lt"/>
                        </a:rPr>
                        <a:t> CO</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LOPEZ</a:t>
                      </a:r>
                      <a:r>
                        <a:rPr lang="en-US" sz="800" b="0" i="0" u="none" strike="noStrike" baseline="0" dirty="0">
                          <a:solidFill>
                            <a:srgbClr val="000000"/>
                          </a:solidFill>
                          <a:effectLst/>
                          <a:latin typeface="Calibri" panose="020F0502020204030204" pitchFamily="34" charset="0"/>
                        </a:rPr>
                        <a:t> GONZALEZ </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dirty="0">
                          <a:effectLst/>
                        </a:rPr>
                        <a:t>15-Jun-20</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dirty="0">
                          <a:effectLst/>
                        </a:rPr>
                        <a:t>26-Jun-20</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14"/>
                  </a:ext>
                </a:extLst>
              </a:tr>
              <a:tr h="143727">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BYRD JOSEPH LEONARD</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27-Jul-20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7-Aug-20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 RESERVATION</a:t>
                      </a:r>
                    </a:p>
                  </a:txBody>
                  <a:tcPr marL="7018" marR="7018" marT="7018" marB="0" anchor="b"/>
                </a:tc>
                <a:extLst>
                  <a:ext uri="{0D108BD9-81ED-4DB2-BD59-A6C34878D82A}">
                    <a16:rowId xmlns:a16="http://schemas.microsoft.com/office/drawing/2014/main" val="10015"/>
                  </a:ext>
                </a:extLst>
              </a:tr>
              <a:tr h="143727">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HAMMONDS BILLY MACK</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27-Jul-20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7-Aug-20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 RESERVATION</a:t>
                      </a:r>
                    </a:p>
                  </a:txBody>
                  <a:tcPr marL="7018" marR="7018" marT="7018" marB="0" anchor="b"/>
                </a:tc>
                <a:extLst>
                  <a:ext uri="{0D108BD9-81ED-4DB2-BD59-A6C34878D82A}">
                    <a16:rowId xmlns:a16="http://schemas.microsoft.com/office/drawing/2014/main" val="10016"/>
                  </a:ext>
                </a:extLst>
              </a:tr>
              <a:tr h="143727">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KERR COLIN A</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27-Jul-20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7-Aug-20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 RESERVATION</a:t>
                      </a:r>
                    </a:p>
                  </a:txBody>
                  <a:tcPr marL="7018" marR="7018" marT="7018" marB="0" anchor="b"/>
                </a:tc>
                <a:extLst>
                  <a:ext uri="{0D108BD9-81ED-4DB2-BD59-A6C34878D82A}">
                    <a16:rowId xmlns:a16="http://schemas.microsoft.com/office/drawing/2014/main" val="10017"/>
                  </a:ext>
                </a:extLst>
              </a:tr>
              <a:tr h="143727">
                <a:tc gridSpan="5">
                  <a:txBody>
                    <a:bodyPr/>
                    <a:lstStyle/>
                    <a:p>
                      <a:pPr algn="ctr" fontAlgn="b"/>
                      <a:r>
                        <a:rPr lang="en-US" sz="800" u="none" strike="noStrike" dirty="0">
                          <a:effectLst/>
                        </a:rPr>
                        <a:t>RAIL/AIR LOAD TEAM</a:t>
                      </a:r>
                      <a:endParaRPr lang="en-US" sz="800" b="1" i="0" u="none" strike="noStrike" dirty="0">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8"/>
                  </a:ext>
                </a:extLst>
              </a:tr>
              <a:tr h="143727">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CHAVEZ SEAN LUCIANO</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26-May-20</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28-May-20</a:t>
                      </a:r>
                    </a:p>
                  </a:txBody>
                  <a:tcPr marL="7018" marR="7018" marT="7018" marB="0" anchor="b"/>
                </a:tc>
                <a:tc>
                  <a:txBody>
                    <a:bodyPr/>
                    <a:lstStyle/>
                    <a:p>
                      <a:pPr algn="ctr" fontAlgn="b"/>
                      <a:r>
                        <a:rPr lang="en-US" sz="800" u="none" strike="noStrike" dirty="0">
                          <a:effectLst/>
                        </a:rPr>
                        <a:t>VALID</a:t>
                      </a:r>
                      <a:r>
                        <a:rPr lang="en-US" sz="800" u="none" strike="noStrike" baseline="0" dirty="0">
                          <a:effectLst/>
                        </a:rPr>
                        <a:t> RESERVATION</a:t>
                      </a:r>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19"/>
                  </a:ext>
                </a:extLst>
              </a:tr>
              <a:tr h="143727">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GREN GABRIEL PAUL</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26-May-20</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28-May-20</a:t>
                      </a: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20"/>
                  </a:ext>
                </a:extLst>
              </a:tr>
              <a:tr h="143727">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HARRELL ANDREW GAGE </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26-May-20</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28-May-20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 RESERVATION</a:t>
                      </a:r>
                    </a:p>
                  </a:txBody>
                  <a:tcPr marL="7018" marR="7018" marT="7018" marB="0" anchor="b"/>
                </a:tc>
                <a:extLst>
                  <a:ext uri="{0D108BD9-81ED-4DB2-BD59-A6C34878D82A}">
                    <a16:rowId xmlns:a16="http://schemas.microsoft.com/office/drawing/2014/main" val="10021"/>
                  </a:ext>
                </a:extLst>
              </a:tr>
              <a:tr h="143727">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HESTER GLADYS MARY</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26-May-20</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28-May-20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 RESERVATION</a:t>
                      </a:r>
                    </a:p>
                  </a:txBody>
                  <a:tcPr marL="7018" marR="7018" marT="7018" marB="0" anchor="b"/>
                </a:tc>
                <a:extLst>
                  <a:ext uri="{0D108BD9-81ED-4DB2-BD59-A6C34878D82A}">
                    <a16:rowId xmlns:a16="http://schemas.microsoft.com/office/drawing/2014/main" val="10022"/>
                  </a:ext>
                </a:extLst>
              </a:tr>
              <a:tr h="143727">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OATES AUSTIN LAINE</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26-May-20</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28-May-20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VALID RESERVATION</a:t>
                      </a:r>
                    </a:p>
                  </a:txBody>
                  <a:tcPr marL="7018" marR="7018" marT="7018" marB="0" anchor="b"/>
                </a:tc>
                <a:extLst>
                  <a:ext uri="{0D108BD9-81ED-4DB2-BD59-A6C34878D82A}">
                    <a16:rowId xmlns:a16="http://schemas.microsoft.com/office/drawing/2014/main" val="10023"/>
                  </a:ext>
                </a:extLst>
              </a:tr>
              <a:tr h="143727">
                <a:tc gridSpan="5">
                  <a:txBody>
                    <a:bodyPr/>
                    <a:lstStyle/>
                    <a:p>
                      <a:pPr algn="ctr" fontAlgn="b"/>
                      <a:r>
                        <a:rPr lang="en-US" sz="800" u="none" strike="noStrike">
                          <a:effectLst/>
                        </a:rPr>
                        <a:t>ICODES/ALCP</a:t>
                      </a:r>
                      <a:endParaRPr lang="en-US" sz="800" b="1" i="0" u="none" strike="noStrike">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4"/>
                  </a:ext>
                </a:extLst>
              </a:tr>
              <a:tr h="143727">
                <a:tc>
                  <a:txBody>
                    <a:bodyPr/>
                    <a:lstStyle/>
                    <a:p>
                      <a:pPr algn="l" fontAlgn="b"/>
                      <a:r>
                        <a:rPr lang="en-US" sz="800" u="none" strike="noStrike">
                          <a:effectLst/>
                        </a:rPr>
                        <a:t>N/A</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N/A</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l" fontAlgn="b"/>
                      <a:r>
                        <a:rPr lang="en-US" sz="800" u="none" strike="noStrike">
                          <a:effectLst/>
                        </a:rPr>
                        <a:t>N/A</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l" fontAlgn="b"/>
                      <a:r>
                        <a:rPr lang="en-US" sz="800" u="none" strike="noStrike">
                          <a:effectLst/>
                        </a:rPr>
                        <a:t>N/A</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25"/>
                  </a:ext>
                </a:extLst>
              </a:tr>
              <a:tr h="143727">
                <a:tc gridSpan="5">
                  <a:txBody>
                    <a:bodyPr/>
                    <a:lstStyle/>
                    <a:p>
                      <a:pPr algn="ctr" fontAlgn="b"/>
                      <a:r>
                        <a:rPr lang="en-US" sz="800" u="none" strike="noStrike">
                          <a:effectLst/>
                        </a:rPr>
                        <a:t>CONTAINER CONTROL</a:t>
                      </a:r>
                      <a:endParaRPr lang="en-US" sz="800" b="1" i="0" u="none" strike="noStrike">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6"/>
                  </a:ext>
                </a:extLst>
              </a:tr>
              <a:tr h="143727">
                <a:tc>
                  <a:txBody>
                    <a:bodyPr/>
                    <a:lstStyle/>
                    <a:p>
                      <a:pPr algn="l" fontAlgn="b"/>
                      <a:r>
                        <a:rPr lang="en-US" sz="800" u="none" strike="noStrike">
                          <a:effectLst/>
                        </a:rPr>
                        <a:t>A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KILMETE, HARVEY</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18-May-20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20-May-20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VALID RESERVATION </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27"/>
                  </a:ext>
                </a:extLst>
              </a:tr>
              <a:tr h="143727">
                <a:tc>
                  <a:txBody>
                    <a:bodyPr/>
                    <a:lstStyle/>
                    <a:p>
                      <a:pPr algn="l" fontAlgn="b"/>
                      <a:r>
                        <a:rPr lang="en-US" sz="800" u="none" strike="noStrike">
                          <a:effectLst/>
                        </a:rPr>
                        <a:t>A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MCGOVERN, LAUREN</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18-May-20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20-May-20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28"/>
                  </a:ext>
                </a:extLst>
              </a:tr>
              <a:tr h="143727">
                <a:tc>
                  <a:txBody>
                    <a:bodyPr/>
                    <a:lstStyle/>
                    <a:p>
                      <a:pPr algn="l" fontAlgn="b"/>
                      <a:r>
                        <a:rPr lang="en-US" sz="800" u="none" strike="noStrike">
                          <a:effectLst/>
                        </a:rPr>
                        <a:t>G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STEIN, ZACHARY</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18-May-20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20-May-20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29"/>
                  </a:ext>
                </a:extLst>
              </a:tr>
              <a:tr h="143727">
                <a:tc>
                  <a:txBody>
                    <a:bodyPr/>
                    <a:lstStyle/>
                    <a:p>
                      <a:pPr algn="l" fontAlgn="b"/>
                      <a:r>
                        <a:rPr lang="en-US" sz="800" u="none" strike="noStrike">
                          <a:effectLst/>
                        </a:rPr>
                        <a:t>G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GREEN, COREY</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18-May-20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20-May-20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30"/>
                  </a:ext>
                </a:extLst>
              </a:tr>
              <a:tr h="143727">
                <a:tc>
                  <a:txBody>
                    <a:bodyPr/>
                    <a:lstStyle/>
                    <a:p>
                      <a:pPr algn="l" fontAlgn="b"/>
                      <a:r>
                        <a:rPr lang="en-US" sz="800" u="none" strike="noStrike">
                          <a:effectLst/>
                        </a:rPr>
                        <a:t>B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WELLER, WYATT</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18-May-20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20-May-20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31"/>
                  </a:ext>
                </a:extLst>
              </a:tr>
              <a:tr h="143727">
                <a:tc>
                  <a:txBody>
                    <a:bodyPr/>
                    <a:lstStyle/>
                    <a:p>
                      <a:pPr algn="l" fontAlgn="b"/>
                      <a:r>
                        <a:rPr lang="en-US" sz="800" u="none" strike="noStrike">
                          <a:effectLst/>
                        </a:rPr>
                        <a:t>C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MORALESSERANO, FELIX</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18-May-20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20-May-20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32"/>
                  </a:ext>
                </a:extLst>
              </a:tr>
              <a:tr h="143727">
                <a:tc>
                  <a:txBody>
                    <a:bodyPr/>
                    <a:lstStyle/>
                    <a:p>
                      <a:pPr algn="l" fontAlgn="b"/>
                      <a:r>
                        <a:rPr lang="en-US" sz="800" u="none" strike="noStrike">
                          <a:effectLst/>
                        </a:rPr>
                        <a:t>C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BERGER, JACOB</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18-May-20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20-May-20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33"/>
                  </a:ext>
                </a:extLst>
              </a:tr>
              <a:tr h="143727">
                <a:tc>
                  <a:txBody>
                    <a:bodyPr/>
                    <a:lstStyle/>
                    <a:p>
                      <a:pPr algn="l" fontAlgn="b"/>
                      <a:r>
                        <a:rPr lang="en-US" sz="800" u="none" strike="noStrike">
                          <a:effectLst/>
                        </a:rPr>
                        <a:t>C CO</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LEWIS, KEITH</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18-May-20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20-May-20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34"/>
                  </a:ext>
                </a:extLst>
              </a:tr>
              <a:tr h="143727">
                <a:tc>
                  <a:txBody>
                    <a:bodyPr/>
                    <a:lstStyle/>
                    <a:p>
                      <a:pPr algn="l" fontAlgn="b"/>
                      <a:r>
                        <a:rPr lang="en-US" sz="800" u="none" strike="noStrike">
                          <a:effectLst/>
                        </a:rPr>
                        <a:t>HHC</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WHITLOCK, ZACHARY</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18-May-20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r" fontAlgn="b"/>
                      <a:r>
                        <a:rPr lang="en-US" sz="800" u="none" strike="noStrike">
                          <a:effectLst/>
                        </a:rPr>
                        <a:t>20-May-20</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 VALID RESERVATION</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35"/>
                  </a:ext>
                </a:extLst>
              </a:tr>
            </a:tbl>
          </a:graphicData>
        </a:graphic>
      </p:graphicFrame>
      <p:graphicFrame>
        <p:nvGraphicFramePr>
          <p:cNvPr id="11" name="Table 10"/>
          <p:cNvGraphicFramePr>
            <a:graphicFrameLocks noGrp="1"/>
          </p:cNvGraphicFramePr>
          <p:nvPr/>
        </p:nvGraphicFramePr>
        <p:xfrm>
          <a:off x="4810539" y="1110577"/>
          <a:ext cx="4267200" cy="4303587"/>
        </p:xfrm>
        <a:graphic>
          <a:graphicData uri="http://schemas.openxmlformats.org/drawingml/2006/table">
            <a:tbl>
              <a:tblPr>
                <a:tableStyleId>{5C22544A-7EE6-4342-B048-85BDC9FD1C3A}</a:tableStyleId>
              </a:tblPr>
              <a:tblGrid>
                <a:gridCol w="567360">
                  <a:extLst>
                    <a:ext uri="{9D8B030D-6E8A-4147-A177-3AD203B41FA5}">
                      <a16:colId xmlns:a16="http://schemas.microsoft.com/office/drawing/2014/main" val="20000"/>
                    </a:ext>
                  </a:extLst>
                </a:gridCol>
                <a:gridCol w="1350588">
                  <a:extLst>
                    <a:ext uri="{9D8B030D-6E8A-4147-A177-3AD203B41FA5}">
                      <a16:colId xmlns:a16="http://schemas.microsoft.com/office/drawing/2014/main" val="20001"/>
                    </a:ext>
                  </a:extLst>
                </a:gridCol>
                <a:gridCol w="548676">
                  <a:extLst>
                    <a:ext uri="{9D8B030D-6E8A-4147-A177-3AD203B41FA5}">
                      <a16:colId xmlns:a16="http://schemas.microsoft.com/office/drawing/2014/main" val="20002"/>
                    </a:ext>
                  </a:extLst>
                </a:gridCol>
                <a:gridCol w="548676">
                  <a:extLst>
                    <a:ext uri="{9D8B030D-6E8A-4147-A177-3AD203B41FA5}">
                      <a16:colId xmlns:a16="http://schemas.microsoft.com/office/drawing/2014/main" val="20003"/>
                    </a:ext>
                  </a:extLst>
                </a:gridCol>
                <a:gridCol w="1251900">
                  <a:extLst>
                    <a:ext uri="{9D8B030D-6E8A-4147-A177-3AD203B41FA5}">
                      <a16:colId xmlns:a16="http://schemas.microsoft.com/office/drawing/2014/main" val="20004"/>
                    </a:ext>
                  </a:extLst>
                </a:gridCol>
              </a:tblGrid>
              <a:tr h="228351">
                <a:tc gridSpan="5">
                  <a:txBody>
                    <a:bodyPr/>
                    <a:lstStyle/>
                    <a:p>
                      <a:pPr algn="ctr" fontAlgn="b"/>
                      <a:r>
                        <a:rPr lang="en-US" sz="800" u="none" strike="noStrike" dirty="0">
                          <a:effectLst/>
                        </a:rPr>
                        <a:t>UMO</a:t>
                      </a:r>
                      <a:endParaRPr lang="en-US" sz="800" b="1" i="0" u="none" strike="noStrike" dirty="0">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276">
                <a:tc>
                  <a:txBody>
                    <a:bodyPr/>
                    <a:lstStyle/>
                    <a:p>
                      <a:pPr algn="l" fontAlgn="b"/>
                      <a:r>
                        <a:rPr lang="en-US" sz="800" u="none" strike="noStrike">
                          <a:effectLst/>
                        </a:rPr>
                        <a:t>COMPANY</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a:effectLst/>
                        </a:rPr>
                        <a:t>WARFIGHTER NAME</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l" fontAlgn="b"/>
                      <a:r>
                        <a:rPr lang="en-US" sz="800" u="none" strike="noStrike">
                          <a:effectLst/>
                        </a:rPr>
                        <a:t>START DATE</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l" fontAlgn="b"/>
                      <a:r>
                        <a:rPr lang="en-US" sz="800" u="none" strike="noStrike">
                          <a:effectLst/>
                        </a:rPr>
                        <a:t>END DATE</a:t>
                      </a:r>
                      <a:endParaRPr lang="en-US" sz="800" b="0" i="0" u="none" strike="noStrike">
                        <a:solidFill>
                          <a:srgbClr val="000000"/>
                        </a:solidFill>
                        <a:effectLst/>
                        <a:latin typeface="Calibri" panose="020F0502020204030204" pitchFamily="34" charset="0"/>
                      </a:endParaRPr>
                    </a:p>
                  </a:txBody>
                  <a:tcPr marL="7018" marR="7018" marT="7018" marB="0" anchor="b"/>
                </a:tc>
                <a:tc>
                  <a:txBody>
                    <a:bodyPr/>
                    <a:lstStyle/>
                    <a:p>
                      <a:pPr algn="ctr" fontAlgn="b"/>
                      <a:r>
                        <a:rPr lang="en-US" sz="800" u="none" strike="noStrike" dirty="0">
                          <a:effectLst/>
                        </a:rPr>
                        <a:t>RESERVATION STATUS</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01"/>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WHITLOCK,</a:t>
                      </a:r>
                      <a:r>
                        <a:rPr lang="en-US" sz="800" b="0" i="0" u="none" strike="noStrike" baseline="0" dirty="0">
                          <a:solidFill>
                            <a:srgbClr val="000000"/>
                          </a:solidFill>
                          <a:effectLst/>
                          <a:latin typeface="Calibri" panose="020F0502020204030204" pitchFamily="34" charset="0"/>
                        </a:rPr>
                        <a:t> ZACHARY</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1-Jun-20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12-June-20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02"/>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TAYLOR, JONATHAN</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1-Jun-20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12-Jun-20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03"/>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KELLS, EVEN</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1-Jun-20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12-Jun-20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04"/>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DUNLAP, SAMUEL</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1-Jun-20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12-Jun-20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05"/>
                  </a:ext>
                </a:extLst>
              </a:tr>
              <a:tr h="142276">
                <a:tc gridSpan="5">
                  <a:txBody>
                    <a:bodyPr/>
                    <a:lstStyle/>
                    <a:p>
                      <a:pPr algn="ctr" fontAlgn="b"/>
                      <a:r>
                        <a:rPr lang="en-US" sz="800" u="none" strike="noStrike" dirty="0">
                          <a:effectLst/>
                        </a:rPr>
                        <a:t>TC-AIMS</a:t>
                      </a:r>
                      <a:endParaRPr lang="en-US" sz="800" b="1" i="0" u="none" strike="noStrike" dirty="0">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42276">
                <a:tc>
                  <a:txBody>
                    <a:bodyPr/>
                    <a:lstStyle/>
                    <a:p>
                      <a:pPr algn="l"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n/a</a:t>
                      </a:r>
                    </a:p>
                  </a:txBody>
                  <a:tcPr marL="7018" marR="7018" marT="7018" marB="0" anchor="b"/>
                </a:tc>
                <a:extLst>
                  <a:ext uri="{0D108BD9-81ED-4DB2-BD59-A6C34878D82A}">
                    <a16:rowId xmlns:a16="http://schemas.microsoft.com/office/drawing/2014/main" val="10007"/>
                  </a:ext>
                </a:extLst>
              </a:tr>
              <a:tr h="199803">
                <a:tc gridSpan="5">
                  <a:txBody>
                    <a:bodyPr/>
                    <a:lstStyle/>
                    <a:p>
                      <a:pPr algn="ctr" fontAlgn="b"/>
                      <a:r>
                        <a:rPr lang="en-US" sz="800" u="none" strike="noStrike" dirty="0">
                          <a:effectLst/>
                        </a:rPr>
                        <a:t>HAZMAT</a:t>
                      </a:r>
                      <a:endParaRPr lang="en-US" sz="800" b="1" i="0" u="none" strike="noStrike" dirty="0">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42276">
                <a:tc>
                  <a:txBody>
                    <a:bodyPr/>
                    <a:lstStyle/>
                    <a:p>
                      <a:pPr algn="l" fontAlgn="b"/>
                      <a:r>
                        <a:rPr lang="en-US" sz="800" b="0" i="0" u="none" strike="noStrike" dirty="0">
                          <a:solidFill>
                            <a:srgbClr val="000000"/>
                          </a:solidFill>
                          <a:effectLst/>
                          <a:latin typeface="Calibri" panose="020F0502020204030204" pitchFamily="34" charset="0"/>
                        </a:rPr>
                        <a:t>C</a:t>
                      </a:r>
                      <a:r>
                        <a:rPr lang="en-US" sz="800" b="0" i="0" u="none" strike="noStrike" baseline="0" dirty="0">
                          <a:solidFill>
                            <a:srgbClr val="000000"/>
                          </a:solidFill>
                          <a:effectLst/>
                          <a:latin typeface="Calibri" panose="020F0502020204030204" pitchFamily="34" charset="0"/>
                        </a:rPr>
                        <a:t> CO</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SHIFFLETT, NICHOLAS</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15-Jun-20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26-Jun-20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09"/>
                  </a:ext>
                </a:extLst>
              </a:tr>
              <a:tr h="142276">
                <a:tc>
                  <a:txBody>
                    <a:bodyPr/>
                    <a:lstStyle/>
                    <a:p>
                      <a:pPr algn="l" fontAlgn="b"/>
                      <a:r>
                        <a:rPr lang="en-US" sz="800" b="0" i="0" u="none" strike="noStrike" dirty="0">
                          <a:solidFill>
                            <a:srgbClr val="000000"/>
                          </a:solidFill>
                          <a:effectLst/>
                          <a:latin typeface="Calibri" panose="020F0502020204030204" pitchFamily="34" charset="0"/>
                        </a:rPr>
                        <a:t>C CO</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KENDALL, MATTHEW</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15-Jun-20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26-Jun-20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0"/>
                  </a:ext>
                </a:extLst>
              </a:tr>
              <a:tr h="142276">
                <a:tc>
                  <a:txBody>
                    <a:bodyPr/>
                    <a:lstStyle/>
                    <a:p>
                      <a:pPr algn="l" fontAlgn="b"/>
                      <a:r>
                        <a:rPr lang="en-US" sz="800" b="0" i="0" u="none" strike="noStrike" dirty="0">
                          <a:solidFill>
                            <a:srgbClr val="000000"/>
                          </a:solidFill>
                          <a:effectLst/>
                          <a:latin typeface="Calibri" panose="020F0502020204030204" pitchFamily="34" charset="0"/>
                        </a:rPr>
                        <a:t>C CO</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BREEDEN,</a:t>
                      </a:r>
                      <a:r>
                        <a:rPr lang="en-US" sz="800" b="0" i="0" u="none" strike="noStrike" baseline="0" dirty="0">
                          <a:solidFill>
                            <a:srgbClr val="000000"/>
                          </a:solidFill>
                          <a:effectLst/>
                          <a:latin typeface="Calibri" panose="020F0502020204030204" pitchFamily="34" charset="0"/>
                        </a:rPr>
                        <a:t> ALEXANDER</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15-Jun-20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26-Jun-20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1"/>
                  </a:ext>
                </a:extLst>
              </a:tr>
              <a:tr h="142276">
                <a:tc>
                  <a:txBody>
                    <a:bodyPr/>
                    <a:lstStyle/>
                    <a:p>
                      <a:pPr algn="l" fontAlgn="b"/>
                      <a:r>
                        <a:rPr lang="en-US" sz="800" b="0" i="0" u="none" strike="noStrike" dirty="0">
                          <a:solidFill>
                            <a:srgbClr val="000000"/>
                          </a:solidFill>
                          <a:effectLst/>
                          <a:latin typeface="Calibri" panose="020F0502020204030204" pitchFamily="34" charset="0"/>
                        </a:rPr>
                        <a:t>C CO</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BERGER, JACOB</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13-Jul-20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24-Jul-20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2"/>
                  </a:ext>
                </a:extLst>
              </a:tr>
              <a:tr h="142276">
                <a:tc>
                  <a:txBody>
                    <a:bodyPr/>
                    <a:lstStyle/>
                    <a:p>
                      <a:pPr algn="l" fontAlgn="b"/>
                      <a:r>
                        <a:rPr lang="en-US" sz="800" b="0" i="0" u="none" strike="noStrike" dirty="0">
                          <a:solidFill>
                            <a:srgbClr val="000000"/>
                          </a:solidFill>
                          <a:effectLst/>
                          <a:latin typeface="Calibri" panose="020F0502020204030204" pitchFamily="34" charset="0"/>
                        </a:rPr>
                        <a:t>C</a:t>
                      </a:r>
                      <a:r>
                        <a:rPr lang="en-US" sz="800" b="0" i="0" u="none" strike="noStrike" baseline="0" dirty="0">
                          <a:solidFill>
                            <a:srgbClr val="000000"/>
                          </a:solidFill>
                          <a:effectLst/>
                          <a:latin typeface="Calibri" panose="020F0502020204030204" pitchFamily="34" charset="0"/>
                        </a:rPr>
                        <a:t> CO</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ELIAS, ABRAN</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13-Jul-20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24-Jul-20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3"/>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KELLS, EVAN </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13-Jul-20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24-Jul-20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4"/>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KIM, HYUNSOO</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13-Jul-20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24-Jul-20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5"/>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HERNANDEZ, MARK </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13-Jul-20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24-Jul-20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6"/>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PHAM, THINH</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13-Jul-20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24-Jul-20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7"/>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WALFORD, BRANDON </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13-Jul-20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24-Jul-20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8"/>
                  </a:ext>
                </a:extLst>
              </a:tr>
              <a:tr h="142276">
                <a:tc>
                  <a:txBody>
                    <a:bodyPr/>
                    <a:lstStyle/>
                    <a:p>
                      <a:pPr algn="l" fontAlgn="b"/>
                      <a:r>
                        <a:rPr lang="en-US" sz="800" b="0" i="0" u="none" strike="noStrike" dirty="0">
                          <a:solidFill>
                            <a:srgbClr val="000000"/>
                          </a:solidFill>
                          <a:effectLst/>
                          <a:latin typeface="Calibri" panose="020F0502020204030204" pitchFamily="34" charset="0"/>
                        </a:rPr>
                        <a:t>C</a:t>
                      </a:r>
                      <a:r>
                        <a:rPr lang="en-US" sz="800" b="0" i="0" u="none" strike="noStrike" baseline="0" dirty="0">
                          <a:solidFill>
                            <a:srgbClr val="000000"/>
                          </a:solidFill>
                          <a:effectLst/>
                          <a:latin typeface="Calibri" panose="020F0502020204030204" pitchFamily="34" charset="0"/>
                        </a:rPr>
                        <a:t> CO</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CHANCELLOR, MARCUS</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10-Aug-20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21-Aug-20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19"/>
                  </a:ext>
                </a:extLst>
              </a:tr>
              <a:tr h="142276">
                <a:tc>
                  <a:txBody>
                    <a:bodyPr/>
                    <a:lstStyle/>
                    <a:p>
                      <a:pPr algn="l" fontAlgn="b"/>
                      <a:r>
                        <a:rPr lang="en-US" sz="800" b="0" i="0" u="none" strike="noStrike" dirty="0">
                          <a:solidFill>
                            <a:srgbClr val="000000"/>
                          </a:solidFill>
                          <a:effectLst/>
                          <a:latin typeface="Calibri" panose="020F0502020204030204" pitchFamily="34" charset="0"/>
                        </a:rPr>
                        <a:t>C CO</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HAROAGUILAR, ROBERTO</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10-Aug-20</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21-Aug-20</a:t>
                      </a:r>
                    </a:p>
                  </a:txBody>
                  <a:tcPr marL="7018" marR="7018" marT="7018" marB="0" anchor="b"/>
                </a:tc>
                <a:tc>
                  <a:txBody>
                    <a:bodyPr/>
                    <a:lstStyle/>
                    <a:p>
                      <a:pPr marL="0" marR="0" lvl="0" indent="0" algn="ctr" defTabSz="51435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FR-28 Submitted</a:t>
                      </a:r>
                    </a:p>
                  </a:txBody>
                  <a:tcPr marL="7018" marR="7018" marT="7018" marB="0" anchor="b"/>
                </a:tc>
                <a:extLst>
                  <a:ext uri="{0D108BD9-81ED-4DB2-BD59-A6C34878D82A}">
                    <a16:rowId xmlns:a16="http://schemas.microsoft.com/office/drawing/2014/main" val="10020"/>
                  </a:ext>
                </a:extLst>
              </a:tr>
              <a:tr h="142276">
                <a:tc gridSpan="5">
                  <a:txBody>
                    <a:bodyPr/>
                    <a:lstStyle/>
                    <a:p>
                      <a:pPr algn="ctr" fontAlgn="b"/>
                      <a:r>
                        <a:rPr lang="en-US" sz="800" u="none" strike="noStrike" dirty="0">
                          <a:effectLst/>
                        </a:rPr>
                        <a:t>RAIL/AIR LOAD TEAM</a:t>
                      </a:r>
                      <a:endParaRPr lang="en-US" sz="800" b="1" i="0" u="none" strike="noStrike" dirty="0">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1"/>
                  </a:ext>
                </a:extLst>
              </a:tr>
              <a:tr h="142276">
                <a:tc>
                  <a:txBody>
                    <a:bodyPr/>
                    <a:lstStyle/>
                    <a:p>
                      <a:pPr algn="l"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N/A</a:t>
                      </a:r>
                    </a:p>
                  </a:txBody>
                  <a:tcPr marL="7018" marR="7018" marT="7018" marB="0" anchor="b"/>
                </a:tc>
                <a:extLst>
                  <a:ext uri="{0D108BD9-81ED-4DB2-BD59-A6C34878D82A}">
                    <a16:rowId xmlns:a16="http://schemas.microsoft.com/office/drawing/2014/main" val="10022"/>
                  </a:ext>
                </a:extLst>
              </a:tr>
              <a:tr h="142276">
                <a:tc gridSpan="5">
                  <a:txBody>
                    <a:bodyPr/>
                    <a:lstStyle/>
                    <a:p>
                      <a:pPr algn="ctr" fontAlgn="b"/>
                      <a:r>
                        <a:rPr lang="en-US" sz="800" u="none" strike="noStrike" dirty="0">
                          <a:effectLst/>
                        </a:rPr>
                        <a:t>ICODES/ALCP</a:t>
                      </a:r>
                      <a:endParaRPr lang="en-US" sz="800" b="1" i="0" u="none" strike="noStrike" dirty="0">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3"/>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kern="1200" dirty="0">
                          <a:solidFill>
                            <a:schemeClr val="dk1"/>
                          </a:solidFill>
                          <a:effectLst/>
                          <a:latin typeface="+mn-lt"/>
                          <a:ea typeface="+mn-ea"/>
                          <a:cs typeface="+mn-cs"/>
                        </a:rPr>
                        <a:t>SHELLEY,</a:t>
                      </a:r>
                      <a:r>
                        <a:rPr lang="en-US" sz="800" b="0" i="0" u="none" strike="noStrike" kern="1200" baseline="0" dirty="0">
                          <a:solidFill>
                            <a:schemeClr val="dk1"/>
                          </a:solidFill>
                          <a:effectLst/>
                          <a:latin typeface="+mn-lt"/>
                          <a:ea typeface="+mn-ea"/>
                          <a:cs typeface="+mn-cs"/>
                        </a:rPr>
                        <a:t> CAMERON</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20-Jul-20</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30-Jul-20</a:t>
                      </a:r>
                    </a:p>
                  </a:txBody>
                  <a:tcPr marL="7018" marR="7018" marT="7018" marB="0" anchor="b"/>
                </a:tc>
                <a:tc>
                  <a:txBody>
                    <a:bodyPr/>
                    <a:lstStyle/>
                    <a:p>
                      <a:pPr algn="ctr" fontAlgn="b"/>
                      <a:r>
                        <a:rPr lang="en-US" sz="800" u="none" strike="noStrike" dirty="0">
                          <a:effectLst/>
                        </a:rPr>
                        <a:t> PACKET SUBMITTED TO DIV</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24"/>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kern="1200" dirty="0">
                          <a:solidFill>
                            <a:schemeClr val="dk1"/>
                          </a:solidFill>
                          <a:effectLst/>
                          <a:latin typeface="+mn-lt"/>
                          <a:ea typeface="+mn-ea"/>
                          <a:cs typeface="+mn-cs"/>
                        </a:rPr>
                        <a:t>KIM,</a:t>
                      </a:r>
                      <a:r>
                        <a:rPr lang="en-US" sz="800" b="0" kern="1200" baseline="0" dirty="0">
                          <a:solidFill>
                            <a:schemeClr val="dk1"/>
                          </a:solidFill>
                          <a:effectLst/>
                          <a:latin typeface="+mn-lt"/>
                          <a:ea typeface="+mn-ea"/>
                          <a:cs typeface="+mn-cs"/>
                        </a:rPr>
                        <a:t> HYUNSOO</a:t>
                      </a:r>
                      <a:endParaRPr lang="en-US" sz="800" b="0" i="0" u="none" strike="noStrike" dirty="0">
                        <a:solidFill>
                          <a:srgbClr val="000000"/>
                        </a:solidFill>
                        <a:effectLst/>
                        <a:latin typeface="Calibri" panose="020F0502020204030204" pitchFamily="34" charset="0"/>
                      </a:endParaRP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20-Jul-20</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30-Jul-20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PACKET SUBMITTED TO DIV</a:t>
                      </a:r>
                    </a:p>
                  </a:txBody>
                  <a:tcPr marL="7018" marR="7018" marT="7018" marB="0" anchor="b"/>
                </a:tc>
                <a:extLst>
                  <a:ext uri="{0D108BD9-81ED-4DB2-BD59-A6C34878D82A}">
                    <a16:rowId xmlns:a16="http://schemas.microsoft.com/office/drawing/2014/main" val="10025"/>
                  </a:ext>
                </a:extLst>
              </a:tr>
              <a:tr h="142276">
                <a:tc>
                  <a:txBody>
                    <a:bodyPr/>
                    <a:lstStyle/>
                    <a:p>
                      <a:pPr algn="l" fontAlgn="b"/>
                      <a:r>
                        <a:rPr lang="en-US" sz="800" b="0" i="0" u="none" strike="noStrike" dirty="0">
                          <a:solidFill>
                            <a:srgbClr val="000000"/>
                          </a:solidFill>
                          <a:effectLst/>
                          <a:latin typeface="Calibri" panose="020F0502020204030204" pitchFamily="34" charset="0"/>
                        </a:rPr>
                        <a:t>HHC</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BLACKWELL, HARMON</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20-Jul-20</a:t>
                      </a:r>
                    </a:p>
                  </a:txBody>
                  <a:tcPr marL="7018" marR="7018" marT="7018" marB="0" anchor="b"/>
                </a:tc>
                <a:tc>
                  <a:txBody>
                    <a:bodyPr/>
                    <a:lstStyle/>
                    <a:p>
                      <a:pPr algn="l" fontAlgn="b"/>
                      <a:r>
                        <a:rPr lang="en-US" sz="800" b="0" i="0" u="none" strike="noStrike" dirty="0">
                          <a:solidFill>
                            <a:srgbClr val="000000"/>
                          </a:solidFill>
                          <a:effectLst/>
                          <a:latin typeface="Calibri" panose="020F0502020204030204" pitchFamily="34" charset="0"/>
                        </a:rPr>
                        <a:t>30-Jul-20</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PACKET</a:t>
                      </a:r>
                      <a:r>
                        <a:rPr lang="en-US" sz="800" b="0" i="0" u="none" strike="noStrike" baseline="0" dirty="0">
                          <a:solidFill>
                            <a:srgbClr val="000000"/>
                          </a:solidFill>
                          <a:effectLst/>
                          <a:latin typeface="Calibri" panose="020F0502020204030204" pitchFamily="34" charset="0"/>
                        </a:rPr>
                        <a:t> SUBMITTED TO DIV</a:t>
                      </a:r>
                      <a:endParaRPr lang="en-US" sz="800" b="0" i="0" u="none" strike="noStrike" dirty="0">
                        <a:solidFill>
                          <a:srgbClr val="000000"/>
                        </a:solidFill>
                        <a:effectLst/>
                        <a:latin typeface="Calibri" panose="020F0502020204030204" pitchFamily="34" charset="0"/>
                      </a:endParaRPr>
                    </a:p>
                  </a:txBody>
                  <a:tcPr marL="7018" marR="7018" marT="7018" marB="0" anchor="b"/>
                </a:tc>
                <a:extLst>
                  <a:ext uri="{0D108BD9-81ED-4DB2-BD59-A6C34878D82A}">
                    <a16:rowId xmlns:a16="http://schemas.microsoft.com/office/drawing/2014/main" val="10026"/>
                  </a:ext>
                </a:extLst>
              </a:tr>
              <a:tr h="142276">
                <a:tc gridSpan="5">
                  <a:txBody>
                    <a:bodyPr/>
                    <a:lstStyle/>
                    <a:p>
                      <a:pPr algn="ctr" fontAlgn="b"/>
                      <a:r>
                        <a:rPr lang="en-US" sz="800" u="none" strike="noStrike" dirty="0">
                          <a:effectLst/>
                        </a:rPr>
                        <a:t>CONTAINER CONTROL</a:t>
                      </a:r>
                      <a:endParaRPr lang="en-US" sz="800" b="1" i="0" u="none" strike="noStrike" dirty="0">
                        <a:solidFill>
                          <a:srgbClr val="000000"/>
                        </a:solidFill>
                        <a:effectLst/>
                        <a:latin typeface="Calibri" panose="020F0502020204030204" pitchFamily="34" charset="0"/>
                      </a:endParaRPr>
                    </a:p>
                  </a:txBody>
                  <a:tcPr marL="7018" marR="7018" marT="7018"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27"/>
                  </a:ext>
                </a:extLst>
              </a:tr>
              <a:tr h="176257">
                <a:tc>
                  <a:txBody>
                    <a:bodyPr/>
                    <a:lstStyle/>
                    <a:p>
                      <a:pPr algn="l"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r" fontAlgn="b"/>
                      <a:r>
                        <a:rPr lang="en-US" sz="800" b="0" i="0" u="none" strike="noStrike" dirty="0">
                          <a:solidFill>
                            <a:srgbClr val="000000"/>
                          </a:solidFill>
                          <a:effectLst/>
                          <a:latin typeface="Calibri" panose="020F0502020204030204" pitchFamily="34" charset="0"/>
                        </a:rPr>
                        <a:t>N/A</a:t>
                      </a:r>
                    </a:p>
                  </a:txBody>
                  <a:tcPr marL="7018" marR="7018" marT="7018" marB="0" anchor="b"/>
                </a:tc>
                <a:tc>
                  <a:txBody>
                    <a:bodyPr/>
                    <a:lstStyle/>
                    <a:p>
                      <a:pPr algn="ctr" fontAlgn="b"/>
                      <a:r>
                        <a:rPr lang="en-US" sz="800" b="0" i="0" u="none" strike="noStrike" dirty="0">
                          <a:solidFill>
                            <a:srgbClr val="000000"/>
                          </a:solidFill>
                          <a:effectLst/>
                          <a:latin typeface="Calibri" panose="020F0502020204030204" pitchFamily="34" charset="0"/>
                        </a:rPr>
                        <a:t>N/A</a:t>
                      </a:r>
                    </a:p>
                  </a:txBody>
                  <a:tcPr marL="7018" marR="7018" marT="7018" marB="0" anchor="b"/>
                </a:tc>
                <a:extLst>
                  <a:ext uri="{0D108BD9-81ED-4DB2-BD59-A6C34878D82A}">
                    <a16:rowId xmlns:a16="http://schemas.microsoft.com/office/drawing/2014/main" val="10028"/>
                  </a:ext>
                </a:extLst>
              </a:tr>
            </a:tbl>
          </a:graphicData>
        </a:graphic>
      </p:graphicFrame>
      <p:sp>
        <p:nvSpPr>
          <p:cNvPr id="13" name="TextBox 12"/>
          <p:cNvSpPr txBox="1"/>
          <p:nvPr/>
        </p:nvSpPr>
        <p:spPr>
          <a:xfrm>
            <a:off x="1182756" y="834881"/>
            <a:ext cx="1782418" cy="276999"/>
          </a:xfrm>
          <a:prstGeom prst="rect">
            <a:avLst/>
          </a:prstGeom>
          <a:noFill/>
        </p:spPr>
        <p:txBody>
          <a:bodyPr wrap="square" rtlCol="0">
            <a:spAutoFit/>
          </a:bodyPr>
          <a:lstStyle/>
          <a:p>
            <a:pPr algn="ctr"/>
            <a:r>
              <a:rPr lang="en-US" sz="1200" b="1" dirty="0">
                <a:solidFill>
                  <a:prstClr val="black"/>
                </a:solidFill>
                <a:latin typeface="Arial" panose="020B0604020202020204" pitchFamily="34" charset="0"/>
                <a:cs typeface="Arial" panose="020B0604020202020204" pitchFamily="34" charset="0"/>
              </a:rPr>
              <a:t>SCHEDULED</a:t>
            </a:r>
            <a:endParaRPr lang="en-US" sz="1200" b="1" i="1" dirty="0">
              <a:solidFill>
                <a:prstClr val="black"/>
              </a:solidFill>
              <a:latin typeface="Arial" panose="020B0604020202020204" pitchFamily="34" charset="0"/>
              <a:cs typeface="Arial" panose="020B0604020202020204" pitchFamily="34" charset="0"/>
            </a:endParaRPr>
          </a:p>
        </p:txBody>
      </p:sp>
      <p:sp>
        <p:nvSpPr>
          <p:cNvPr id="14" name="TextBox 13"/>
          <p:cNvSpPr txBox="1"/>
          <p:nvPr/>
        </p:nvSpPr>
        <p:spPr>
          <a:xfrm>
            <a:off x="6178826" y="863806"/>
            <a:ext cx="1782418" cy="276999"/>
          </a:xfrm>
          <a:prstGeom prst="rect">
            <a:avLst/>
          </a:prstGeom>
          <a:noFill/>
        </p:spPr>
        <p:txBody>
          <a:bodyPr wrap="square" rtlCol="0">
            <a:spAutoFit/>
          </a:bodyPr>
          <a:lstStyle/>
          <a:p>
            <a:pPr algn="ctr"/>
            <a:r>
              <a:rPr lang="en-US" sz="1200" b="1" dirty="0">
                <a:solidFill>
                  <a:prstClr val="black"/>
                </a:solidFill>
                <a:latin typeface="Arial" panose="020B0604020202020204" pitchFamily="34" charset="0"/>
                <a:cs typeface="Arial" panose="020B0604020202020204" pitchFamily="34" charset="0"/>
              </a:rPr>
              <a:t>PENDING</a:t>
            </a:r>
            <a:endParaRPr lang="en-US" sz="1200" b="1" i="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9695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lvl="0" defTabSz="342900" eaLnBrk="0" fontAlgn="base" hangingPunct="0">
              <a:spcAft>
                <a:spcPct val="0"/>
              </a:spcAft>
              <a:defRPr/>
            </a:pPr>
            <a:br>
              <a:rPr lang="en-US" b="1" dirty="0">
                <a:solidFill>
                  <a:prstClr val="black"/>
                </a:solidFill>
                <a:latin typeface=" Arial"/>
                <a:ea typeface="+mn-ea"/>
                <a:cs typeface="+mn-cs"/>
              </a:rPr>
            </a:br>
            <a:r>
              <a:rPr lang="en-US" sz="3100" b="1" dirty="0">
                <a:solidFill>
                  <a:prstClr val="black"/>
                </a:solidFill>
                <a:latin typeface=" Arial"/>
                <a:ea typeface="+mn-ea"/>
                <a:cs typeface="+mn-cs"/>
              </a:rPr>
              <a:t>3-66 AR Shortages </a:t>
            </a:r>
            <a:br>
              <a:rPr lang="en-US" sz="3100" b="1" dirty="0">
                <a:solidFill>
                  <a:prstClr val="black"/>
                </a:solidFill>
                <a:latin typeface=" Arial"/>
                <a:ea typeface="+mn-ea"/>
                <a:cs typeface="+mn-cs"/>
              </a:rPr>
            </a:br>
            <a:endParaRPr lang="en-US" sz="3100" dirty="0"/>
          </a:p>
        </p:txBody>
      </p:sp>
      <p:sp>
        <p:nvSpPr>
          <p:cNvPr id="5" name="TextBox 4"/>
          <p:cNvSpPr txBox="1"/>
          <p:nvPr/>
        </p:nvSpPr>
        <p:spPr>
          <a:xfrm>
            <a:off x="6995152" y="6442502"/>
            <a:ext cx="2148848" cy="415498"/>
          </a:xfrm>
          <a:prstGeom prst="rect">
            <a:avLst/>
          </a:prstGeom>
          <a:solidFill>
            <a:schemeClr val="bg1">
              <a:lumMod val="85000"/>
            </a:schemeClr>
          </a:solidFill>
          <a:ln w="19050">
            <a:solidFill>
              <a:schemeClr val="tx1"/>
            </a:solidFill>
          </a:ln>
          <a:scene3d>
            <a:camera prst="orthographicFront"/>
            <a:lightRig rig="threePt" dir="t"/>
          </a:scene3d>
          <a:sp3d>
            <a:bevelT/>
          </a:sp3d>
        </p:spPr>
        <p:txBody>
          <a:bodyPr wrap="square" rtlCol="0">
            <a:spAutoFit/>
          </a:bodyPr>
          <a:lstStyle/>
          <a:p>
            <a:pPr algn="ctr"/>
            <a:r>
              <a:rPr lang="en-US" sz="700" b="1" dirty="0">
                <a:solidFill>
                  <a:prstClr val="black"/>
                </a:solidFill>
                <a:latin typeface=" Arial"/>
              </a:rPr>
              <a:t>1LT Harrington, Brendan R., S4</a:t>
            </a:r>
          </a:p>
          <a:p>
            <a:pPr algn="ctr"/>
            <a:r>
              <a:rPr lang="en-US" sz="700" b="1" dirty="0">
                <a:solidFill>
                  <a:prstClr val="black"/>
                </a:solidFill>
                <a:latin typeface=" Arial"/>
              </a:rPr>
              <a:t>brendan.r.harrington.mil@mail.mil</a:t>
            </a:r>
          </a:p>
          <a:p>
            <a:pPr algn="ctr"/>
            <a:r>
              <a:rPr lang="en-US" sz="700" b="1" dirty="0">
                <a:solidFill>
                  <a:prstClr val="black"/>
                </a:solidFill>
                <a:latin typeface=" Arial"/>
              </a:rPr>
              <a:t>As of: 18MAY20</a:t>
            </a:r>
          </a:p>
        </p:txBody>
      </p:sp>
      <p:graphicFrame>
        <p:nvGraphicFramePr>
          <p:cNvPr id="6" name="Table 5"/>
          <p:cNvGraphicFramePr>
            <a:graphicFrameLocks noGrp="1"/>
          </p:cNvGraphicFramePr>
          <p:nvPr/>
        </p:nvGraphicFramePr>
        <p:xfrm>
          <a:off x="517236" y="1699493"/>
          <a:ext cx="8109528" cy="3061896"/>
        </p:xfrm>
        <a:graphic>
          <a:graphicData uri="http://schemas.openxmlformats.org/drawingml/2006/table">
            <a:tbl>
              <a:tblPr/>
              <a:tblGrid>
                <a:gridCol w="2011906">
                  <a:extLst>
                    <a:ext uri="{9D8B030D-6E8A-4147-A177-3AD203B41FA5}">
                      <a16:colId xmlns:a16="http://schemas.microsoft.com/office/drawing/2014/main" val="20000"/>
                    </a:ext>
                  </a:extLst>
                </a:gridCol>
                <a:gridCol w="1717858">
                  <a:extLst>
                    <a:ext uri="{9D8B030D-6E8A-4147-A177-3AD203B41FA5}">
                      <a16:colId xmlns:a16="http://schemas.microsoft.com/office/drawing/2014/main" val="20001"/>
                    </a:ext>
                  </a:extLst>
                </a:gridCol>
                <a:gridCol w="1733334">
                  <a:extLst>
                    <a:ext uri="{9D8B030D-6E8A-4147-A177-3AD203B41FA5}">
                      <a16:colId xmlns:a16="http://schemas.microsoft.com/office/drawing/2014/main" val="20002"/>
                    </a:ext>
                  </a:extLst>
                </a:gridCol>
                <a:gridCol w="2646430">
                  <a:extLst>
                    <a:ext uri="{9D8B030D-6E8A-4147-A177-3AD203B41FA5}">
                      <a16:colId xmlns:a16="http://schemas.microsoft.com/office/drawing/2014/main" val="20003"/>
                    </a:ext>
                  </a:extLst>
                </a:gridCol>
              </a:tblGrid>
              <a:tr h="510316">
                <a:tc>
                  <a:txBody>
                    <a:bodyPr/>
                    <a:lstStyle/>
                    <a:p>
                      <a:pPr algn="ctr" fontAlgn="ctr"/>
                      <a:r>
                        <a:rPr lang="en-US" sz="1400" b="1" i="0" u="sng" strike="noStrike" dirty="0">
                          <a:solidFill>
                            <a:srgbClr val="FFFFFF"/>
                          </a:solidFill>
                          <a:effectLst/>
                          <a:latin typeface="Arial" panose="020B0604020202020204" pitchFamily="34" charset="0"/>
                        </a:rPr>
                        <a:t>COMPANY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sng" strike="noStrike">
                          <a:solidFill>
                            <a:srgbClr val="FFFFFF"/>
                          </a:solidFill>
                          <a:effectLst/>
                          <a:latin typeface="Arial" panose="020B0604020202020204" pitchFamily="34" charset="0"/>
                        </a:rPr>
                        <a:t>SHORTAGES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sng" strike="noStrike">
                          <a:solidFill>
                            <a:srgbClr val="FFFFFF"/>
                          </a:solidFill>
                          <a:effectLst/>
                          <a:latin typeface="Arial" panose="020B0604020202020204" pitchFamily="34" charset="0"/>
                        </a:rPr>
                        <a:t>QTY ON ORDER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en-US" sz="1400" b="1" i="0" u="sng" strike="noStrike">
                          <a:solidFill>
                            <a:srgbClr val="FFFFFF"/>
                          </a:solidFill>
                          <a:effectLst/>
                          <a:latin typeface="Arial" panose="020B0604020202020204" pitchFamily="34" charset="0"/>
                        </a:rPr>
                        <a:t>PERCENT ON ORDER</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510316">
                <a:tc>
                  <a:txBody>
                    <a:bodyPr/>
                    <a:lstStyle/>
                    <a:p>
                      <a:pPr algn="ctr" fontAlgn="ctr"/>
                      <a:r>
                        <a:rPr lang="en-US" sz="1400" b="1" i="0" u="none" strike="noStrike">
                          <a:solidFill>
                            <a:srgbClr val="000000"/>
                          </a:solidFill>
                          <a:effectLst/>
                          <a:latin typeface="Arial" panose="020B0604020202020204" pitchFamily="34" charset="0"/>
                        </a:rPr>
                        <a:t>A CO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Arial" panose="020B0604020202020204" pitchFamily="34" charset="0"/>
                        </a:rPr>
                        <a:t>474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Arial" panose="020B0604020202020204" pitchFamily="34" charset="0"/>
                        </a:rPr>
                        <a:t>439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panose="020B0604020202020204" pitchFamily="34" charset="0"/>
                        </a:rPr>
                        <a:t>92%</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0316">
                <a:tc>
                  <a:txBody>
                    <a:bodyPr/>
                    <a:lstStyle/>
                    <a:p>
                      <a:pPr algn="ctr" fontAlgn="ctr"/>
                      <a:r>
                        <a:rPr lang="en-US" sz="1400" b="1" i="0" u="none" strike="noStrike">
                          <a:solidFill>
                            <a:srgbClr val="000000"/>
                          </a:solidFill>
                          <a:effectLst/>
                          <a:latin typeface="Arial" panose="020B0604020202020204" pitchFamily="34" charset="0"/>
                        </a:rPr>
                        <a:t>B CO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Arial" panose="020B0604020202020204" pitchFamily="34" charset="0"/>
                        </a:rPr>
                        <a:t>261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Arial" panose="020B0604020202020204" pitchFamily="34" charset="0"/>
                        </a:rPr>
                        <a:t>258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panose="020B0604020202020204" pitchFamily="34" charset="0"/>
                        </a:rPr>
                        <a:t>98%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10316">
                <a:tc>
                  <a:txBody>
                    <a:bodyPr/>
                    <a:lstStyle/>
                    <a:p>
                      <a:pPr algn="ctr" fontAlgn="ctr"/>
                      <a:r>
                        <a:rPr lang="en-US" sz="1400" b="1" i="0" u="none" strike="noStrike">
                          <a:solidFill>
                            <a:srgbClr val="000000"/>
                          </a:solidFill>
                          <a:effectLst/>
                          <a:latin typeface="Arial" panose="020B0604020202020204" pitchFamily="34" charset="0"/>
                        </a:rPr>
                        <a:t>C CO</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dirty="0">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10316">
                <a:tc>
                  <a:txBody>
                    <a:bodyPr/>
                    <a:lstStyle/>
                    <a:p>
                      <a:pPr algn="ctr" fontAlgn="ctr"/>
                      <a:r>
                        <a:rPr lang="en-US" sz="1400" b="1" i="0" u="none" strike="noStrike">
                          <a:solidFill>
                            <a:srgbClr val="000000"/>
                          </a:solidFill>
                          <a:effectLst/>
                          <a:latin typeface="Arial" panose="020B0604020202020204" pitchFamily="34" charset="0"/>
                        </a:rPr>
                        <a:t>G FSC</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Arial" panose="020B0604020202020204" pitchFamily="34" charset="0"/>
                        </a:rPr>
                        <a:t>1488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Arial" panose="020B0604020202020204" pitchFamily="34" charset="0"/>
                        </a:rPr>
                        <a:t>1449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panose="020B0604020202020204" pitchFamily="34" charset="0"/>
                        </a:rPr>
                        <a:t>97%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10316">
                <a:tc>
                  <a:txBody>
                    <a:bodyPr/>
                    <a:lstStyle/>
                    <a:p>
                      <a:pPr algn="ctr" fontAlgn="ctr"/>
                      <a:r>
                        <a:rPr lang="en-US" sz="1400" b="1" i="0" u="none" strike="noStrike">
                          <a:solidFill>
                            <a:srgbClr val="000000"/>
                          </a:solidFill>
                          <a:effectLst/>
                          <a:latin typeface="Arial" panose="020B0604020202020204" pitchFamily="34" charset="0"/>
                        </a:rPr>
                        <a:t>HHC</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0" i="0" u="none" strike="noStrike">
                          <a:solidFill>
                            <a:srgbClr val="000000"/>
                          </a:solidFill>
                          <a:effectLst/>
                          <a:latin typeface="Arial" panose="020B0604020202020204" pitchFamily="34" charset="0"/>
                        </a:rPr>
                        <a:t>2180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Arial" panose="020B0604020202020204" pitchFamily="34" charset="0"/>
                        </a:rPr>
                        <a:t>1980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panose="020B0604020202020204" pitchFamily="34" charset="0"/>
                        </a:rPr>
                        <a:t>90%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7773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2606" y="182880"/>
            <a:ext cx="4338787" cy="584775"/>
          </a:xfrm>
          <a:prstGeom prst="rect">
            <a:avLst/>
          </a:prstGeom>
          <a:noFill/>
        </p:spPr>
        <p:txBody>
          <a:bodyPr wrap="square" rtlCol="0">
            <a:spAutoFit/>
          </a:bodyPr>
          <a:lstStyle/>
          <a:p>
            <a:pPr algn="ctr"/>
            <a:r>
              <a:rPr lang="en-US" sz="3200" b="1" dirty="0">
                <a:solidFill>
                  <a:prstClr val="black"/>
                </a:solidFill>
                <a:latin typeface="Arial" panose="020B0604020202020204" pitchFamily="34" charset="0"/>
                <a:cs typeface="Arial" panose="020B0604020202020204" pitchFamily="34" charset="0"/>
              </a:rPr>
              <a:t>NCOES Tracker</a:t>
            </a:r>
            <a:endParaRPr lang="en-US" sz="3200" b="1" i="1" dirty="0">
              <a:solidFill>
                <a:prstClr val="black"/>
              </a:solidFill>
              <a:latin typeface="Arial" panose="020B0604020202020204" pitchFamily="34" charset="0"/>
              <a:cs typeface="Arial" panose="020B0604020202020204" pitchFamily="34" charset="0"/>
            </a:endParaRPr>
          </a:p>
        </p:txBody>
      </p:sp>
      <p:sp>
        <p:nvSpPr>
          <p:cNvPr id="16" name="Title 1"/>
          <p:cNvSpPr txBox="1">
            <a:spLocks/>
          </p:cNvSpPr>
          <p:nvPr/>
        </p:nvSpPr>
        <p:spPr>
          <a:xfrm>
            <a:off x="2605984" y="668156"/>
            <a:ext cx="3932027" cy="466176"/>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000" b="1" dirty="0">
                <a:latin typeface="Arial" panose="020B0604020202020204" pitchFamily="34" charset="0"/>
                <a:cs typeface="Arial" panose="020B0604020202020204" pitchFamily="34" charset="0"/>
              </a:rPr>
              <a:t>Basic Leaders Course</a:t>
            </a:r>
          </a:p>
        </p:txBody>
      </p:sp>
      <p:graphicFrame>
        <p:nvGraphicFramePr>
          <p:cNvPr id="2" name="Table 1"/>
          <p:cNvGraphicFramePr>
            <a:graphicFrameLocks noGrp="1"/>
          </p:cNvGraphicFramePr>
          <p:nvPr/>
        </p:nvGraphicFramePr>
        <p:xfrm>
          <a:off x="0" y="1045854"/>
          <a:ext cx="9143999" cy="2024687"/>
        </p:xfrm>
        <a:graphic>
          <a:graphicData uri="http://schemas.openxmlformats.org/drawingml/2006/table">
            <a:tbl>
              <a:tblPr/>
              <a:tblGrid>
                <a:gridCol w="474133">
                  <a:extLst>
                    <a:ext uri="{9D8B030D-6E8A-4147-A177-3AD203B41FA5}">
                      <a16:colId xmlns:a16="http://schemas.microsoft.com/office/drawing/2014/main" val="20000"/>
                    </a:ext>
                  </a:extLst>
                </a:gridCol>
                <a:gridCol w="376883">
                  <a:extLst>
                    <a:ext uri="{9D8B030D-6E8A-4147-A177-3AD203B41FA5}">
                      <a16:colId xmlns:a16="http://schemas.microsoft.com/office/drawing/2014/main" val="20001"/>
                    </a:ext>
                  </a:extLst>
                </a:gridCol>
                <a:gridCol w="2012301">
                  <a:extLst>
                    <a:ext uri="{9D8B030D-6E8A-4147-A177-3AD203B41FA5}">
                      <a16:colId xmlns:a16="http://schemas.microsoft.com/office/drawing/2014/main" val="20002"/>
                    </a:ext>
                  </a:extLst>
                </a:gridCol>
                <a:gridCol w="265941">
                  <a:extLst>
                    <a:ext uri="{9D8B030D-6E8A-4147-A177-3AD203B41FA5}">
                      <a16:colId xmlns:a16="http://schemas.microsoft.com/office/drawing/2014/main" val="20003"/>
                    </a:ext>
                  </a:extLst>
                </a:gridCol>
                <a:gridCol w="2094300">
                  <a:extLst>
                    <a:ext uri="{9D8B030D-6E8A-4147-A177-3AD203B41FA5}">
                      <a16:colId xmlns:a16="http://schemas.microsoft.com/office/drawing/2014/main" val="20004"/>
                    </a:ext>
                  </a:extLst>
                </a:gridCol>
                <a:gridCol w="682587">
                  <a:extLst>
                    <a:ext uri="{9D8B030D-6E8A-4147-A177-3AD203B41FA5}">
                      <a16:colId xmlns:a16="http://schemas.microsoft.com/office/drawing/2014/main" val="20005"/>
                    </a:ext>
                  </a:extLst>
                </a:gridCol>
                <a:gridCol w="731722">
                  <a:extLst>
                    <a:ext uri="{9D8B030D-6E8A-4147-A177-3AD203B41FA5}">
                      <a16:colId xmlns:a16="http://schemas.microsoft.com/office/drawing/2014/main" val="20006"/>
                    </a:ext>
                  </a:extLst>
                </a:gridCol>
                <a:gridCol w="327377">
                  <a:extLst>
                    <a:ext uri="{9D8B030D-6E8A-4147-A177-3AD203B41FA5}">
                      <a16:colId xmlns:a16="http://schemas.microsoft.com/office/drawing/2014/main" val="20007"/>
                    </a:ext>
                  </a:extLst>
                </a:gridCol>
                <a:gridCol w="349956">
                  <a:extLst>
                    <a:ext uri="{9D8B030D-6E8A-4147-A177-3AD203B41FA5}">
                      <a16:colId xmlns:a16="http://schemas.microsoft.com/office/drawing/2014/main" val="20008"/>
                    </a:ext>
                  </a:extLst>
                </a:gridCol>
                <a:gridCol w="248356">
                  <a:extLst>
                    <a:ext uri="{9D8B030D-6E8A-4147-A177-3AD203B41FA5}">
                      <a16:colId xmlns:a16="http://schemas.microsoft.com/office/drawing/2014/main" val="20009"/>
                    </a:ext>
                  </a:extLst>
                </a:gridCol>
                <a:gridCol w="1580443">
                  <a:extLst>
                    <a:ext uri="{9D8B030D-6E8A-4147-A177-3AD203B41FA5}">
                      <a16:colId xmlns:a16="http://schemas.microsoft.com/office/drawing/2014/main" val="20010"/>
                    </a:ext>
                  </a:extLst>
                </a:gridCol>
              </a:tblGrid>
              <a:tr h="289241">
                <a:tc>
                  <a:txBody>
                    <a:bodyPr/>
                    <a:lstStyle/>
                    <a:p>
                      <a:pPr algn="l" fontAlgn="ctr"/>
                      <a:r>
                        <a:rPr lang="en-US" sz="900" b="0" i="0" u="none" strike="noStrike" dirty="0">
                          <a:solidFill>
                            <a:srgbClr val="000000"/>
                          </a:solidFill>
                          <a:effectLst/>
                          <a:latin typeface="Arial "/>
                        </a:rPr>
                        <a:t>Unit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Grade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
                        </a:rPr>
                        <a:t>Warfighter</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MOS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Course Title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Start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End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APFT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DTS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
                        </a:rPr>
                        <a:t>PKT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
                        </a:rPr>
                        <a:t>REMARKS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9241">
                <a:tc>
                  <a:txBody>
                    <a:bodyPr/>
                    <a:lstStyle/>
                    <a:p>
                      <a:pPr algn="l" fontAlgn="ctr"/>
                      <a:r>
                        <a:rPr lang="en-US" sz="900" b="0" i="0" u="none" strike="noStrike" dirty="0">
                          <a:solidFill>
                            <a:srgbClr val="000000"/>
                          </a:solidFill>
                          <a:effectLst/>
                          <a:latin typeface="Arial "/>
                        </a:rPr>
                        <a:t>WJZBT0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Arial "/>
                        </a:rPr>
                        <a:t>E4</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Arial "/>
                        </a:rPr>
                        <a:t>HALFTOWN CONNOR</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Arial "/>
                        </a:rPr>
                        <a:t>11C</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Arial "/>
                        </a:rPr>
                        <a:t>BASIC</a:t>
                      </a:r>
                      <a:r>
                        <a:rPr lang="en-US" sz="900" b="0" i="0" u="none" strike="noStrike" baseline="0" dirty="0">
                          <a:solidFill>
                            <a:srgbClr val="000000"/>
                          </a:solidFill>
                          <a:effectLst/>
                          <a:latin typeface="Arial "/>
                        </a:rPr>
                        <a:t> LEADER COURSE</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900" b="0" i="0" u="none" strike="noStrike" dirty="0">
                          <a:solidFill>
                            <a:srgbClr val="000000"/>
                          </a:solidFill>
                          <a:effectLst/>
                          <a:latin typeface="Arial "/>
                        </a:rPr>
                        <a:t>13 APR</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900" b="0" i="0" u="none" strike="noStrike" dirty="0">
                          <a:solidFill>
                            <a:srgbClr val="000000"/>
                          </a:solidFill>
                          <a:effectLst/>
                          <a:latin typeface="Arial "/>
                        </a:rPr>
                        <a:t>8MAY</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l" defTabSz="51435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Arial "/>
                        </a:rPr>
                        <a:t>GRADUATED</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9241">
                <a:tc>
                  <a:txBody>
                    <a:bodyPr/>
                    <a:lstStyle/>
                    <a:p>
                      <a:pPr algn="l" fontAlgn="ctr"/>
                      <a:r>
                        <a:rPr lang="en-US" sz="900" b="0" i="0" u="none" strike="noStrike" dirty="0">
                          <a:solidFill>
                            <a:srgbClr val="000000"/>
                          </a:solidFill>
                          <a:effectLst/>
                          <a:latin typeface="Arial "/>
                        </a:rPr>
                        <a:t>WJZBA0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Arial "/>
                        </a:rPr>
                        <a:t>E4</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Arial "/>
                        </a:rPr>
                        <a:t>FOLLEY JAKOB WILLIAM </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Arial "/>
                        </a:rPr>
                        <a:t>19K</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Arial "/>
                        </a:rPr>
                        <a:t>BASIC</a:t>
                      </a:r>
                      <a:r>
                        <a:rPr lang="en-US" sz="900" b="0" i="0" u="none" strike="noStrike" baseline="0" dirty="0">
                          <a:solidFill>
                            <a:srgbClr val="000000"/>
                          </a:solidFill>
                          <a:effectLst/>
                          <a:latin typeface="Arial "/>
                        </a:rPr>
                        <a:t> LEADER COURSE</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900" b="0" i="0" u="none" strike="noStrike" dirty="0">
                          <a:solidFill>
                            <a:srgbClr val="000000"/>
                          </a:solidFill>
                          <a:effectLst/>
                          <a:latin typeface="Arial "/>
                        </a:rPr>
                        <a:t>13 APR</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900" b="0" i="0" u="none" strike="noStrike" dirty="0">
                          <a:solidFill>
                            <a:srgbClr val="000000"/>
                          </a:solidFill>
                          <a:effectLst/>
                          <a:latin typeface="Arial "/>
                        </a:rPr>
                        <a:t>8 MAY</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 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l" defTabSz="51435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Arial "/>
                        </a:rPr>
                        <a:t>GRADUATED</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9241">
                <a:tc>
                  <a:txBody>
                    <a:bodyPr/>
                    <a:lstStyle/>
                    <a:p>
                      <a:pPr algn="l" fontAlgn="ctr"/>
                      <a:r>
                        <a:rPr lang="en-US" sz="900" b="0" i="0" u="none" strike="noStrike" dirty="0">
                          <a:solidFill>
                            <a:srgbClr val="000000"/>
                          </a:solidFill>
                          <a:effectLst/>
                          <a:latin typeface="Arial "/>
                        </a:rPr>
                        <a:t>WJA1G0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Arial "/>
                        </a:rPr>
                        <a:t>E4</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Arial "/>
                        </a:rPr>
                        <a:t>ANDERSON ZACHARY</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900" b="0" i="0" u="none" strike="noStrike" dirty="0">
                          <a:solidFill>
                            <a:srgbClr val="000000"/>
                          </a:solidFill>
                          <a:effectLst/>
                          <a:latin typeface="Arial "/>
                        </a:rPr>
                        <a:t>91B</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Arial "/>
                        </a:rPr>
                        <a:t>BASIC LEADER COURSE</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900" b="0" i="0" u="none" strike="noStrike" dirty="0">
                          <a:solidFill>
                            <a:srgbClr val="000000"/>
                          </a:solidFill>
                          <a:effectLst/>
                          <a:latin typeface="Arial "/>
                        </a:rPr>
                        <a:t>13 APR</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900" b="0" i="0" u="none" strike="noStrike" dirty="0">
                          <a:solidFill>
                            <a:srgbClr val="000000"/>
                          </a:solidFill>
                          <a:effectLst/>
                          <a:latin typeface="Arial "/>
                        </a:rPr>
                        <a:t>8 MAY</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GRADUATED</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9241">
                <a:tc>
                  <a:txBody>
                    <a:bodyPr/>
                    <a:lstStyle/>
                    <a:p>
                      <a:pPr algn="l" fontAlgn="ctr"/>
                      <a:r>
                        <a:rPr lang="en-US" sz="900" b="0" i="0" u="none" strike="noStrike" dirty="0">
                          <a:solidFill>
                            <a:srgbClr val="000000"/>
                          </a:solidFill>
                          <a:effectLst/>
                          <a:latin typeface="Arial "/>
                        </a:rPr>
                        <a:t>WJA1G0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E4</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PRATER MICHAEL WAYNE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91H</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Arial "/>
                        </a:rPr>
                        <a:t>BASIC</a:t>
                      </a:r>
                      <a:r>
                        <a:rPr lang="en-US" sz="900" b="0" i="0" u="none" strike="noStrike" baseline="0" dirty="0">
                          <a:solidFill>
                            <a:srgbClr val="000000"/>
                          </a:solidFill>
                          <a:effectLst/>
                          <a:latin typeface="Arial "/>
                        </a:rPr>
                        <a:t> LEADER COURSE</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Arial "/>
                        </a:rPr>
                        <a:t>13 APR</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Arial "/>
                        </a:rPr>
                        <a:t>8 MAY</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 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marL="0" marR="0" lvl="0" indent="0" algn="l" defTabSz="51435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Arial "/>
                        </a:rPr>
                        <a:t>GRADUATED</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9241">
                <a:tc>
                  <a:txBody>
                    <a:bodyPr/>
                    <a:lstStyle/>
                    <a:p>
                      <a:pPr algn="l" fontAlgn="ctr"/>
                      <a:r>
                        <a:rPr lang="en-US" sz="900" b="0" i="0" u="none" strike="noStrike" dirty="0">
                          <a:solidFill>
                            <a:srgbClr val="000000"/>
                          </a:solidFill>
                          <a:effectLst/>
                          <a:latin typeface="Arial "/>
                        </a:rPr>
                        <a:t>WJZBT0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E4</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ROWLAND ANTHONY MICHEAL</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68W</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Arial "/>
                        </a:rPr>
                        <a:t>BASIC</a:t>
                      </a:r>
                      <a:r>
                        <a:rPr lang="en-US" sz="900" b="0" i="0" u="none" strike="noStrike" baseline="0" dirty="0">
                          <a:solidFill>
                            <a:srgbClr val="000000"/>
                          </a:solidFill>
                          <a:effectLst/>
                          <a:latin typeface="Arial "/>
                        </a:rPr>
                        <a:t> LEADER COURSE</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Arial "/>
                        </a:rPr>
                        <a:t>29 APR</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Arial "/>
                        </a:rPr>
                        <a:t>21 MAY</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 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CURRENTLY</a:t>
                      </a:r>
                      <a:r>
                        <a:rPr lang="en-US" sz="900" b="0" i="0" u="none" strike="noStrike" baseline="0" dirty="0">
                          <a:solidFill>
                            <a:srgbClr val="000000"/>
                          </a:solidFill>
                          <a:effectLst/>
                          <a:latin typeface="Arial "/>
                        </a:rPr>
                        <a:t> ATTENDING (DL)</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9241">
                <a:tc>
                  <a:txBody>
                    <a:bodyPr/>
                    <a:lstStyle/>
                    <a:p>
                      <a:pPr algn="l" fontAlgn="ctr"/>
                      <a:r>
                        <a:rPr lang="en-US" sz="900" b="0" i="0" u="none" strike="noStrike" dirty="0">
                          <a:solidFill>
                            <a:srgbClr val="000000"/>
                          </a:solidFill>
                          <a:effectLst/>
                          <a:latin typeface="Arial "/>
                        </a:rPr>
                        <a:t>WJZBT0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E4</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BROWN BARRETT NELSON</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68W</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Arial "/>
                        </a:rPr>
                        <a:t>BASIC</a:t>
                      </a:r>
                      <a:r>
                        <a:rPr lang="en-US" sz="900" b="0" i="0" u="none" strike="noStrike" baseline="0" dirty="0">
                          <a:solidFill>
                            <a:srgbClr val="000000"/>
                          </a:solidFill>
                          <a:effectLst/>
                          <a:latin typeface="Arial "/>
                        </a:rPr>
                        <a:t> LEADER COURSE</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Arial "/>
                        </a:rPr>
                        <a:t>29 APR</a:t>
                      </a:r>
                      <a:r>
                        <a:rPr lang="en-US" sz="900" b="0" i="0" u="none" strike="noStrike" baseline="0" dirty="0">
                          <a:solidFill>
                            <a:srgbClr val="000000"/>
                          </a:solidFill>
                          <a:effectLst/>
                          <a:latin typeface="Arial "/>
                        </a:rPr>
                        <a:t> </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Arial "/>
                        </a:rPr>
                        <a:t>21 MAY</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  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
                        </a:rPr>
                        <a:t>CURRENTLY</a:t>
                      </a:r>
                      <a:r>
                        <a:rPr lang="en-US" sz="900" b="0" i="0" u="none" strike="noStrike" baseline="0" dirty="0">
                          <a:solidFill>
                            <a:srgbClr val="000000"/>
                          </a:solidFill>
                          <a:effectLst/>
                          <a:latin typeface="Arial "/>
                        </a:rPr>
                        <a:t> ATTENDING (DL)</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14071" y="3406638"/>
          <a:ext cx="9172135" cy="1723715"/>
        </p:xfrm>
        <a:graphic>
          <a:graphicData uri="http://schemas.openxmlformats.org/drawingml/2006/table">
            <a:tbl>
              <a:tblPr/>
              <a:tblGrid>
                <a:gridCol w="492369">
                  <a:extLst>
                    <a:ext uri="{9D8B030D-6E8A-4147-A177-3AD203B41FA5}">
                      <a16:colId xmlns:a16="http://schemas.microsoft.com/office/drawing/2014/main" val="20000"/>
                    </a:ext>
                  </a:extLst>
                </a:gridCol>
                <a:gridCol w="386782">
                  <a:extLst>
                    <a:ext uri="{9D8B030D-6E8A-4147-A177-3AD203B41FA5}">
                      <a16:colId xmlns:a16="http://schemas.microsoft.com/office/drawing/2014/main" val="20001"/>
                    </a:ext>
                  </a:extLst>
                </a:gridCol>
                <a:gridCol w="2012301">
                  <a:extLst>
                    <a:ext uri="{9D8B030D-6E8A-4147-A177-3AD203B41FA5}">
                      <a16:colId xmlns:a16="http://schemas.microsoft.com/office/drawing/2014/main" val="20002"/>
                    </a:ext>
                  </a:extLst>
                </a:gridCol>
                <a:gridCol w="265942">
                  <a:extLst>
                    <a:ext uri="{9D8B030D-6E8A-4147-A177-3AD203B41FA5}">
                      <a16:colId xmlns:a16="http://schemas.microsoft.com/office/drawing/2014/main" val="20003"/>
                    </a:ext>
                  </a:extLst>
                </a:gridCol>
                <a:gridCol w="1611553">
                  <a:extLst>
                    <a:ext uri="{9D8B030D-6E8A-4147-A177-3AD203B41FA5}">
                      <a16:colId xmlns:a16="http://schemas.microsoft.com/office/drawing/2014/main" val="20004"/>
                    </a:ext>
                  </a:extLst>
                </a:gridCol>
                <a:gridCol w="703385">
                  <a:extLst>
                    <a:ext uri="{9D8B030D-6E8A-4147-A177-3AD203B41FA5}">
                      <a16:colId xmlns:a16="http://schemas.microsoft.com/office/drawing/2014/main" val="20005"/>
                    </a:ext>
                  </a:extLst>
                </a:gridCol>
                <a:gridCol w="773723">
                  <a:extLst>
                    <a:ext uri="{9D8B030D-6E8A-4147-A177-3AD203B41FA5}">
                      <a16:colId xmlns:a16="http://schemas.microsoft.com/office/drawing/2014/main" val="20006"/>
                    </a:ext>
                  </a:extLst>
                </a:gridCol>
                <a:gridCol w="351692">
                  <a:extLst>
                    <a:ext uri="{9D8B030D-6E8A-4147-A177-3AD203B41FA5}">
                      <a16:colId xmlns:a16="http://schemas.microsoft.com/office/drawing/2014/main" val="20007"/>
                    </a:ext>
                  </a:extLst>
                </a:gridCol>
                <a:gridCol w="323557">
                  <a:extLst>
                    <a:ext uri="{9D8B030D-6E8A-4147-A177-3AD203B41FA5}">
                      <a16:colId xmlns:a16="http://schemas.microsoft.com/office/drawing/2014/main" val="20008"/>
                    </a:ext>
                  </a:extLst>
                </a:gridCol>
                <a:gridCol w="239151">
                  <a:extLst>
                    <a:ext uri="{9D8B030D-6E8A-4147-A177-3AD203B41FA5}">
                      <a16:colId xmlns:a16="http://schemas.microsoft.com/office/drawing/2014/main" val="20009"/>
                    </a:ext>
                  </a:extLst>
                </a:gridCol>
                <a:gridCol w="2011680">
                  <a:extLst>
                    <a:ext uri="{9D8B030D-6E8A-4147-A177-3AD203B41FA5}">
                      <a16:colId xmlns:a16="http://schemas.microsoft.com/office/drawing/2014/main" val="20010"/>
                    </a:ext>
                  </a:extLst>
                </a:gridCol>
              </a:tblGrid>
              <a:tr h="323430">
                <a:tc>
                  <a:txBody>
                    <a:bodyPr/>
                    <a:lstStyle/>
                    <a:p>
                      <a:pPr algn="l" fontAlgn="ctr"/>
                      <a:r>
                        <a:rPr lang="en-US" sz="900" b="0" i="0" u="none" strike="noStrike" dirty="0">
                          <a:solidFill>
                            <a:srgbClr val="000000"/>
                          </a:solidFill>
                          <a:effectLst/>
                          <a:latin typeface=" Arial"/>
                        </a:rPr>
                        <a:t>Unit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 Arial"/>
                        </a:rPr>
                        <a:t>Grade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 Arial"/>
                        </a:rPr>
                        <a:t>Warfighter</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 Arial"/>
                        </a:rPr>
                        <a:t>MOS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 Arial"/>
                        </a:rPr>
                        <a:t>Course Title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 Arial"/>
                        </a:rPr>
                        <a:t>Start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 Arial"/>
                        </a:rPr>
                        <a:t>End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 Arial"/>
                        </a:rPr>
                        <a:t>APFT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 Arial"/>
                        </a:rPr>
                        <a:t>DTS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 Arial"/>
                        </a:rPr>
                        <a:t>PKT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 Arial"/>
                        </a:rPr>
                        <a:t>REMARKS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0246">
                <a:tc>
                  <a:txBody>
                    <a:bodyPr/>
                    <a:lstStyle/>
                    <a:p>
                      <a:pPr algn="l" fontAlgn="ctr"/>
                      <a:r>
                        <a:rPr lang="en-US" sz="900" b="0" i="0" u="none" strike="noStrike" dirty="0">
                          <a:solidFill>
                            <a:srgbClr val="000000"/>
                          </a:solidFill>
                          <a:effectLst/>
                          <a:latin typeface=" Arial"/>
                        </a:rPr>
                        <a:t>WJZBC0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a:solidFill>
                            <a:srgbClr val="000000"/>
                          </a:solidFill>
                          <a:effectLst/>
                          <a:latin typeface=" Arial"/>
                        </a:rPr>
                        <a:t>E5</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 Arial"/>
                        </a:rPr>
                        <a:t>HARINGBRITO DEVIN JAMES </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 Arial"/>
                        </a:rPr>
                        <a:t> 25</a:t>
                      </a:r>
                      <a:r>
                        <a:rPr lang="en-US" sz="900" b="0" i="0" u="sng" strike="noStrike" dirty="0">
                          <a:solidFill>
                            <a:srgbClr val="000000"/>
                          </a:solidFill>
                          <a:effectLst/>
                          <a:latin typeface=" Arial"/>
                        </a:rPr>
                        <a:t>U</a:t>
                      </a:r>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 Arial"/>
                        </a:rPr>
                        <a:t>ALC</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 Arial"/>
                        </a:rPr>
                        <a:t>11-May-2020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 Arial"/>
                        </a:rPr>
                        <a:t>30-Jun-2020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 Arial"/>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900" b="0" i="0" u="none" strike="noStrike" dirty="0">
                          <a:solidFill>
                            <a:srgbClr val="000000"/>
                          </a:solidFill>
                          <a:effectLst/>
                          <a:latin typeface=" Arial"/>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900" b="0" i="0" u="none" strike="noStrike">
                          <a:solidFill>
                            <a:srgbClr val="000000"/>
                          </a:solidFill>
                          <a:effectLst/>
                          <a:latin typeface=" Arial"/>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900" b="0" i="0" u="none" strike="noStrike" dirty="0">
                          <a:solidFill>
                            <a:srgbClr val="000000"/>
                          </a:solidFill>
                          <a:effectLst/>
                          <a:latin typeface=" Arial"/>
                        </a:rPr>
                        <a:t>CANCELLED</a:t>
                      </a:r>
                      <a:r>
                        <a:rPr lang="en-US" sz="900" b="0" i="0" u="none" strike="noStrike" baseline="0" dirty="0">
                          <a:solidFill>
                            <a:srgbClr val="000000"/>
                          </a:solidFill>
                          <a:effectLst/>
                          <a:latin typeface=" Arial"/>
                        </a:rPr>
                        <a:t> RESERVATION/RESCHEDULED</a:t>
                      </a:r>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1737">
                <a:tc>
                  <a:txBody>
                    <a:bodyPr/>
                    <a:lstStyle/>
                    <a:p>
                      <a:pPr algn="l" fontAlgn="ctr"/>
                      <a:r>
                        <a:rPr lang="en-US" sz="900" b="0" i="0" u="none" strike="noStrike" dirty="0">
                          <a:solidFill>
                            <a:srgbClr val="000000"/>
                          </a:solidFill>
                          <a:effectLst/>
                          <a:latin typeface=" Arial"/>
                        </a:rPr>
                        <a:t>WJZBT0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 Arial"/>
                        </a:rPr>
                        <a:t>E5</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 Arial"/>
                        </a:rPr>
                        <a:t>ALCAZAR NOEMI LUCIDO </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 Arial"/>
                        </a:rPr>
                        <a:t>68W</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 Arial"/>
                        </a:rPr>
                        <a:t>ALC</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 Arial"/>
                        </a:rPr>
                        <a:t>26-May-2020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 Arial"/>
                        </a:rPr>
                        <a:t>30-Jun-2020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900" b="0" i="0" u="none" strike="noStrike" dirty="0">
                          <a:solidFill>
                            <a:srgbClr val="000000"/>
                          </a:solidFill>
                          <a:effectLst/>
                          <a:latin typeface=" Arial"/>
                        </a:rPr>
                        <a:t>CANCELLED</a:t>
                      </a:r>
                      <a:r>
                        <a:rPr lang="en-US" sz="900" b="0" i="0" u="none" strike="noStrike" baseline="0" dirty="0">
                          <a:solidFill>
                            <a:srgbClr val="000000"/>
                          </a:solidFill>
                          <a:effectLst/>
                          <a:latin typeface=" Arial"/>
                        </a:rPr>
                        <a:t> RESERVATION/RESCHEDULED</a:t>
                      </a:r>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3471">
                <a:tc>
                  <a:txBody>
                    <a:bodyPr/>
                    <a:lstStyle/>
                    <a:p>
                      <a:pPr algn="l" fontAlgn="ctr"/>
                      <a:r>
                        <a:rPr lang="en-US" sz="900" b="0" i="0" u="none" strike="noStrike" dirty="0">
                          <a:solidFill>
                            <a:srgbClr val="000000"/>
                          </a:solidFill>
                          <a:effectLst/>
                          <a:latin typeface=" Arial"/>
                        </a:rPr>
                        <a:t>WJZBT0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 Arial"/>
                        </a:rPr>
                        <a:t>E5</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 Arial"/>
                        </a:rPr>
                        <a:t>BYRD JOSEPH LEONARD</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 Arial"/>
                        </a:rPr>
                        <a:t>35F</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 Arial"/>
                        </a:rPr>
                        <a:t>ALC</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 Arial"/>
                        </a:rPr>
                        <a:t>01-Jun-2020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 Arial"/>
                        </a:rPr>
                        <a:t>21-Jul-2020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900" b="0" i="0" u="none" strike="noStrike" dirty="0">
                          <a:solidFill>
                            <a:srgbClr val="000000"/>
                          </a:solidFill>
                          <a:effectLst/>
                          <a:latin typeface=" Arial"/>
                        </a:rPr>
                        <a:t>CANCELLED</a:t>
                      </a:r>
                      <a:r>
                        <a:rPr lang="en-US" sz="900" b="0" i="0" u="none" strike="noStrike" baseline="0" dirty="0">
                          <a:solidFill>
                            <a:srgbClr val="000000"/>
                          </a:solidFill>
                          <a:effectLst/>
                          <a:latin typeface=" Arial"/>
                        </a:rPr>
                        <a:t> RESERVATION/RESCHEDULED</a:t>
                      </a:r>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1710">
                <a:tc>
                  <a:txBody>
                    <a:bodyPr/>
                    <a:lstStyle/>
                    <a:p>
                      <a:pPr algn="l" fontAlgn="ctr"/>
                      <a:r>
                        <a:rPr lang="en-US" sz="900" b="0" i="0" u="none" strike="noStrike" dirty="0">
                          <a:solidFill>
                            <a:srgbClr val="000000"/>
                          </a:solidFill>
                          <a:effectLst/>
                          <a:latin typeface=" Arial"/>
                        </a:rPr>
                        <a:t>WJZBB0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 Arial"/>
                        </a:rPr>
                        <a:t>E5</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 Arial"/>
                        </a:rPr>
                        <a:t>SCOTT ALICIA ANNE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 Arial"/>
                        </a:rPr>
                        <a:t>25U</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 Arial"/>
                        </a:rPr>
                        <a:t>ALC</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 Arial"/>
                        </a:rPr>
                        <a:t>01-Jun-2020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 Arial"/>
                        </a:rPr>
                        <a:t>21-Jul-2020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900" b="0" i="0" u="none" strike="noStrike" dirty="0">
                          <a:solidFill>
                            <a:srgbClr val="000000"/>
                          </a:solidFill>
                          <a:effectLst/>
                          <a:latin typeface=" Arial"/>
                        </a:rPr>
                        <a:t>CANCELLED</a:t>
                      </a:r>
                      <a:r>
                        <a:rPr lang="en-US" sz="900" b="0" i="0" u="none" strike="noStrike" baseline="0" dirty="0">
                          <a:solidFill>
                            <a:srgbClr val="000000"/>
                          </a:solidFill>
                          <a:effectLst/>
                          <a:latin typeface=" Arial"/>
                        </a:rPr>
                        <a:t> RESERVATION/RESCHEDULED</a:t>
                      </a:r>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1710">
                <a:tc>
                  <a:txBody>
                    <a:bodyPr/>
                    <a:lstStyle/>
                    <a:p>
                      <a:pPr algn="l" fontAlgn="ctr"/>
                      <a:r>
                        <a:rPr lang="en-US" sz="900" b="0" i="0" u="none" strike="noStrike" dirty="0">
                          <a:solidFill>
                            <a:srgbClr val="000000"/>
                          </a:solidFill>
                          <a:effectLst/>
                          <a:latin typeface=" Arial"/>
                        </a:rPr>
                        <a:t>WJA1G0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 Arial"/>
                        </a:rPr>
                        <a:t>E5</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 Arial"/>
                        </a:rPr>
                        <a:t>CASTILLOCASTANON KENN</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 Arial"/>
                        </a:rPr>
                        <a:t>91A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 Arial"/>
                        </a:rPr>
                        <a:t>ALC</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 Arial"/>
                        </a:rPr>
                        <a:t>8-Jul-20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 Arial"/>
                        </a:rPr>
                        <a:t>25-Sept-20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900" b="0" i="0" u="none" strike="noStrike" dirty="0">
                          <a:solidFill>
                            <a:srgbClr val="000000"/>
                          </a:solidFill>
                          <a:effectLst/>
                          <a:latin typeface=" Arial"/>
                        </a:rPr>
                        <a:t>CANCELLED</a:t>
                      </a:r>
                      <a:r>
                        <a:rPr lang="en-US" sz="900" b="0" i="0" u="none" strike="noStrike" baseline="0" dirty="0">
                          <a:solidFill>
                            <a:srgbClr val="000000"/>
                          </a:solidFill>
                          <a:effectLst/>
                          <a:latin typeface=" Arial"/>
                        </a:rPr>
                        <a:t> RESERVATION/RESCHEDULED</a:t>
                      </a:r>
                      <a:endParaRPr lang="en-US" sz="900" b="0" i="0" u="none" strike="noStrike" dirty="0">
                        <a:solidFill>
                          <a:srgbClr val="000000"/>
                        </a:solidFill>
                        <a:effectLst/>
                        <a:latin typeface=" Arial"/>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Title 1"/>
          <p:cNvSpPr txBox="1">
            <a:spLocks/>
          </p:cNvSpPr>
          <p:nvPr/>
        </p:nvSpPr>
        <p:spPr>
          <a:xfrm>
            <a:off x="2642714" y="3070541"/>
            <a:ext cx="3858566" cy="581879"/>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2000" b="1" dirty="0">
                <a:solidFill>
                  <a:prstClr val="black"/>
                </a:solidFill>
                <a:latin typeface="Arial" panose="020B0604020202020204" pitchFamily="34" charset="0"/>
                <a:cs typeface="Arial" panose="020B0604020202020204" pitchFamily="34" charset="0"/>
              </a:rPr>
              <a:t>Advanced Leaders Course</a:t>
            </a:r>
          </a:p>
        </p:txBody>
      </p:sp>
      <p:graphicFrame>
        <p:nvGraphicFramePr>
          <p:cNvPr id="10" name="Table 9"/>
          <p:cNvGraphicFramePr>
            <a:graphicFrameLocks noGrp="1"/>
          </p:cNvGraphicFramePr>
          <p:nvPr/>
        </p:nvGraphicFramePr>
        <p:xfrm>
          <a:off x="14065" y="5503158"/>
          <a:ext cx="9143999" cy="868853"/>
        </p:xfrm>
        <a:graphic>
          <a:graphicData uri="http://schemas.openxmlformats.org/drawingml/2006/table">
            <a:tbl>
              <a:tblPr/>
              <a:tblGrid>
                <a:gridCol w="475573">
                  <a:extLst>
                    <a:ext uri="{9D8B030D-6E8A-4147-A177-3AD203B41FA5}">
                      <a16:colId xmlns:a16="http://schemas.microsoft.com/office/drawing/2014/main" val="20000"/>
                    </a:ext>
                  </a:extLst>
                </a:gridCol>
                <a:gridCol w="414908">
                  <a:extLst>
                    <a:ext uri="{9D8B030D-6E8A-4147-A177-3AD203B41FA5}">
                      <a16:colId xmlns:a16="http://schemas.microsoft.com/office/drawing/2014/main" val="20001"/>
                    </a:ext>
                  </a:extLst>
                </a:gridCol>
                <a:gridCol w="1962167">
                  <a:extLst>
                    <a:ext uri="{9D8B030D-6E8A-4147-A177-3AD203B41FA5}">
                      <a16:colId xmlns:a16="http://schemas.microsoft.com/office/drawing/2014/main" val="20002"/>
                    </a:ext>
                  </a:extLst>
                </a:gridCol>
                <a:gridCol w="296011">
                  <a:extLst>
                    <a:ext uri="{9D8B030D-6E8A-4147-A177-3AD203B41FA5}">
                      <a16:colId xmlns:a16="http://schemas.microsoft.com/office/drawing/2014/main" val="20003"/>
                    </a:ext>
                  </a:extLst>
                </a:gridCol>
                <a:gridCol w="2042123">
                  <a:extLst>
                    <a:ext uri="{9D8B030D-6E8A-4147-A177-3AD203B41FA5}">
                      <a16:colId xmlns:a16="http://schemas.microsoft.com/office/drawing/2014/main" val="20004"/>
                    </a:ext>
                  </a:extLst>
                </a:gridCol>
                <a:gridCol w="665582">
                  <a:extLst>
                    <a:ext uri="{9D8B030D-6E8A-4147-A177-3AD203B41FA5}">
                      <a16:colId xmlns:a16="http://schemas.microsoft.com/office/drawing/2014/main" val="20005"/>
                    </a:ext>
                  </a:extLst>
                </a:gridCol>
                <a:gridCol w="693803">
                  <a:extLst>
                    <a:ext uri="{9D8B030D-6E8A-4147-A177-3AD203B41FA5}">
                      <a16:colId xmlns:a16="http://schemas.microsoft.com/office/drawing/2014/main" val="20006"/>
                    </a:ext>
                  </a:extLst>
                </a:gridCol>
                <a:gridCol w="326969">
                  <a:extLst>
                    <a:ext uri="{9D8B030D-6E8A-4147-A177-3AD203B41FA5}">
                      <a16:colId xmlns:a16="http://schemas.microsoft.com/office/drawing/2014/main" val="20007"/>
                    </a:ext>
                  </a:extLst>
                </a:gridCol>
                <a:gridCol w="242029">
                  <a:extLst>
                    <a:ext uri="{9D8B030D-6E8A-4147-A177-3AD203B41FA5}">
                      <a16:colId xmlns:a16="http://schemas.microsoft.com/office/drawing/2014/main" val="20008"/>
                    </a:ext>
                  </a:extLst>
                </a:gridCol>
                <a:gridCol w="242029">
                  <a:extLst>
                    <a:ext uri="{9D8B030D-6E8A-4147-A177-3AD203B41FA5}">
                      <a16:colId xmlns:a16="http://schemas.microsoft.com/office/drawing/2014/main" val="20009"/>
                    </a:ext>
                  </a:extLst>
                </a:gridCol>
                <a:gridCol w="1782805">
                  <a:extLst>
                    <a:ext uri="{9D8B030D-6E8A-4147-A177-3AD203B41FA5}">
                      <a16:colId xmlns:a16="http://schemas.microsoft.com/office/drawing/2014/main" val="20010"/>
                    </a:ext>
                  </a:extLst>
                </a:gridCol>
              </a:tblGrid>
              <a:tr h="270835">
                <a:tc>
                  <a:txBody>
                    <a:bodyPr/>
                    <a:lstStyle/>
                    <a:p>
                      <a:pPr algn="l" fontAlgn="ctr"/>
                      <a:r>
                        <a:rPr lang="en-US" sz="900" b="0" i="0" u="none" strike="noStrike" dirty="0">
                          <a:solidFill>
                            <a:srgbClr val="000000"/>
                          </a:solidFill>
                          <a:effectLst/>
                          <a:latin typeface="Arial "/>
                        </a:rPr>
                        <a:t>Unit</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Grade</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Warfighter</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MOS</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
                        </a:rPr>
                        <a:t>Course Title</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Start Date</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End Date</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APFT</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DTS</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PKT</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REMARKS</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9009">
                <a:tc>
                  <a:txBody>
                    <a:bodyPr/>
                    <a:lstStyle/>
                    <a:p>
                      <a:pPr algn="l" fontAlgn="b"/>
                      <a:r>
                        <a:rPr lang="en-US" sz="900" b="0" i="0" u="none" strike="noStrike" dirty="0">
                          <a:solidFill>
                            <a:srgbClr val="000000"/>
                          </a:solidFill>
                          <a:effectLst/>
                          <a:latin typeface="Arial "/>
                        </a:rPr>
                        <a:t>WJZBT0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E6</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RUSSELL THOMAS PHILLIP V</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19K</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MANEUVER SLC</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07-Jul-20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25-Aug-20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900" b="0" i="0" u="none" strike="noStrike" dirty="0">
                          <a:solidFill>
                            <a:srgbClr val="000000"/>
                          </a:solidFill>
                          <a:effectLst/>
                          <a:latin typeface="Arial "/>
                        </a:rPr>
                        <a:t>CANCELLED</a:t>
                      </a:r>
                      <a:r>
                        <a:rPr lang="en-US" sz="900" b="0" i="0" u="none" strike="noStrike" baseline="0" dirty="0">
                          <a:solidFill>
                            <a:srgbClr val="000000"/>
                          </a:solidFill>
                          <a:effectLst/>
                          <a:latin typeface="Arial "/>
                        </a:rPr>
                        <a:t> RESERVATION</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9009">
                <a:tc>
                  <a:txBody>
                    <a:bodyPr/>
                    <a:lstStyle/>
                    <a:p>
                      <a:pPr algn="l" fontAlgn="b"/>
                      <a:r>
                        <a:rPr lang="en-US" sz="900" b="0" i="0" u="none" strike="noStrike" dirty="0">
                          <a:solidFill>
                            <a:srgbClr val="000000"/>
                          </a:solidFill>
                          <a:effectLst/>
                          <a:latin typeface="Arial "/>
                        </a:rPr>
                        <a:t>WJA1G0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E6</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SHELBY GARY LEWIS</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92G</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CULINARY SPECIALIST SLC</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12-Jul-20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14-Aug-20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900" b="0" i="0" u="none" strike="noStrike" dirty="0">
                          <a:solidFill>
                            <a:srgbClr val="000000"/>
                          </a:solidFill>
                          <a:effectLst/>
                          <a:latin typeface="Arial "/>
                        </a:rPr>
                        <a:t>CANCELLED</a:t>
                      </a:r>
                      <a:r>
                        <a:rPr lang="en-US" sz="900" b="0" i="0" u="none" strike="noStrike" baseline="0" dirty="0">
                          <a:solidFill>
                            <a:srgbClr val="000000"/>
                          </a:solidFill>
                          <a:effectLst/>
                          <a:latin typeface="Arial "/>
                        </a:rPr>
                        <a:t> RESERVATION</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 name="TextBox 10"/>
          <p:cNvSpPr txBox="1"/>
          <p:nvPr/>
        </p:nvSpPr>
        <p:spPr>
          <a:xfrm>
            <a:off x="2925009" y="5143725"/>
            <a:ext cx="3293973" cy="532546"/>
          </a:xfrm>
          <a:prstGeom prst="rect">
            <a:avLst/>
          </a:prstGeom>
          <a:noFill/>
        </p:spPr>
        <p:txBody>
          <a:bodyPr wrap="square" rtlCol="0">
            <a:spAutoFit/>
          </a:bodyPr>
          <a:lstStyle/>
          <a:p>
            <a:r>
              <a:rPr lang="en-US" sz="2000" b="1" dirty="0">
                <a:solidFill>
                  <a:prstClr val="black"/>
                </a:solidFill>
                <a:latin typeface="Arial" panose="020B0604020202020204" pitchFamily="34" charset="0"/>
                <a:cs typeface="Arial" panose="020B0604020202020204" pitchFamily="34" charset="0"/>
              </a:rPr>
              <a:t>   Senior Leaders Course  </a:t>
            </a:r>
            <a:endParaRPr lang="en-US" sz="2000" dirty="0">
              <a:solidFill>
                <a:prstClr val="black"/>
              </a:solidFill>
              <a:latin typeface=" Arial"/>
            </a:endParaRPr>
          </a:p>
        </p:txBody>
      </p:sp>
    </p:spTree>
    <p:extLst>
      <p:ext uri="{BB962C8B-B14F-4D97-AF65-F5344CB8AC3E}">
        <p14:creationId xmlns:p14="http://schemas.microsoft.com/office/powerpoint/2010/main" val="4190462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2596" y="3536283"/>
            <a:ext cx="43387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Sniper</a:t>
            </a:r>
          </a:p>
        </p:txBody>
      </p:sp>
      <p:sp>
        <p:nvSpPr>
          <p:cNvPr id="9" name="TextBox 8"/>
          <p:cNvSpPr txBox="1"/>
          <p:nvPr/>
        </p:nvSpPr>
        <p:spPr>
          <a:xfrm>
            <a:off x="2402595" y="2318102"/>
            <a:ext cx="43387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Ranger</a:t>
            </a:r>
          </a:p>
        </p:txBody>
      </p:sp>
      <p:graphicFrame>
        <p:nvGraphicFramePr>
          <p:cNvPr id="10" name="Table 9"/>
          <p:cNvGraphicFramePr>
            <a:graphicFrameLocks noGrp="1"/>
          </p:cNvGraphicFramePr>
          <p:nvPr/>
        </p:nvGraphicFramePr>
        <p:xfrm>
          <a:off x="128334" y="2854245"/>
          <a:ext cx="8957280" cy="809756"/>
        </p:xfrm>
        <a:graphic>
          <a:graphicData uri="http://schemas.openxmlformats.org/drawingml/2006/table">
            <a:tbl>
              <a:tblPr/>
              <a:tblGrid>
                <a:gridCol w="450751">
                  <a:extLst>
                    <a:ext uri="{9D8B030D-6E8A-4147-A177-3AD203B41FA5}">
                      <a16:colId xmlns:a16="http://schemas.microsoft.com/office/drawing/2014/main" val="196552529"/>
                    </a:ext>
                  </a:extLst>
                </a:gridCol>
                <a:gridCol w="300500">
                  <a:extLst>
                    <a:ext uri="{9D8B030D-6E8A-4147-A177-3AD203B41FA5}">
                      <a16:colId xmlns:a16="http://schemas.microsoft.com/office/drawing/2014/main" val="2260049787"/>
                    </a:ext>
                  </a:extLst>
                </a:gridCol>
                <a:gridCol w="1746658">
                  <a:extLst>
                    <a:ext uri="{9D8B030D-6E8A-4147-A177-3AD203B41FA5}">
                      <a16:colId xmlns:a16="http://schemas.microsoft.com/office/drawing/2014/main" val="1402463873"/>
                    </a:ext>
                  </a:extLst>
                </a:gridCol>
                <a:gridCol w="375625">
                  <a:extLst>
                    <a:ext uri="{9D8B030D-6E8A-4147-A177-3AD203B41FA5}">
                      <a16:colId xmlns:a16="http://schemas.microsoft.com/office/drawing/2014/main" val="987690064"/>
                    </a:ext>
                  </a:extLst>
                </a:gridCol>
                <a:gridCol w="1342861">
                  <a:extLst>
                    <a:ext uri="{9D8B030D-6E8A-4147-A177-3AD203B41FA5}">
                      <a16:colId xmlns:a16="http://schemas.microsoft.com/office/drawing/2014/main" val="3421525710"/>
                    </a:ext>
                  </a:extLst>
                </a:gridCol>
                <a:gridCol w="1004798">
                  <a:extLst>
                    <a:ext uri="{9D8B030D-6E8A-4147-A177-3AD203B41FA5}">
                      <a16:colId xmlns:a16="http://schemas.microsoft.com/office/drawing/2014/main" val="38195238"/>
                    </a:ext>
                  </a:extLst>
                </a:gridCol>
                <a:gridCol w="704297">
                  <a:extLst>
                    <a:ext uri="{9D8B030D-6E8A-4147-A177-3AD203B41FA5}">
                      <a16:colId xmlns:a16="http://schemas.microsoft.com/office/drawing/2014/main" val="1060736640"/>
                    </a:ext>
                  </a:extLst>
                </a:gridCol>
                <a:gridCol w="262939">
                  <a:extLst>
                    <a:ext uri="{9D8B030D-6E8A-4147-A177-3AD203B41FA5}">
                      <a16:colId xmlns:a16="http://schemas.microsoft.com/office/drawing/2014/main" val="599200931"/>
                    </a:ext>
                  </a:extLst>
                </a:gridCol>
                <a:gridCol w="306154">
                  <a:extLst>
                    <a:ext uri="{9D8B030D-6E8A-4147-A177-3AD203B41FA5}">
                      <a16:colId xmlns:a16="http://schemas.microsoft.com/office/drawing/2014/main" val="2843171148"/>
                    </a:ext>
                  </a:extLst>
                </a:gridCol>
                <a:gridCol w="262939">
                  <a:extLst>
                    <a:ext uri="{9D8B030D-6E8A-4147-A177-3AD203B41FA5}">
                      <a16:colId xmlns:a16="http://schemas.microsoft.com/office/drawing/2014/main" val="1068201260"/>
                    </a:ext>
                  </a:extLst>
                </a:gridCol>
                <a:gridCol w="262939">
                  <a:extLst>
                    <a:ext uri="{9D8B030D-6E8A-4147-A177-3AD203B41FA5}">
                      <a16:colId xmlns:a16="http://schemas.microsoft.com/office/drawing/2014/main" val="4167957867"/>
                    </a:ext>
                  </a:extLst>
                </a:gridCol>
                <a:gridCol w="1936819">
                  <a:extLst>
                    <a:ext uri="{9D8B030D-6E8A-4147-A177-3AD203B41FA5}">
                      <a16:colId xmlns:a16="http://schemas.microsoft.com/office/drawing/2014/main" val="3726244992"/>
                    </a:ext>
                  </a:extLst>
                </a:gridCol>
              </a:tblGrid>
              <a:tr h="404878">
                <a:tc>
                  <a:txBody>
                    <a:bodyPr/>
                    <a:lstStyle/>
                    <a:p>
                      <a:pPr algn="l" fontAlgn="ctr"/>
                      <a:r>
                        <a:rPr lang="en-US" sz="800" b="0" i="0" u="none" strike="noStrike" dirty="0">
                          <a:solidFill>
                            <a:srgbClr val="000000"/>
                          </a:solidFill>
                          <a:effectLst/>
                          <a:latin typeface=" Arial"/>
                        </a:rPr>
                        <a:t>Unit</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Grade</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 Arial"/>
                        </a:rPr>
                        <a:t>Warfighter</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MOS</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 Arial"/>
                        </a:rPr>
                        <a:t>Course Title</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Start Date</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End Date</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 Arial"/>
                        </a:rPr>
                        <a:t>PHY</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 Arial"/>
                        </a:rPr>
                        <a:t>RPFT</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DTS</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PKT</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 Arial"/>
                        </a:rPr>
                        <a:t>REMARKS</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7454908"/>
                  </a:ext>
                </a:extLst>
              </a:tr>
              <a:tr h="404878">
                <a:tc>
                  <a:txBody>
                    <a:bodyPr/>
                    <a:lstStyle/>
                    <a:p>
                      <a:pPr algn="l" fontAlgn="ctr"/>
                      <a:r>
                        <a:rPr lang="en-US" sz="800" b="0" i="0" u="none" strike="noStrike" dirty="0">
                          <a:solidFill>
                            <a:srgbClr val="000000"/>
                          </a:solidFill>
                          <a:effectLst/>
                          <a:latin typeface=" Arial"/>
                        </a:rPr>
                        <a:t>WJZBC0</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O2</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err="1">
                          <a:solidFill>
                            <a:srgbClr val="000000"/>
                          </a:solidFill>
                          <a:effectLst/>
                          <a:latin typeface=" Arial"/>
                        </a:rPr>
                        <a:t>Soulis</a:t>
                      </a:r>
                      <a:r>
                        <a:rPr lang="en-US" sz="800" b="0" i="0" u="none" strike="noStrike" dirty="0">
                          <a:solidFill>
                            <a:srgbClr val="000000"/>
                          </a:solidFill>
                          <a:effectLst/>
                          <a:latin typeface=" Arial"/>
                        </a:rPr>
                        <a:t>, Andrew</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11B</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 Arial"/>
                        </a:rPr>
                        <a:t>Ranger</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 Arial"/>
                        </a:rPr>
                        <a:t>17-Jan-2020</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 Arial"/>
                        </a:rPr>
                        <a:t>20-May-2020</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800" b="0" i="0" u="none" strike="noStrike">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800" b="0" i="0" u="none" strike="noStrike">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dirty="0">
                          <a:solidFill>
                            <a:srgbClr val="000000"/>
                          </a:solidFill>
                          <a:effectLst/>
                          <a:latin typeface=" Arial"/>
                        </a:rPr>
                        <a:t>SM</a:t>
                      </a:r>
                      <a:r>
                        <a:rPr lang="en-US" sz="800" b="0" i="0" u="none" strike="noStrike" baseline="0" dirty="0">
                          <a:solidFill>
                            <a:srgbClr val="000000"/>
                          </a:solidFill>
                          <a:effectLst/>
                          <a:latin typeface=" Arial"/>
                        </a:rPr>
                        <a:t> Graduate Ranger/ Attempting to walk on to Airborne</a:t>
                      </a: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1564320"/>
                  </a:ext>
                </a:extLst>
              </a:tr>
            </a:tbl>
          </a:graphicData>
        </a:graphic>
      </p:graphicFrame>
      <p:sp>
        <p:nvSpPr>
          <p:cNvPr id="7" name="TextBox 6"/>
          <p:cNvSpPr txBox="1"/>
          <p:nvPr/>
        </p:nvSpPr>
        <p:spPr>
          <a:xfrm>
            <a:off x="2402597" y="4541042"/>
            <a:ext cx="43387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Master Fitness</a:t>
            </a:r>
          </a:p>
        </p:txBody>
      </p:sp>
      <p:graphicFrame>
        <p:nvGraphicFramePr>
          <p:cNvPr id="2" name="Table 1"/>
          <p:cNvGraphicFramePr>
            <a:graphicFrameLocks noGrp="1"/>
          </p:cNvGraphicFramePr>
          <p:nvPr/>
        </p:nvGraphicFramePr>
        <p:xfrm>
          <a:off x="128334" y="5017452"/>
          <a:ext cx="8957280" cy="1239204"/>
        </p:xfrm>
        <a:graphic>
          <a:graphicData uri="http://schemas.openxmlformats.org/drawingml/2006/table">
            <a:tbl>
              <a:tblPr/>
              <a:tblGrid>
                <a:gridCol w="469124">
                  <a:extLst>
                    <a:ext uri="{9D8B030D-6E8A-4147-A177-3AD203B41FA5}">
                      <a16:colId xmlns:a16="http://schemas.microsoft.com/office/drawing/2014/main" val="20000"/>
                    </a:ext>
                  </a:extLst>
                </a:gridCol>
                <a:gridCol w="406668">
                  <a:extLst>
                    <a:ext uri="{9D8B030D-6E8A-4147-A177-3AD203B41FA5}">
                      <a16:colId xmlns:a16="http://schemas.microsoft.com/office/drawing/2014/main" val="20001"/>
                    </a:ext>
                  </a:extLst>
                </a:gridCol>
                <a:gridCol w="1923200">
                  <a:extLst>
                    <a:ext uri="{9D8B030D-6E8A-4147-A177-3AD203B41FA5}">
                      <a16:colId xmlns:a16="http://schemas.microsoft.com/office/drawing/2014/main" val="20002"/>
                    </a:ext>
                  </a:extLst>
                </a:gridCol>
                <a:gridCol w="291997">
                  <a:extLst>
                    <a:ext uri="{9D8B030D-6E8A-4147-A177-3AD203B41FA5}">
                      <a16:colId xmlns:a16="http://schemas.microsoft.com/office/drawing/2014/main" val="20003"/>
                    </a:ext>
                  </a:extLst>
                </a:gridCol>
                <a:gridCol w="2001568">
                  <a:extLst>
                    <a:ext uri="{9D8B030D-6E8A-4147-A177-3AD203B41FA5}">
                      <a16:colId xmlns:a16="http://schemas.microsoft.com/office/drawing/2014/main" val="20004"/>
                    </a:ext>
                  </a:extLst>
                </a:gridCol>
                <a:gridCol w="684926">
                  <a:extLst>
                    <a:ext uri="{9D8B030D-6E8A-4147-A177-3AD203B41FA5}">
                      <a16:colId xmlns:a16="http://schemas.microsoft.com/office/drawing/2014/main" val="20005"/>
                    </a:ext>
                  </a:extLst>
                </a:gridCol>
                <a:gridCol w="635418">
                  <a:extLst>
                    <a:ext uri="{9D8B030D-6E8A-4147-A177-3AD203B41FA5}">
                      <a16:colId xmlns:a16="http://schemas.microsoft.com/office/drawing/2014/main" val="20006"/>
                    </a:ext>
                  </a:extLst>
                </a:gridCol>
                <a:gridCol w="322536">
                  <a:extLst>
                    <a:ext uri="{9D8B030D-6E8A-4147-A177-3AD203B41FA5}">
                      <a16:colId xmlns:a16="http://schemas.microsoft.com/office/drawing/2014/main" val="20007"/>
                    </a:ext>
                  </a:extLst>
                </a:gridCol>
                <a:gridCol w="237222">
                  <a:extLst>
                    <a:ext uri="{9D8B030D-6E8A-4147-A177-3AD203B41FA5}">
                      <a16:colId xmlns:a16="http://schemas.microsoft.com/office/drawing/2014/main" val="20008"/>
                    </a:ext>
                  </a:extLst>
                </a:gridCol>
                <a:gridCol w="237222">
                  <a:extLst>
                    <a:ext uri="{9D8B030D-6E8A-4147-A177-3AD203B41FA5}">
                      <a16:colId xmlns:a16="http://schemas.microsoft.com/office/drawing/2014/main" val="20009"/>
                    </a:ext>
                  </a:extLst>
                </a:gridCol>
                <a:gridCol w="1747399">
                  <a:extLst>
                    <a:ext uri="{9D8B030D-6E8A-4147-A177-3AD203B41FA5}">
                      <a16:colId xmlns:a16="http://schemas.microsoft.com/office/drawing/2014/main" val="20010"/>
                    </a:ext>
                  </a:extLst>
                </a:gridCol>
              </a:tblGrid>
              <a:tr h="413068">
                <a:tc>
                  <a:txBody>
                    <a:bodyPr/>
                    <a:lstStyle/>
                    <a:p>
                      <a:pPr algn="l" fontAlgn="ctr"/>
                      <a:r>
                        <a:rPr lang="en-US" sz="900" b="0" i="0" u="none" strike="noStrike" dirty="0">
                          <a:solidFill>
                            <a:srgbClr val="000000"/>
                          </a:solidFill>
                          <a:effectLst/>
                          <a:latin typeface="Arial "/>
                        </a:rPr>
                        <a:t>Unit</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Grade</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
                        </a:rPr>
                        <a:t>Warfighter</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MOS</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
                        </a:rPr>
                        <a:t>Course Title</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Start Date</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End Date</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
                        </a:rPr>
                        <a:t>APFT</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DTS</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
                        </a:rPr>
                        <a:t>PKT</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
                        </a:rPr>
                        <a:t>REMARKS</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3068">
                <a:tc>
                  <a:txBody>
                    <a:bodyPr/>
                    <a:lstStyle/>
                    <a:p>
                      <a:pPr algn="l" fontAlgn="ctr"/>
                      <a:r>
                        <a:rPr lang="en-US" sz="900" b="0" i="0" u="none" strike="noStrike" dirty="0">
                          <a:solidFill>
                            <a:srgbClr val="000000"/>
                          </a:solidFill>
                          <a:effectLst/>
                          <a:latin typeface="Arial "/>
                        </a:rPr>
                        <a:t>WJZBT0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E5</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err="1">
                          <a:solidFill>
                            <a:srgbClr val="000000"/>
                          </a:solidFill>
                          <a:effectLst/>
                          <a:latin typeface="Arial "/>
                        </a:rPr>
                        <a:t>Cuthrell</a:t>
                      </a:r>
                      <a:r>
                        <a:rPr lang="en-US" sz="900" b="0" i="0" u="none" strike="noStrike" dirty="0">
                          <a:solidFill>
                            <a:srgbClr val="000000"/>
                          </a:solidFill>
                          <a:effectLst/>
                          <a:latin typeface="Arial "/>
                        </a:rPr>
                        <a:t>, Ericsson</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25U</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Arial "/>
                        </a:rPr>
                        <a:t>Master Fitness Trainer</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 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Arial "/>
                        </a:rPr>
                        <a:t>No Scheduled Courses until</a:t>
                      </a:r>
                      <a:r>
                        <a:rPr lang="en-US" sz="900" b="0" i="0" u="none" strike="noStrike" baseline="0" dirty="0">
                          <a:solidFill>
                            <a:srgbClr val="000000"/>
                          </a:solidFill>
                          <a:effectLst/>
                          <a:latin typeface="Arial "/>
                        </a:rPr>
                        <a:t> Jan 2021</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3068">
                <a:tc>
                  <a:txBody>
                    <a:bodyPr/>
                    <a:lstStyle/>
                    <a:p>
                      <a:pPr algn="l" fontAlgn="ctr"/>
                      <a:r>
                        <a:rPr lang="en-US" sz="900" b="0" i="0" u="none" strike="noStrike" dirty="0">
                          <a:solidFill>
                            <a:srgbClr val="000000"/>
                          </a:solidFill>
                          <a:effectLst/>
                          <a:latin typeface="Arial "/>
                        </a:rPr>
                        <a:t>WJZBT0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E6</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Amerson, Nicholas</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
                        </a:rPr>
                        <a:t>68W</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Arial "/>
                        </a:rPr>
                        <a:t>Master Fitness</a:t>
                      </a:r>
                      <a:r>
                        <a:rPr lang="en-US" sz="900" b="0" i="0" u="none" strike="noStrike" baseline="0" dirty="0">
                          <a:solidFill>
                            <a:srgbClr val="000000"/>
                          </a:solidFill>
                          <a:effectLst/>
                          <a:latin typeface="Arial "/>
                        </a:rPr>
                        <a:t> Trainer</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Arial "/>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900" b="0" i="0" u="none" strike="noStrike" dirty="0">
                          <a:solidFill>
                            <a:srgbClr val="000000"/>
                          </a:solidFill>
                          <a:effectLst/>
                          <a:latin typeface="Arial "/>
                        </a:rPr>
                        <a:t>No</a:t>
                      </a:r>
                      <a:r>
                        <a:rPr lang="en-US" sz="900" b="0" i="0" u="none" strike="noStrike" baseline="0" dirty="0">
                          <a:solidFill>
                            <a:srgbClr val="000000"/>
                          </a:solidFill>
                          <a:effectLst/>
                          <a:latin typeface="Arial "/>
                        </a:rPr>
                        <a:t> Scheduled Courses unit Jan 2021</a:t>
                      </a:r>
                      <a:endParaRPr lang="en-US" sz="900" b="0" i="0" u="none" strike="noStrike" dirty="0">
                        <a:solidFill>
                          <a:srgbClr val="000000"/>
                        </a:solidFill>
                        <a:effectLst/>
                        <a:latin typeface="Arial "/>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128334" y="4088066"/>
          <a:ext cx="8957279" cy="580102"/>
        </p:xfrm>
        <a:graphic>
          <a:graphicData uri="http://schemas.openxmlformats.org/drawingml/2006/table">
            <a:tbl>
              <a:tblPr/>
              <a:tblGrid>
                <a:gridCol w="416820">
                  <a:extLst>
                    <a:ext uri="{9D8B030D-6E8A-4147-A177-3AD203B41FA5}">
                      <a16:colId xmlns:a16="http://schemas.microsoft.com/office/drawing/2014/main" val="20000"/>
                    </a:ext>
                  </a:extLst>
                </a:gridCol>
                <a:gridCol w="416820">
                  <a:extLst>
                    <a:ext uri="{9D8B030D-6E8A-4147-A177-3AD203B41FA5}">
                      <a16:colId xmlns:a16="http://schemas.microsoft.com/office/drawing/2014/main" val="20001"/>
                    </a:ext>
                  </a:extLst>
                </a:gridCol>
                <a:gridCol w="1971209">
                  <a:extLst>
                    <a:ext uri="{9D8B030D-6E8A-4147-A177-3AD203B41FA5}">
                      <a16:colId xmlns:a16="http://schemas.microsoft.com/office/drawing/2014/main" val="20002"/>
                    </a:ext>
                  </a:extLst>
                </a:gridCol>
                <a:gridCol w="260511">
                  <a:extLst>
                    <a:ext uri="{9D8B030D-6E8A-4147-A177-3AD203B41FA5}">
                      <a16:colId xmlns:a16="http://schemas.microsoft.com/office/drawing/2014/main" val="20003"/>
                    </a:ext>
                  </a:extLst>
                </a:gridCol>
                <a:gridCol w="2051534">
                  <a:extLst>
                    <a:ext uri="{9D8B030D-6E8A-4147-A177-3AD203B41FA5}">
                      <a16:colId xmlns:a16="http://schemas.microsoft.com/office/drawing/2014/main" val="20004"/>
                    </a:ext>
                  </a:extLst>
                </a:gridCol>
                <a:gridCol w="668648">
                  <a:extLst>
                    <a:ext uri="{9D8B030D-6E8A-4147-A177-3AD203B41FA5}">
                      <a16:colId xmlns:a16="http://schemas.microsoft.com/office/drawing/2014/main" val="20005"/>
                    </a:ext>
                  </a:extLst>
                </a:gridCol>
                <a:gridCol w="651281">
                  <a:extLst>
                    <a:ext uri="{9D8B030D-6E8A-4147-A177-3AD203B41FA5}">
                      <a16:colId xmlns:a16="http://schemas.microsoft.com/office/drawing/2014/main" val="20006"/>
                    </a:ext>
                  </a:extLst>
                </a:gridCol>
                <a:gridCol w="243145">
                  <a:extLst>
                    <a:ext uri="{9D8B030D-6E8A-4147-A177-3AD203B41FA5}">
                      <a16:colId xmlns:a16="http://schemas.microsoft.com/office/drawing/2014/main" val="20007"/>
                    </a:ext>
                  </a:extLst>
                </a:gridCol>
                <a:gridCol w="243145">
                  <a:extLst>
                    <a:ext uri="{9D8B030D-6E8A-4147-A177-3AD203B41FA5}">
                      <a16:colId xmlns:a16="http://schemas.microsoft.com/office/drawing/2014/main" val="20008"/>
                    </a:ext>
                  </a:extLst>
                </a:gridCol>
                <a:gridCol w="243145">
                  <a:extLst>
                    <a:ext uri="{9D8B030D-6E8A-4147-A177-3AD203B41FA5}">
                      <a16:colId xmlns:a16="http://schemas.microsoft.com/office/drawing/2014/main" val="20009"/>
                    </a:ext>
                  </a:extLst>
                </a:gridCol>
                <a:gridCol w="1791021">
                  <a:extLst>
                    <a:ext uri="{9D8B030D-6E8A-4147-A177-3AD203B41FA5}">
                      <a16:colId xmlns:a16="http://schemas.microsoft.com/office/drawing/2014/main" val="20010"/>
                    </a:ext>
                  </a:extLst>
                </a:gridCol>
              </a:tblGrid>
              <a:tr h="290051">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Unit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Grade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Warfighter</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MOS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Course Title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Start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End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APFT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DTS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PKT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REMARKS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0051">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N/A</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3" name="TextBox 12"/>
          <p:cNvSpPr txBox="1"/>
          <p:nvPr/>
        </p:nvSpPr>
        <p:spPr>
          <a:xfrm>
            <a:off x="2437579" y="204380"/>
            <a:ext cx="43387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Master Gunner</a:t>
            </a:r>
          </a:p>
        </p:txBody>
      </p:sp>
      <p:graphicFrame>
        <p:nvGraphicFramePr>
          <p:cNvPr id="14" name="Table 13"/>
          <p:cNvGraphicFramePr>
            <a:graphicFrameLocks noGrp="1"/>
          </p:cNvGraphicFramePr>
          <p:nvPr/>
        </p:nvGraphicFramePr>
        <p:xfrm>
          <a:off x="93348" y="747222"/>
          <a:ext cx="8944635" cy="1561212"/>
        </p:xfrm>
        <a:graphic>
          <a:graphicData uri="http://schemas.openxmlformats.org/drawingml/2006/table">
            <a:tbl>
              <a:tblPr/>
              <a:tblGrid>
                <a:gridCol w="450751">
                  <a:extLst>
                    <a:ext uri="{9D8B030D-6E8A-4147-A177-3AD203B41FA5}">
                      <a16:colId xmlns:a16="http://schemas.microsoft.com/office/drawing/2014/main" val="196552529"/>
                    </a:ext>
                  </a:extLst>
                </a:gridCol>
                <a:gridCol w="300500">
                  <a:extLst>
                    <a:ext uri="{9D8B030D-6E8A-4147-A177-3AD203B41FA5}">
                      <a16:colId xmlns:a16="http://schemas.microsoft.com/office/drawing/2014/main" val="2260049787"/>
                    </a:ext>
                  </a:extLst>
                </a:gridCol>
                <a:gridCol w="1746658">
                  <a:extLst>
                    <a:ext uri="{9D8B030D-6E8A-4147-A177-3AD203B41FA5}">
                      <a16:colId xmlns:a16="http://schemas.microsoft.com/office/drawing/2014/main" val="1402463873"/>
                    </a:ext>
                  </a:extLst>
                </a:gridCol>
                <a:gridCol w="375625">
                  <a:extLst>
                    <a:ext uri="{9D8B030D-6E8A-4147-A177-3AD203B41FA5}">
                      <a16:colId xmlns:a16="http://schemas.microsoft.com/office/drawing/2014/main" val="987690064"/>
                    </a:ext>
                  </a:extLst>
                </a:gridCol>
                <a:gridCol w="1342861">
                  <a:extLst>
                    <a:ext uri="{9D8B030D-6E8A-4147-A177-3AD203B41FA5}">
                      <a16:colId xmlns:a16="http://schemas.microsoft.com/office/drawing/2014/main" val="3421525710"/>
                    </a:ext>
                  </a:extLst>
                </a:gridCol>
                <a:gridCol w="1004798">
                  <a:extLst>
                    <a:ext uri="{9D8B030D-6E8A-4147-A177-3AD203B41FA5}">
                      <a16:colId xmlns:a16="http://schemas.microsoft.com/office/drawing/2014/main" val="38195238"/>
                    </a:ext>
                  </a:extLst>
                </a:gridCol>
                <a:gridCol w="704297">
                  <a:extLst>
                    <a:ext uri="{9D8B030D-6E8A-4147-A177-3AD203B41FA5}">
                      <a16:colId xmlns:a16="http://schemas.microsoft.com/office/drawing/2014/main" val="1060736640"/>
                    </a:ext>
                  </a:extLst>
                </a:gridCol>
                <a:gridCol w="302449">
                  <a:extLst>
                    <a:ext uri="{9D8B030D-6E8A-4147-A177-3AD203B41FA5}">
                      <a16:colId xmlns:a16="http://schemas.microsoft.com/office/drawing/2014/main" val="1068201260"/>
                    </a:ext>
                  </a:extLst>
                </a:gridCol>
                <a:gridCol w="318052">
                  <a:extLst>
                    <a:ext uri="{9D8B030D-6E8A-4147-A177-3AD203B41FA5}">
                      <a16:colId xmlns:a16="http://schemas.microsoft.com/office/drawing/2014/main" val="4167957867"/>
                    </a:ext>
                  </a:extLst>
                </a:gridCol>
                <a:gridCol w="2398644">
                  <a:extLst>
                    <a:ext uri="{9D8B030D-6E8A-4147-A177-3AD203B41FA5}">
                      <a16:colId xmlns:a16="http://schemas.microsoft.com/office/drawing/2014/main" val="3726244992"/>
                    </a:ext>
                  </a:extLst>
                </a:gridCol>
              </a:tblGrid>
              <a:tr h="404878">
                <a:tc>
                  <a:txBody>
                    <a:bodyPr/>
                    <a:lstStyle/>
                    <a:p>
                      <a:pPr algn="l" fontAlgn="ctr"/>
                      <a:r>
                        <a:rPr lang="en-US" sz="800" b="0" i="0" u="none" strike="noStrike" dirty="0">
                          <a:solidFill>
                            <a:srgbClr val="000000"/>
                          </a:solidFill>
                          <a:effectLst/>
                          <a:latin typeface=" Arial"/>
                        </a:rPr>
                        <a:t>Unit</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Grade</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 Arial"/>
                        </a:rPr>
                        <a:t>Warfighter</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MOS</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 Arial"/>
                        </a:rPr>
                        <a:t>Course Title</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Start Date</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End Date</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 Arial"/>
                        </a:rPr>
                        <a:t>DTS</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PKT</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a:solidFill>
                            <a:srgbClr val="000000"/>
                          </a:solidFill>
                          <a:effectLst/>
                          <a:latin typeface=" Arial"/>
                        </a:rPr>
                        <a:t>REMARKS</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7454908"/>
                  </a:ext>
                </a:extLst>
              </a:tr>
              <a:tr h="226126">
                <a:tc>
                  <a:txBody>
                    <a:bodyPr/>
                    <a:lstStyle/>
                    <a:p>
                      <a:pPr algn="l" fontAlgn="ctr"/>
                      <a:r>
                        <a:rPr lang="en-US" sz="800" b="0" i="0" u="none" strike="noStrike" dirty="0">
                          <a:solidFill>
                            <a:srgbClr val="000000"/>
                          </a:solidFill>
                          <a:effectLst/>
                          <a:latin typeface=" Arial"/>
                        </a:rPr>
                        <a:t>WJZBB0</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E5</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Skaggs, Matthew</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 Arial"/>
                        </a:rPr>
                        <a:t>Abrams</a:t>
                      </a:r>
                      <a:r>
                        <a:rPr lang="en-US" sz="800" b="0" i="0" u="none" strike="noStrike" baseline="0" dirty="0">
                          <a:solidFill>
                            <a:srgbClr val="000000"/>
                          </a:solidFill>
                          <a:effectLst/>
                          <a:latin typeface=" Arial"/>
                        </a:rPr>
                        <a:t> Master Gunner</a:t>
                      </a: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 Arial"/>
                        </a:rPr>
                        <a:t>PACKET</a:t>
                      </a:r>
                      <a:r>
                        <a:rPr lang="en-US" sz="800" b="0" i="0" u="none" strike="noStrike" baseline="0" dirty="0">
                          <a:solidFill>
                            <a:srgbClr val="000000"/>
                          </a:solidFill>
                          <a:effectLst/>
                          <a:latin typeface=" Arial"/>
                        </a:rPr>
                        <a:t> PENDING</a:t>
                      </a: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1564320"/>
                  </a:ext>
                </a:extLst>
              </a:tr>
              <a:tr h="188088">
                <a:tc>
                  <a:txBody>
                    <a:bodyPr/>
                    <a:lstStyle/>
                    <a:p>
                      <a:pPr algn="l" fontAlgn="ctr"/>
                      <a:r>
                        <a:rPr lang="en-US" sz="800" b="0" i="0" u="none" strike="noStrike" dirty="0">
                          <a:solidFill>
                            <a:srgbClr val="000000"/>
                          </a:solidFill>
                          <a:effectLst/>
                          <a:latin typeface=" Arial"/>
                        </a:rPr>
                        <a:t>WJZBA0</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E5</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Smith,</a:t>
                      </a:r>
                      <a:r>
                        <a:rPr lang="en-US" sz="800" b="0" i="0" u="none" strike="noStrike" baseline="0" dirty="0">
                          <a:solidFill>
                            <a:srgbClr val="000000"/>
                          </a:solidFill>
                          <a:effectLst/>
                          <a:latin typeface=" Arial"/>
                        </a:rPr>
                        <a:t> Chadwick</a:t>
                      </a: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 Arial"/>
                        </a:rPr>
                        <a:t>Abrams</a:t>
                      </a:r>
                      <a:r>
                        <a:rPr lang="en-US" sz="800" b="0" i="0" u="none" strike="noStrike" baseline="0" dirty="0">
                          <a:solidFill>
                            <a:srgbClr val="000000"/>
                          </a:solidFill>
                          <a:effectLst/>
                          <a:latin typeface=" Arial"/>
                        </a:rPr>
                        <a:t> Master Gunner</a:t>
                      </a: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 Arial"/>
                        </a:rPr>
                        <a:t>PACKET PENDING</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85530">
                <a:tc>
                  <a:txBody>
                    <a:bodyPr/>
                    <a:lstStyle/>
                    <a:p>
                      <a:pPr algn="l" fontAlgn="ctr"/>
                      <a:r>
                        <a:rPr lang="en-US" sz="800" b="0" i="0" u="none" strike="noStrike" dirty="0">
                          <a:solidFill>
                            <a:srgbClr val="000000"/>
                          </a:solidFill>
                          <a:effectLst/>
                          <a:latin typeface=" Arial"/>
                        </a:rPr>
                        <a:t>WJZBC0</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E6</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Jones,</a:t>
                      </a:r>
                      <a:r>
                        <a:rPr lang="en-US" sz="800" b="0" i="0" u="none" strike="noStrike" baseline="0" dirty="0">
                          <a:solidFill>
                            <a:srgbClr val="000000"/>
                          </a:solidFill>
                          <a:effectLst/>
                          <a:latin typeface=" Arial"/>
                        </a:rPr>
                        <a:t> Andre</a:t>
                      </a: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 Arial"/>
                        </a:rPr>
                        <a:t>Bradley Master Gunner</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 Arial"/>
                        </a:rPr>
                        <a:t>PACKET PENDING</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85530">
                <a:tc>
                  <a:txBody>
                    <a:bodyPr/>
                    <a:lstStyle/>
                    <a:p>
                      <a:pPr algn="l" fontAlgn="ctr"/>
                      <a:r>
                        <a:rPr lang="en-US" sz="800" b="0" i="0" u="none" strike="noStrike" dirty="0">
                          <a:solidFill>
                            <a:srgbClr val="000000"/>
                          </a:solidFill>
                          <a:effectLst/>
                          <a:latin typeface=" Arial"/>
                        </a:rPr>
                        <a:t>WJZBC0</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E6</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err="1">
                          <a:solidFill>
                            <a:srgbClr val="000000"/>
                          </a:solidFill>
                          <a:effectLst/>
                          <a:latin typeface=" Arial"/>
                        </a:rPr>
                        <a:t>Cowdery</a:t>
                      </a:r>
                      <a:r>
                        <a:rPr lang="en-US" sz="800" b="0" i="0" u="none" strike="noStrike" dirty="0">
                          <a:solidFill>
                            <a:srgbClr val="000000"/>
                          </a:solidFill>
                          <a:effectLst/>
                          <a:latin typeface=" Arial"/>
                        </a:rPr>
                        <a:t>, Jonathan</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 Arial"/>
                        </a:rPr>
                        <a:t>Bradley Master Gunner</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 Arial"/>
                        </a:rPr>
                        <a:t>PACKET PENDING</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85530">
                <a:tc>
                  <a:txBody>
                    <a:bodyPr/>
                    <a:lstStyle/>
                    <a:p>
                      <a:pPr algn="l" fontAlgn="ctr"/>
                      <a:r>
                        <a:rPr lang="en-US" sz="800" b="0" i="0" u="none" strike="noStrike" dirty="0">
                          <a:solidFill>
                            <a:srgbClr val="000000"/>
                          </a:solidFill>
                          <a:effectLst/>
                          <a:latin typeface=" Arial"/>
                        </a:rPr>
                        <a:t>WJZBT0</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E6</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err="1">
                          <a:solidFill>
                            <a:srgbClr val="000000"/>
                          </a:solidFill>
                          <a:effectLst/>
                          <a:latin typeface=" Arial"/>
                        </a:rPr>
                        <a:t>Kells</a:t>
                      </a:r>
                      <a:r>
                        <a:rPr lang="en-US" sz="800" b="0" i="0" u="none" strike="noStrike" dirty="0">
                          <a:solidFill>
                            <a:srgbClr val="000000"/>
                          </a:solidFill>
                          <a:effectLst/>
                          <a:latin typeface=" Arial"/>
                        </a:rPr>
                        <a:t>, Evan</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 Arial"/>
                        </a:rPr>
                        <a:t>Bradley Master Gunner</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 Arial"/>
                        </a:rPr>
                        <a:t>PACKET PENDING</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85530">
                <a:tc>
                  <a:txBody>
                    <a:bodyPr/>
                    <a:lstStyle/>
                    <a:p>
                      <a:pPr algn="l" fontAlgn="ctr"/>
                      <a:r>
                        <a:rPr lang="en-US" sz="800" b="0" i="0" u="none" strike="noStrike" dirty="0">
                          <a:solidFill>
                            <a:srgbClr val="000000"/>
                          </a:solidFill>
                          <a:effectLst/>
                          <a:latin typeface=" Arial"/>
                        </a:rPr>
                        <a:t>WJZBT0</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E5</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dirty="0">
                          <a:solidFill>
                            <a:srgbClr val="000000"/>
                          </a:solidFill>
                          <a:effectLst/>
                          <a:latin typeface=" Arial"/>
                        </a:rPr>
                        <a:t>Clark, Spencer</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 Arial"/>
                        </a:rPr>
                        <a:t>Bradley Master Gunner</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endParaRPr lang="en-US" sz="800" b="0" i="0" u="none" strike="noStrike" dirty="0">
                        <a:solidFill>
                          <a:srgbClr val="000000"/>
                        </a:solidFill>
                        <a:effectLst/>
                        <a:latin typeface=" Arial"/>
                      </a:endParaRP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dirty="0">
                          <a:solidFill>
                            <a:srgbClr val="000000"/>
                          </a:solidFill>
                          <a:effectLst/>
                          <a:latin typeface=" Arial"/>
                        </a:rPr>
                        <a:t>PACKET PENDING</a:t>
                      </a:r>
                    </a:p>
                  </a:txBody>
                  <a:tcPr marL="6233" marR="6233" marT="62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58888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2602" y="2989378"/>
            <a:ext cx="4338787" cy="584775"/>
          </a:xfrm>
          <a:prstGeom prst="rect">
            <a:avLst/>
          </a:prstGeom>
          <a:noFill/>
        </p:spPr>
        <p:txBody>
          <a:bodyPr wrap="square" rtlCol="0">
            <a:spAutoFit/>
          </a:bodyPr>
          <a:lstStyle/>
          <a:p>
            <a:pPr algn="ctr"/>
            <a:r>
              <a:rPr lang="en-US" sz="3200" b="1" dirty="0">
                <a:latin typeface=" Arial"/>
                <a:cs typeface="Arial" panose="020B0604020202020204" pitchFamily="34" charset="0"/>
              </a:rPr>
              <a:t>Recruiter</a:t>
            </a:r>
            <a:endParaRPr lang="en-US" sz="3200" b="1" i="1" dirty="0">
              <a:latin typeface=" Arial"/>
              <a:cs typeface="Arial" panose="020B0604020202020204" pitchFamily="34" charset="0"/>
            </a:endParaRPr>
          </a:p>
        </p:txBody>
      </p:sp>
      <p:sp>
        <p:nvSpPr>
          <p:cNvPr id="5" name="TextBox 4"/>
          <p:cNvSpPr txBox="1"/>
          <p:nvPr/>
        </p:nvSpPr>
        <p:spPr>
          <a:xfrm>
            <a:off x="2986713" y="5160588"/>
            <a:ext cx="2876108" cy="1169551"/>
          </a:xfrm>
          <a:prstGeom prst="rect">
            <a:avLst/>
          </a:prstGeom>
          <a:noFill/>
        </p:spPr>
        <p:txBody>
          <a:bodyPr wrap="none" rtlCol="0">
            <a:spAutoFit/>
          </a:bodyPr>
          <a:lstStyle/>
          <a:p>
            <a:r>
              <a:rPr lang="en-US" sz="1400" dirty="0">
                <a:latin typeface=" Arial"/>
              </a:rPr>
              <a:t>POC: </a:t>
            </a:r>
          </a:p>
          <a:p>
            <a:r>
              <a:rPr lang="en-US" sz="1400" dirty="0">
                <a:latin typeface=" Arial"/>
              </a:rPr>
              <a:t>SFC Roche </a:t>
            </a:r>
            <a:r>
              <a:rPr lang="en-US" sz="1400" dirty="0" err="1">
                <a:latin typeface=" Arial"/>
              </a:rPr>
              <a:t>Zayas</a:t>
            </a:r>
            <a:r>
              <a:rPr lang="en-US" sz="1400" dirty="0">
                <a:latin typeface=" Arial"/>
              </a:rPr>
              <a:t>, Alberto</a:t>
            </a:r>
          </a:p>
          <a:p>
            <a:r>
              <a:rPr lang="en-US" sz="1400" dirty="0">
                <a:latin typeface=" Arial"/>
              </a:rPr>
              <a:t>Cell: 360-359-5535</a:t>
            </a:r>
          </a:p>
          <a:p>
            <a:r>
              <a:rPr lang="en-US" sz="1400" dirty="0">
                <a:latin typeface=" Arial"/>
              </a:rPr>
              <a:t>Office: 785-239-8004</a:t>
            </a:r>
          </a:p>
          <a:p>
            <a:r>
              <a:rPr lang="en-US" sz="1400" dirty="0">
                <a:latin typeface=" Arial"/>
              </a:rPr>
              <a:t>Alberto.j.rochezayas.mil@mail.mil</a:t>
            </a:r>
          </a:p>
        </p:txBody>
      </p:sp>
      <p:sp>
        <p:nvSpPr>
          <p:cNvPr id="8" name="TextBox 7"/>
          <p:cNvSpPr txBox="1"/>
          <p:nvPr/>
        </p:nvSpPr>
        <p:spPr>
          <a:xfrm>
            <a:off x="2402602" y="162635"/>
            <a:ext cx="4338787" cy="584775"/>
          </a:xfrm>
          <a:prstGeom prst="rect">
            <a:avLst/>
          </a:prstGeom>
          <a:noFill/>
        </p:spPr>
        <p:txBody>
          <a:bodyPr wrap="square" rtlCol="0">
            <a:spAutoFit/>
          </a:bodyPr>
          <a:lstStyle/>
          <a:p>
            <a:pPr algn="ctr"/>
            <a:r>
              <a:rPr lang="en-US" sz="3200" b="1" dirty="0">
                <a:latin typeface=" Arial"/>
                <a:cs typeface="Arial" panose="020B0604020202020204" pitchFamily="34" charset="0"/>
              </a:rPr>
              <a:t>Drill School </a:t>
            </a:r>
            <a:endParaRPr lang="en-US" sz="3200" b="1" i="1" dirty="0">
              <a:latin typeface=" Arial"/>
              <a:cs typeface="Arial" panose="020B0604020202020204" pitchFamily="34" charset="0"/>
            </a:endParaRPr>
          </a:p>
        </p:txBody>
      </p:sp>
      <p:graphicFrame>
        <p:nvGraphicFramePr>
          <p:cNvPr id="2" name="Table 1"/>
          <p:cNvGraphicFramePr>
            <a:graphicFrameLocks noGrp="1"/>
          </p:cNvGraphicFramePr>
          <p:nvPr/>
        </p:nvGraphicFramePr>
        <p:xfrm>
          <a:off x="-1" y="1067997"/>
          <a:ext cx="9144000" cy="823741"/>
        </p:xfrm>
        <a:graphic>
          <a:graphicData uri="http://schemas.openxmlformats.org/drawingml/2006/table">
            <a:tbl>
              <a:tblPr/>
              <a:tblGrid>
                <a:gridCol w="496712">
                  <a:extLst>
                    <a:ext uri="{9D8B030D-6E8A-4147-A177-3AD203B41FA5}">
                      <a16:colId xmlns:a16="http://schemas.microsoft.com/office/drawing/2014/main" val="20000"/>
                    </a:ext>
                  </a:extLst>
                </a:gridCol>
                <a:gridCol w="354306">
                  <a:extLst>
                    <a:ext uri="{9D8B030D-6E8A-4147-A177-3AD203B41FA5}">
                      <a16:colId xmlns:a16="http://schemas.microsoft.com/office/drawing/2014/main" val="20001"/>
                    </a:ext>
                  </a:extLst>
                </a:gridCol>
                <a:gridCol w="2012301">
                  <a:extLst>
                    <a:ext uri="{9D8B030D-6E8A-4147-A177-3AD203B41FA5}">
                      <a16:colId xmlns:a16="http://schemas.microsoft.com/office/drawing/2014/main" val="20002"/>
                    </a:ext>
                  </a:extLst>
                </a:gridCol>
                <a:gridCol w="365304">
                  <a:extLst>
                    <a:ext uri="{9D8B030D-6E8A-4147-A177-3AD203B41FA5}">
                      <a16:colId xmlns:a16="http://schemas.microsoft.com/office/drawing/2014/main" val="20003"/>
                    </a:ext>
                  </a:extLst>
                </a:gridCol>
                <a:gridCol w="1994938">
                  <a:extLst>
                    <a:ext uri="{9D8B030D-6E8A-4147-A177-3AD203B41FA5}">
                      <a16:colId xmlns:a16="http://schemas.microsoft.com/office/drawing/2014/main" val="20004"/>
                    </a:ext>
                  </a:extLst>
                </a:gridCol>
                <a:gridCol w="726666">
                  <a:extLst>
                    <a:ext uri="{9D8B030D-6E8A-4147-A177-3AD203B41FA5}">
                      <a16:colId xmlns:a16="http://schemas.microsoft.com/office/drawing/2014/main" val="20005"/>
                    </a:ext>
                  </a:extLst>
                </a:gridCol>
                <a:gridCol w="777952">
                  <a:extLst>
                    <a:ext uri="{9D8B030D-6E8A-4147-A177-3AD203B41FA5}">
                      <a16:colId xmlns:a16="http://schemas.microsoft.com/office/drawing/2014/main" val="20006"/>
                    </a:ext>
                  </a:extLst>
                </a:gridCol>
                <a:gridCol w="270933">
                  <a:extLst>
                    <a:ext uri="{9D8B030D-6E8A-4147-A177-3AD203B41FA5}">
                      <a16:colId xmlns:a16="http://schemas.microsoft.com/office/drawing/2014/main" val="20007"/>
                    </a:ext>
                  </a:extLst>
                </a:gridCol>
                <a:gridCol w="293511">
                  <a:extLst>
                    <a:ext uri="{9D8B030D-6E8A-4147-A177-3AD203B41FA5}">
                      <a16:colId xmlns:a16="http://schemas.microsoft.com/office/drawing/2014/main" val="20008"/>
                    </a:ext>
                  </a:extLst>
                </a:gridCol>
                <a:gridCol w="248356">
                  <a:extLst>
                    <a:ext uri="{9D8B030D-6E8A-4147-A177-3AD203B41FA5}">
                      <a16:colId xmlns:a16="http://schemas.microsoft.com/office/drawing/2014/main" val="20009"/>
                    </a:ext>
                  </a:extLst>
                </a:gridCol>
                <a:gridCol w="1603021">
                  <a:extLst>
                    <a:ext uri="{9D8B030D-6E8A-4147-A177-3AD203B41FA5}">
                      <a16:colId xmlns:a16="http://schemas.microsoft.com/office/drawing/2014/main" val="20010"/>
                    </a:ext>
                  </a:extLst>
                </a:gridCol>
              </a:tblGrid>
              <a:tr h="320159">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Unit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Grade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Warfighter</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MOS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Course Title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Start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End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APFT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DTS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PKT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REMARKS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3007">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WJZBB0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cs typeface="Arial" panose="020B0604020202020204" pitchFamily="34" charset="0"/>
                        </a:rPr>
                        <a:t>E6</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cs typeface="Arial" panose="020B0604020202020204" pitchFamily="34" charset="0"/>
                        </a:rPr>
                        <a:t>RUSSELL, THOMAS PHILLIP, V</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cs typeface="Arial" panose="020B0604020202020204" pitchFamily="34" charset="0"/>
                        </a:rPr>
                        <a:t>19K</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Arial" panose="020B0604020202020204" pitchFamily="34" charset="0"/>
                          <a:cs typeface="Arial" panose="020B0604020202020204" pitchFamily="34" charset="0"/>
                        </a:rPr>
                        <a:t>DRILL SERGEANT</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Arial" panose="020B0604020202020204" pitchFamily="34" charset="0"/>
                          <a:cs typeface="Arial" panose="020B0604020202020204" pitchFamily="34" charset="0"/>
                        </a:rPr>
                        <a:t>04-May-2020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Arial" panose="020B0604020202020204" pitchFamily="34" charset="0"/>
                          <a:cs typeface="Arial" panose="020B0604020202020204" pitchFamily="34" charset="0"/>
                        </a:rPr>
                        <a:t>16-May2020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 </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 Completed Phase 1</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0575">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WJZBC0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E6</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DIFFENDERFER TYLER JAMES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11B</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DRILL SERGEANT</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Arial" panose="020B0604020202020204" pitchFamily="34" charset="0"/>
                          <a:cs typeface="Arial" panose="020B0604020202020204" pitchFamily="34" charset="0"/>
                        </a:rPr>
                        <a:t>18-May-2020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Arial" panose="020B0604020202020204" pitchFamily="34" charset="0"/>
                          <a:cs typeface="Arial" panose="020B0604020202020204" pitchFamily="34" charset="0"/>
                        </a:rPr>
                        <a:t>30-May-2020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PHASE</a:t>
                      </a:r>
                      <a:r>
                        <a:rPr lang="en-US" sz="900" b="0" i="0" u="none" strike="noStrike" baseline="0" dirty="0">
                          <a:solidFill>
                            <a:srgbClr val="000000"/>
                          </a:solidFill>
                          <a:effectLst/>
                          <a:latin typeface="Arial" panose="020B0604020202020204" pitchFamily="34" charset="0"/>
                          <a:cs typeface="Arial" panose="020B0604020202020204" pitchFamily="34" charset="0"/>
                        </a:rPr>
                        <a:t> 1 (DL)</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4" name="Table 3"/>
          <p:cNvGraphicFramePr>
            <a:graphicFrameLocks noGrp="1"/>
          </p:cNvGraphicFramePr>
          <p:nvPr/>
        </p:nvGraphicFramePr>
        <p:xfrm>
          <a:off x="0" y="3463419"/>
          <a:ext cx="9144003" cy="740083"/>
        </p:xfrm>
        <a:graphic>
          <a:graphicData uri="http://schemas.openxmlformats.org/drawingml/2006/table">
            <a:tbl>
              <a:tblPr/>
              <a:tblGrid>
                <a:gridCol w="506437">
                  <a:extLst>
                    <a:ext uri="{9D8B030D-6E8A-4147-A177-3AD203B41FA5}">
                      <a16:colId xmlns:a16="http://schemas.microsoft.com/office/drawing/2014/main" val="20000"/>
                    </a:ext>
                  </a:extLst>
                </a:gridCol>
                <a:gridCol w="344581">
                  <a:extLst>
                    <a:ext uri="{9D8B030D-6E8A-4147-A177-3AD203B41FA5}">
                      <a16:colId xmlns:a16="http://schemas.microsoft.com/office/drawing/2014/main" val="20001"/>
                    </a:ext>
                  </a:extLst>
                </a:gridCol>
                <a:gridCol w="2012301">
                  <a:extLst>
                    <a:ext uri="{9D8B030D-6E8A-4147-A177-3AD203B41FA5}">
                      <a16:colId xmlns:a16="http://schemas.microsoft.com/office/drawing/2014/main" val="20002"/>
                    </a:ext>
                  </a:extLst>
                </a:gridCol>
                <a:gridCol w="331439">
                  <a:extLst>
                    <a:ext uri="{9D8B030D-6E8A-4147-A177-3AD203B41FA5}">
                      <a16:colId xmlns:a16="http://schemas.microsoft.com/office/drawing/2014/main" val="20003"/>
                    </a:ext>
                  </a:extLst>
                </a:gridCol>
                <a:gridCol w="1799275">
                  <a:extLst>
                    <a:ext uri="{9D8B030D-6E8A-4147-A177-3AD203B41FA5}">
                      <a16:colId xmlns:a16="http://schemas.microsoft.com/office/drawing/2014/main" val="20004"/>
                    </a:ext>
                  </a:extLst>
                </a:gridCol>
                <a:gridCol w="703384">
                  <a:extLst>
                    <a:ext uri="{9D8B030D-6E8A-4147-A177-3AD203B41FA5}">
                      <a16:colId xmlns:a16="http://schemas.microsoft.com/office/drawing/2014/main" val="20005"/>
                    </a:ext>
                  </a:extLst>
                </a:gridCol>
                <a:gridCol w="844062">
                  <a:extLst>
                    <a:ext uri="{9D8B030D-6E8A-4147-A177-3AD203B41FA5}">
                      <a16:colId xmlns:a16="http://schemas.microsoft.com/office/drawing/2014/main" val="20006"/>
                    </a:ext>
                  </a:extLst>
                </a:gridCol>
                <a:gridCol w="337625">
                  <a:extLst>
                    <a:ext uri="{9D8B030D-6E8A-4147-A177-3AD203B41FA5}">
                      <a16:colId xmlns:a16="http://schemas.microsoft.com/office/drawing/2014/main" val="20007"/>
                    </a:ext>
                  </a:extLst>
                </a:gridCol>
                <a:gridCol w="281353">
                  <a:extLst>
                    <a:ext uri="{9D8B030D-6E8A-4147-A177-3AD203B41FA5}">
                      <a16:colId xmlns:a16="http://schemas.microsoft.com/office/drawing/2014/main" val="20008"/>
                    </a:ext>
                  </a:extLst>
                </a:gridCol>
                <a:gridCol w="253219">
                  <a:extLst>
                    <a:ext uri="{9D8B030D-6E8A-4147-A177-3AD203B41FA5}">
                      <a16:colId xmlns:a16="http://schemas.microsoft.com/office/drawing/2014/main" val="20009"/>
                    </a:ext>
                  </a:extLst>
                </a:gridCol>
                <a:gridCol w="1730327">
                  <a:extLst>
                    <a:ext uri="{9D8B030D-6E8A-4147-A177-3AD203B41FA5}">
                      <a16:colId xmlns:a16="http://schemas.microsoft.com/office/drawing/2014/main" val="20010"/>
                    </a:ext>
                  </a:extLst>
                </a:gridCol>
              </a:tblGrid>
              <a:tr h="322866">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Unit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Grade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Warfighter</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MOS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Course Title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Start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End Date</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APFT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DTS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Arial" panose="020B0604020202020204" pitchFamily="34" charset="0"/>
                          <a:cs typeface="Arial" panose="020B0604020202020204" pitchFamily="34" charset="0"/>
                        </a:rPr>
                        <a:t>PKT</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REMARKS</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2866">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WJA1G0</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E5</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900" b="0" i="0" u="none" strike="noStrike" dirty="0">
                          <a:solidFill>
                            <a:srgbClr val="000000"/>
                          </a:solidFill>
                          <a:effectLst/>
                          <a:latin typeface="Arial" panose="020B0604020202020204" pitchFamily="34" charset="0"/>
                          <a:cs typeface="Arial" panose="020B0604020202020204" pitchFamily="34" charset="0"/>
                        </a:rPr>
                        <a:t>WILSON KAYLA MICHELLE ARDO</a:t>
                      </a:r>
                    </a:p>
                  </a:txBody>
                  <a:tcPr marL="5737" marR="5737" marT="57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92G</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RECRUITER</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900" b="0" i="0" u="none" strike="noStrike" dirty="0">
                          <a:solidFill>
                            <a:srgbClr val="000000"/>
                          </a:solidFill>
                          <a:effectLst/>
                          <a:latin typeface="Arial" panose="020B0604020202020204" pitchFamily="34" charset="0"/>
                          <a:cs typeface="Arial" panose="020B0604020202020204" pitchFamily="34" charset="0"/>
                        </a:rPr>
                        <a:t>11-May-2020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Arial" panose="020B0604020202020204" pitchFamily="34" charset="0"/>
                          <a:cs typeface="Arial" panose="020B0604020202020204" pitchFamily="34" charset="0"/>
                        </a:rPr>
                        <a:t>26-Jun-2020</a:t>
                      </a: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Cancelled</a:t>
                      </a:r>
                      <a:r>
                        <a:rPr lang="en-US" sz="900" b="0" i="0" u="none" strike="noStrike" baseline="0" dirty="0">
                          <a:solidFill>
                            <a:srgbClr val="000000"/>
                          </a:solidFill>
                          <a:effectLst/>
                          <a:latin typeface="Arial" panose="020B0604020202020204" pitchFamily="34" charset="0"/>
                          <a:cs typeface="Arial" panose="020B0604020202020204" pitchFamily="34" charset="0"/>
                        </a:rPr>
                        <a:t> Reservation/Rescheduled for 20JUL20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737" marR="5737" marT="57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34794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9737" y="140677"/>
            <a:ext cx="43387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Delinquent Vouchers</a:t>
            </a:r>
          </a:p>
        </p:txBody>
      </p:sp>
      <p:graphicFrame>
        <p:nvGraphicFramePr>
          <p:cNvPr id="4" name="Table 3"/>
          <p:cNvGraphicFramePr>
            <a:graphicFrameLocks noGrp="1"/>
          </p:cNvGraphicFramePr>
          <p:nvPr/>
        </p:nvGraphicFramePr>
        <p:xfrm>
          <a:off x="0" y="725452"/>
          <a:ext cx="9144001" cy="719035"/>
        </p:xfrm>
        <a:graphic>
          <a:graphicData uri="http://schemas.openxmlformats.org/drawingml/2006/table">
            <a:tbl>
              <a:tblPr/>
              <a:tblGrid>
                <a:gridCol w="1027572">
                  <a:extLst>
                    <a:ext uri="{9D8B030D-6E8A-4147-A177-3AD203B41FA5}">
                      <a16:colId xmlns:a16="http://schemas.microsoft.com/office/drawing/2014/main" val="20000"/>
                    </a:ext>
                  </a:extLst>
                </a:gridCol>
                <a:gridCol w="891216">
                  <a:extLst>
                    <a:ext uri="{9D8B030D-6E8A-4147-A177-3AD203B41FA5}">
                      <a16:colId xmlns:a16="http://schemas.microsoft.com/office/drawing/2014/main" val="20001"/>
                    </a:ext>
                  </a:extLst>
                </a:gridCol>
                <a:gridCol w="1133117">
                  <a:extLst>
                    <a:ext uri="{9D8B030D-6E8A-4147-A177-3AD203B41FA5}">
                      <a16:colId xmlns:a16="http://schemas.microsoft.com/office/drawing/2014/main" val="20002"/>
                    </a:ext>
                  </a:extLst>
                </a:gridCol>
                <a:gridCol w="1133117">
                  <a:extLst>
                    <a:ext uri="{9D8B030D-6E8A-4147-A177-3AD203B41FA5}">
                      <a16:colId xmlns:a16="http://schemas.microsoft.com/office/drawing/2014/main" val="20003"/>
                    </a:ext>
                  </a:extLst>
                </a:gridCol>
                <a:gridCol w="1565992">
                  <a:extLst>
                    <a:ext uri="{9D8B030D-6E8A-4147-A177-3AD203B41FA5}">
                      <a16:colId xmlns:a16="http://schemas.microsoft.com/office/drawing/2014/main" val="20004"/>
                    </a:ext>
                  </a:extLst>
                </a:gridCol>
                <a:gridCol w="509267">
                  <a:extLst>
                    <a:ext uri="{9D8B030D-6E8A-4147-A177-3AD203B41FA5}">
                      <a16:colId xmlns:a16="http://schemas.microsoft.com/office/drawing/2014/main" val="20005"/>
                    </a:ext>
                  </a:extLst>
                </a:gridCol>
                <a:gridCol w="2883720">
                  <a:extLst>
                    <a:ext uri="{9D8B030D-6E8A-4147-A177-3AD203B41FA5}">
                      <a16:colId xmlns:a16="http://schemas.microsoft.com/office/drawing/2014/main" val="20006"/>
                    </a:ext>
                  </a:extLst>
                </a:gridCol>
              </a:tblGrid>
              <a:tr h="248612">
                <a:tc>
                  <a:txBody>
                    <a:bodyPr/>
                    <a:lstStyle/>
                    <a:p>
                      <a:pPr algn="l" fontAlgn="b"/>
                      <a:r>
                        <a:rPr lang="en-US" sz="900" b="1" i="0" u="none" strike="noStrike" dirty="0">
                          <a:solidFill>
                            <a:srgbClr val="000000"/>
                          </a:solidFill>
                          <a:effectLst/>
                          <a:latin typeface="Arial "/>
                        </a:rPr>
                        <a:t>Last Name</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Arial "/>
                        </a:rPr>
                        <a:t>First Name</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Arial "/>
                        </a:rPr>
                        <a:t>Departure Date</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Arial "/>
                        </a:rPr>
                        <a:t>RETURN</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Arial "/>
                        </a:rPr>
                        <a:t>Amount of Authorization</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000000"/>
                          </a:solidFill>
                          <a:effectLst/>
                          <a:latin typeface="Arial "/>
                        </a:rPr>
                        <a:t>Unit</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Arial "/>
                        </a:rPr>
                        <a:t>Remarks</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0423">
                <a:tc>
                  <a:txBody>
                    <a:bodyPr/>
                    <a:lstStyle/>
                    <a:p>
                      <a:pPr algn="l" fontAlgn="b"/>
                      <a:r>
                        <a:rPr lang="en-US" sz="900" b="0" i="0" u="none" strike="noStrike" dirty="0">
                          <a:solidFill>
                            <a:schemeClr val="tx1"/>
                          </a:solidFill>
                          <a:effectLst/>
                          <a:latin typeface="Arial "/>
                        </a:rPr>
                        <a:t>N/A</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chemeClr val="tx1"/>
                          </a:solidFill>
                          <a:effectLst/>
                          <a:latin typeface="Arial "/>
                        </a:rPr>
                        <a:t>N/A</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chemeClr val="tx1"/>
                          </a:solidFill>
                          <a:effectLst/>
                          <a:latin typeface="Arial "/>
                        </a:rPr>
                        <a:t>N/A</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chemeClr val="tx1"/>
                          </a:solidFill>
                          <a:effectLst/>
                          <a:latin typeface="Arial "/>
                        </a:rPr>
                        <a:t>N/A</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chemeClr val="tx1"/>
                          </a:solidFill>
                          <a:effectLst/>
                          <a:latin typeface="Arial "/>
                        </a:rPr>
                        <a:t>N/A</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chemeClr val="tx1"/>
                          </a:solidFill>
                          <a:effectLst/>
                          <a:latin typeface="Arial "/>
                        </a:rPr>
                        <a:t>N/A</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900" b="0" i="0" u="none" strike="noStrike" dirty="0">
                          <a:solidFill>
                            <a:schemeClr val="tx1"/>
                          </a:solidFill>
                          <a:effectLst/>
                          <a:latin typeface="Arial "/>
                        </a:rPr>
                        <a:t>N/A</a:t>
                      </a:r>
                    </a:p>
                  </a:txBody>
                  <a:tcPr marL="8273" marR="8273" marT="8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95955" y="3754150"/>
          <a:ext cx="8952088" cy="1425522"/>
        </p:xfrm>
        <a:graphic>
          <a:graphicData uri="http://schemas.openxmlformats.org/drawingml/2006/table">
            <a:tbl>
              <a:tblPr/>
              <a:tblGrid>
                <a:gridCol w="523749">
                  <a:extLst>
                    <a:ext uri="{9D8B030D-6E8A-4147-A177-3AD203B41FA5}">
                      <a16:colId xmlns:a16="http://schemas.microsoft.com/office/drawing/2014/main" val="20000"/>
                    </a:ext>
                  </a:extLst>
                </a:gridCol>
                <a:gridCol w="1169339">
                  <a:extLst>
                    <a:ext uri="{9D8B030D-6E8A-4147-A177-3AD203B41FA5}">
                      <a16:colId xmlns:a16="http://schemas.microsoft.com/office/drawing/2014/main" val="20001"/>
                    </a:ext>
                  </a:extLst>
                </a:gridCol>
                <a:gridCol w="543340">
                  <a:extLst>
                    <a:ext uri="{9D8B030D-6E8A-4147-A177-3AD203B41FA5}">
                      <a16:colId xmlns:a16="http://schemas.microsoft.com/office/drawing/2014/main" val="20002"/>
                    </a:ext>
                  </a:extLst>
                </a:gridCol>
                <a:gridCol w="556591">
                  <a:extLst>
                    <a:ext uri="{9D8B030D-6E8A-4147-A177-3AD203B41FA5}">
                      <a16:colId xmlns:a16="http://schemas.microsoft.com/office/drawing/2014/main" val="20003"/>
                    </a:ext>
                  </a:extLst>
                </a:gridCol>
                <a:gridCol w="622852">
                  <a:extLst>
                    <a:ext uri="{9D8B030D-6E8A-4147-A177-3AD203B41FA5}">
                      <a16:colId xmlns:a16="http://schemas.microsoft.com/office/drawing/2014/main" val="20004"/>
                    </a:ext>
                  </a:extLst>
                </a:gridCol>
                <a:gridCol w="450574">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22852">
                  <a:extLst>
                    <a:ext uri="{9D8B030D-6E8A-4147-A177-3AD203B41FA5}">
                      <a16:colId xmlns:a16="http://schemas.microsoft.com/office/drawing/2014/main" val="20007"/>
                    </a:ext>
                  </a:extLst>
                </a:gridCol>
                <a:gridCol w="768626">
                  <a:extLst>
                    <a:ext uri="{9D8B030D-6E8A-4147-A177-3AD203B41FA5}">
                      <a16:colId xmlns:a16="http://schemas.microsoft.com/office/drawing/2014/main" val="20008"/>
                    </a:ext>
                  </a:extLst>
                </a:gridCol>
                <a:gridCol w="792923">
                  <a:extLst>
                    <a:ext uri="{9D8B030D-6E8A-4147-A177-3AD203B41FA5}">
                      <a16:colId xmlns:a16="http://schemas.microsoft.com/office/drawing/2014/main" val="20009"/>
                    </a:ext>
                  </a:extLst>
                </a:gridCol>
                <a:gridCol w="2291642">
                  <a:extLst>
                    <a:ext uri="{9D8B030D-6E8A-4147-A177-3AD203B41FA5}">
                      <a16:colId xmlns:a16="http://schemas.microsoft.com/office/drawing/2014/main" val="20010"/>
                    </a:ext>
                  </a:extLst>
                </a:gridCol>
              </a:tblGrid>
              <a:tr h="393127">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UNIT</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Account Name</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Current Balance</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Past Due Amount</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30 Day Past Due</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60 Day Past Due</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90 Day Past Due</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120 Day Past Due</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150 Days Past Due</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sng" strike="noStrike" dirty="0">
                          <a:solidFill>
                            <a:srgbClr val="000000"/>
                          </a:solidFill>
                          <a:effectLst/>
                          <a:latin typeface="Arial" panose="020B0604020202020204" pitchFamily="34" charset="0"/>
                          <a:cs typeface="Arial" panose="020B0604020202020204" pitchFamily="34" charset="0"/>
                        </a:rPr>
                        <a:t>180+ Days Past Due</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0" i="0" u="sng" strike="noStrike" dirty="0">
                          <a:solidFill>
                            <a:srgbClr val="000000"/>
                          </a:solidFill>
                          <a:effectLst/>
                          <a:latin typeface="Arial" panose="020B0604020202020204" pitchFamily="34" charset="0"/>
                          <a:cs typeface="Arial" panose="020B0604020202020204" pitchFamily="34" charset="0"/>
                        </a:rPr>
                        <a:t>Remarks</a:t>
                      </a:r>
                    </a:p>
                  </a:txBody>
                  <a:tcPr marL="5570" marR="5570" marT="55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236">
                <a:tc>
                  <a:txBody>
                    <a:bodyPr/>
                    <a:lstStyle/>
                    <a:p>
                      <a:pPr algn="l" fontAlgn="b"/>
                      <a:r>
                        <a:rPr lang="en-US" sz="1100" b="0" i="0" u="none" strike="noStrike" dirty="0">
                          <a:solidFill>
                            <a:srgbClr val="000000"/>
                          </a:solidFill>
                          <a:effectLst/>
                          <a:latin typeface="Calibri" panose="020F0502020204030204" pitchFamily="34" charset="0"/>
                        </a:rPr>
                        <a:t>WJZBB0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r>
                        <a:rPr lang="en-US" sz="1100" b="0" i="0" u="none" strike="noStrike" dirty="0">
                          <a:solidFill>
                            <a:srgbClr val="000000"/>
                          </a:solidFill>
                          <a:effectLst/>
                          <a:latin typeface="Calibri" panose="020F0502020204030204" pitchFamily="34" charset="0"/>
                        </a:rPr>
                        <a:t>DONALDSON,ADAM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a:solidFill>
                            <a:srgbClr val="000000"/>
                          </a:solidFill>
                          <a:effectLst/>
                          <a:latin typeface="Calibri" panose="020F0502020204030204" pitchFamily="34" charset="0"/>
                        </a:rPr>
                        <a:t>612.17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612.17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612.17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70" marR="5570" marT="55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1"/>
                  </a:ext>
                </a:extLst>
              </a:tr>
              <a:tr h="504236">
                <a:tc>
                  <a:txBody>
                    <a:bodyPr/>
                    <a:lstStyle/>
                    <a:p>
                      <a:pPr algn="l" fontAlgn="b"/>
                      <a:r>
                        <a:rPr lang="en-US" sz="1100" b="0" i="0" u="none" strike="noStrike" dirty="0">
                          <a:solidFill>
                            <a:srgbClr val="000000"/>
                          </a:solidFill>
                          <a:effectLst/>
                          <a:latin typeface="Calibri" panose="020F0502020204030204" pitchFamily="34" charset="0"/>
                        </a:rPr>
                        <a:t>WJZBA0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r>
                        <a:rPr lang="en-US" sz="1100" b="0" i="0" u="none" strike="noStrike" dirty="0">
                          <a:solidFill>
                            <a:srgbClr val="000000"/>
                          </a:solidFill>
                          <a:effectLst/>
                          <a:latin typeface="Calibri" panose="020F0502020204030204" pitchFamily="34" charset="0"/>
                        </a:rPr>
                        <a:t>KNOX,CLARENCE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6999.04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103.04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103.04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r" fontAlgn="b"/>
                      <a:r>
                        <a:rPr lang="en-US" sz="1100" b="0" i="0" u="none" strike="noStrike" dirty="0">
                          <a:solidFill>
                            <a:srgbClr val="000000"/>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No</a:t>
                      </a:r>
                      <a:r>
                        <a:rPr lang="en-US" sz="900" b="0" i="0" u="none" strike="noStrike" baseline="0" dirty="0">
                          <a:solidFill>
                            <a:srgbClr val="000000"/>
                          </a:solidFill>
                          <a:effectLst/>
                          <a:latin typeface="Arial" panose="020B0604020202020204" pitchFamily="34" charset="0"/>
                          <a:cs typeface="Arial" panose="020B0604020202020204" pitchFamily="34" charset="0"/>
                        </a:rPr>
                        <a:t> longer in Army.  Contacted and he denied that he made charges.  Told him to dispute charges.  Card Shut Down.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5570" marR="5570" marT="55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3300"/>
                    </a:solidFill>
                  </a:tcPr>
                </a:tc>
                <a:extLst>
                  <a:ext uri="{0D108BD9-81ED-4DB2-BD59-A6C34878D82A}">
                    <a16:rowId xmlns:a16="http://schemas.microsoft.com/office/drawing/2014/main" val="10002"/>
                  </a:ext>
                </a:extLst>
              </a:tr>
            </a:tbl>
          </a:graphicData>
        </a:graphic>
      </p:graphicFrame>
      <p:sp>
        <p:nvSpPr>
          <p:cNvPr id="8" name="TextBox 7"/>
          <p:cNvSpPr txBox="1"/>
          <p:nvPr/>
        </p:nvSpPr>
        <p:spPr>
          <a:xfrm>
            <a:off x="2402606" y="2765856"/>
            <a:ext cx="433878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GTC</a:t>
            </a:r>
          </a:p>
        </p:txBody>
      </p:sp>
    </p:spTree>
    <p:extLst>
      <p:ext uri="{BB962C8B-B14F-4D97-AF65-F5344CB8AC3E}">
        <p14:creationId xmlns:p14="http://schemas.microsoft.com/office/powerpoint/2010/main" val="1645464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58368" y="1632863"/>
            <a:ext cx="6207919" cy="383181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b="1" dirty="0">
                <a:solidFill>
                  <a:prstClr val="black"/>
                </a:solidFill>
                <a:latin typeface="Arial" panose="020B0604020202020204" pitchFamily="34" charset="0"/>
                <a:cs typeface="Arial" panose="020B0604020202020204" pitchFamily="34" charset="0"/>
              </a:rPr>
              <a:t>Alibis: </a:t>
            </a:r>
          </a:p>
          <a:p>
            <a:pPr marL="685800" lvl="1" indent="-342900">
              <a:lnSpc>
                <a:spcPct val="150000"/>
              </a:lnSpc>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Companies (In Sequence)</a:t>
            </a:r>
          </a:p>
          <a:p>
            <a:pPr marL="685800" lvl="1" indent="-342900">
              <a:lnSpc>
                <a:spcPct val="150000"/>
              </a:lnSpc>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Staff (In Sequence)</a:t>
            </a:r>
          </a:p>
          <a:p>
            <a:pPr marL="342900" indent="-342900">
              <a:lnSpc>
                <a:spcPct val="150000"/>
              </a:lnSpc>
              <a:buFont typeface="Arial" panose="020B0604020202020204" pitchFamily="34" charset="0"/>
              <a:buChar char="•"/>
            </a:pPr>
            <a:r>
              <a:rPr lang="en-US" b="1" dirty="0">
                <a:solidFill>
                  <a:prstClr val="black"/>
                </a:solidFill>
                <a:latin typeface="Arial" panose="020B0604020202020204" pitchFamily="34" charset="0"/>
                <a:cs typeface="Arial" panose="020B0604020202020204" pitchFamily="34" charset="0"/>
              </a:rPr>
              <a:t>Final Comments: </a:t>
            </a:r>
          </a:p>
          <a:p>
            <a:pPr lvl="1">
              <a:lnSpc>
                <a:spcPct val="150000"/>
              </a:lnSpc>
              <a:buFont typeface="Arial" pitchFamily="34" charset="0"/>
              <a:buChar char="•"/>
            </a:pPr>
            <a:r>
              <a:rPr lang="en-US" dirty="0">
                <a:solidFill>
                  <a:prstClr val="black"/>
                </a:solidFill>
                <a:latin typeface="Arial" panose="020B0604020202020204" pitchFamily="34" charset="0"/>
                <a:cs typeface="Arial" panose="020B0604020202020204" pitchFamily="34" charset="0"/>
              </a:rPr>
              <a:t> Burt 37</a:t>
            </a:r>
          </a:p>
          <a:p>
            <a:pPr lvl="1">
              <a:lnSpc>
                <a:spcPct val="150000"/>
              </a:lnSpc>
              <a:buFont typeface="Arial" pitchFamily="34" charset="0"/>
              <a:buChar char="•"/>
            </a:pPr>
            <a:r>
              <a:rPr lang="en-US" dirty="0">
                <a:solidFill>
                  <a:prstClr val="black"/>
                </a:solidFill>
                <a:latin typeface="Arial" panose="020B0604020202020204" pitchFamily="34" charset="0"/>
                <a:cs typeface="Arial" panose="020B0604020202020204" pitchFamily="34" charset="0"/>
              </a:rPr>
              <a:t> Burt 3</a:t>
            </a:r>
          </a:p>
          <a:p>
            <a:pPr lvl="1">
              <a:lnSpc>
                <a:spcPct val="150000"/>
              </a:lnSpc>
              <a:buFont typeface="Arial" pitchFamily="34" charset="0"/>
              <a:buChar char="•"/>
            </a:pPr>
            <a:r>
              <a:rPr lang="en-US" dirty="0">
                <a:solidFill>
                  <a:prstClr val="black"/>
                </a:solidFill>
                <a:latin typeface="Arial" panose="020B0604020202020204" pitchFamily="34" charset="0"/>
                <a:cs typeface="Arial" panose="020B0604020202020204" pitchFamily="34" charset="0"/>
              </a:rPr>
              <a:t> Burt 5</a:t>
            </a:r>
          </a:p>
          <a:p>
            <a:pPr lvl="1">
              <a:lnSpc>
                <a:spcPct val="150000"/>
              </a:lnSpc>
              <a:buFont typeface="Arial" pitchFamily="34" charset="0"/>
              <a:buChar char="•"/>
            </a:pPr>
            <a:r>
              <a:rPr lang="en-US" dirty="0">
                <a:solidFill>
                  <a:prstClr val="black"/>
                </a:solidFill>
                <a:latin typeface="Arial" panose="020B0604020202020204" pitchFamily="34" charset="0"/>
                <a:cs typeface="Arial" panose="020B0604020202020204" pitchFamily="34" charset="0"/>
              </a:rPr>
              <a:t> Burt 7</a:t>
            </a:r>
          </a:p>
          <a:p>
            <a:pPr lvl="1">
              <a:lnSpc>
                <a:spcPct val="150000"/>
              </a:lnSpc>
              <a:buFont typeface="Arial" pitchFamily="34" charset="0"/>
              <a:buChar char="•"/>
            </a:pPr>
            <a:r>
              <a:rPr lang="en-US" dirty="0">
                <a:solidFill>
                  <a:prstClr val="black"/>
                </a:solidFill>
                <a:latin typeface="Arial" panose="020B0604020202020204" pitchFamily="34" charset="0"/>
                <a:cs typeface="Arial" panose="020B0604020202020204" pitchFamily="34" charset="0"/>
              </a:rPr>
              <a:t> Burt 6</a:t>
            </a:r>
          </a:p>
        </p:txBody>
      </p:sp>
      <p:sp>
        <p:nvSpPr>
          <p:cNvPr id="4" name="TextBox 3"/>
          <p:cNvSpPr txBox="1"/>
          <p:nvPr/>
        </p:nvSpPr>
        <p:spPr>
          <a:xfrm>
            <a:off x="2392933" y="141612"/>
            <a:ext cx="4338787" cy="523220"/>
          </a:xfrm>
          <a:prstGeom prst="rect">
            <a:avLst/>
          </a:prstGeom>
          <a:noFill/>
        </p:spPr>
        <p:txBody>
          <a:bodyPr wrap="square" rtlCol="0">
            <a:spAutoFit/>
          </a:bodyPr>
          <a:lstStyle/>
          <a:p>
            <a:pPr algn="ctr" defTabSz="685800">
              <a:spcBef>
                <a:spcPct val="0"/>
              </a:spcBef>
            </a:pPr>
            <a:r>
              <a:rPr lang="en-US" sz="2800" b="1" dirty="0">
                <a:solidFill>
                  <a:prstClr val="black"/>
                </a:solidFill>
                <a:latin typeface="Arial "/>
                <a:ea typeface="+mj-ea"/>
                <a:cs typeface="+mj-cs"/>
              </a:rPr>
              <a:t>Alibis</a:t>
            </a:r>
          </a:p>
        </p:txBody>
      </p:sp>
      <p:sp>
        <p:nvSpPr>
          <p:cNvPr id="5" name="Rectangle 4"/>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3"/>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4MAY20</a:t>
            </a:r>
          </a:p>
        </p:txBody>
      </p:sp>
    </p:spTree>
    <p:extLst>
      <p:ext uri="{BB962C8B-B14F-4D97-AF65-F5344CB8AC3E}">
        <p14:creationId xmlns:p14="http://schemas.microsoft.com/office/powerpoint/2010/main" val="4201367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07601" y="6222047"/>
            <a:ext cx="5328827" cy="152527"/>
          </a:xfrm>
          <a:prstGeom prst="rect">
            <a:avLst/>
          </a:prstGeom>
          <a:solidFill>
            <a:schemeClr val="bg1"/>
          </a:solidFill>
        </p:spPr>
        <p:txBody>
          <a:bodyPr wrap="square" rtlCol="0" anchor="ctr">
            <a:noAutofit/>
          </a:bodyPr>
          <a:lstStyle/>
          <a:p>
            <a:pPr algn="ctr" defTabSz="788864"/>
            <a:r>
              <a:rPr lang="en-US" sz="863" dirty="0">
                <a:solidFill>
                  <a:srgbClr val="000000"/>
                </a:solidFill>
              </a:rPr>
              <a:t> </a:t>
            </a:r>
            <a:r>
              <a:rPr lang="en-US" sz="863" b="1" dirty="0">
                <a:solidFill>
                  <a:srgbClr val="00B050"/>
                </a:solidFill>
              </a:rPr>
              <a:t>UNCLASSIFIED//FOUO</a:t>
            </a:r>
          </a:p>
        </p:txBody>
      </p:sp>
      <p:sp>
        <p:nvSpPr>
          <p:cNvPr id="8" name="Title 5"/>
          <p:cNvSpPr txBox="1">
            <a:spLocks/>
          </p:cNvSpPr>
          <p:nvPr/>
        </p:nvSpPr>
        <p:spPr>
          <a:xfrm>
            <a:off x="627530" y="61760"/>
            <a:ext cx="7888941" cy="346572"/>
          </a:xfrm>
          <a:prstGeom prst="rect">
            <a:avLst/>
          </a:prstGeom>
        </p:spPr>
        <p:txBody>
          <a:bodyPr>
            <a:noAutofit/>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defTabSz="788864"/>
            <a:r>
              <a:rPr lang="en-US" sz="2800" b="1" kern="0" dirty="0">
                <a:solidFill>
                  <a:srgbClr val="000000"/>
                </a:solidFill>
                <a:latin typeface="Arial" panose="020B0604020202020204" pitchFamily="34" charset="0"/>
                <a:cs typeface="Arial" panose="020B0604020202020204" pitchFamily="34" charset="0"/>
              </a:rPr>
              <a:t>CG Near-Term Priorities </a:t>
            </a:r>
          </a:p>
        </p:txBody>
      </p:sp>
      <p:sp>
        <p:nvSpPr>
          <p:cNvPr id="12" name="TextBox 11"/>
          <p:cNvSpPr txBox="1"/>
          <p:nvPr/>
        </p:nvSpPr>
        <p:spPr>
          <a:xfrm>
            <a:off x="7328806" y="6442502"/>
            <a:ext cx="1815194" cy="415498"/>
          </a:xfrm>
          <a:prstGeom prst="rect">
            <a:avLst/>
          </a:prstGeom>
          <a:solidFill>
            <a:schemeClr val="bg1">
              <a:lumMod val="85000"/>
            </a:schemeClr>
          </a:solidFill>
          <a:ln w="19050">
            <a:solidFill>
              <a:schemeClr val="tx1"/>
            </a:solidFill>
          </a:ln>
          <a:scene3d>
            <a:camera prst="orthographicFront"/>
            <a:lightRig rig="threePt" dir="t"/>
          </a:scene3d>
          <a:sp3d>
            <a:bevelT/>
          </a:sp3d>
        </p:spPr>
        <p:txBody>
          <a:bodyPr wrap="square" rtlCol="0">
            <a:spAutoFit/>
          </a:bodyPr>
          <a:lstStyle>
            <a:defPPr>
              <a:defRPr lang="en-US"/>
            </a:defPPr>
            <a:lvl1pPr algn="r">
              <a:defRPr sz="900" b="1">
                <a:solidFill>
                  <a:srgbClr val="000000"/>
                </a:solidFill>
              </a:defRPr>
            </a:lvl1pPr>
          </a:lstStyle>
          <a:p>
            <a:pPr algn="ctr" defTabSz="788864"/>
            <a:r>
              <a:rPr lang="en-US" sz="700" dirty="0">
                <a:latin typeface="Arial" panose="020B0604020202020204" pitchFamily="34" charset="0"/>
                <a:cs typeface="Arial" panose="020B0604020202020204" pitchFamily="34" charset="0"/>
              </a:rPr>
              <a:t>COL Lambert, Kevin (Chief of Staff)</a:t>
            </a:r>
          </a:p>
          <a:p>
            <a:pPr algn="ctr" defTabSz="788864"/>
            <a:r>
              <a:rPr lang="en-US" sz="700" dirty="0">
                <a:latin typeface="Arial" panose="020B0604020202020204" pitchFamily="34" charset="0"/>
                <a:cs typeface="Arial" panose="020B0604020202020204" pitchFamily="34" charset="0"/>
                <a:hlinkClick r:id="rId2"/>
              </a:rPr>
              <a:t>Kevin.j.lambert4.mil@mail.mil</a:t>
            </a:r>
            <a:r>
              <a:rPr lang="en-US" sz="700" dirty="0">
                <a:latin typeface="Arial" panose="020B0604020202020204" pitchFamily="34" charset="0"/>
                <a:cs typeface="Arial" panose="020B0604020202020204" pitchFamily="34" charset="0"/>
              </a:rPr>
              <a:t> </a:t>
            </a:r>
          </a:p>
          <a:p>
            <a:pPr algn="ctr" defTabSz="788864"/>
            <a:r>
              <a:rPr lang="en-US" sz="700" dirty="0">
                <a:latin typeface="Arial" panose="020B0604020202020204" pitchFamily="34" charset="0"/>
                <a:cs typeface="Arial" panose="020B0604020202020204" pitchFamily="34" charset="0"/>
              </a:rPr>
              <a:t>As of: 17 1200 MAR 2020</a:t>
            </a:r>
          </a:p>
        </p:txBody>
      </p:sp>
      <p:sp>
        <p:nvSpPr>
          <p:cNvPr id="14" name="Content Placeholder 2"/>
          <p:cNvSpPr txBox="1">
            <a:spLocks/>
          </p:cNvSpPr>
          <p:nvPr/>
        </p:nvSpPr>
        <p:spPr>
          <a:xfrm>
            <a:off x="512610" y="769428"/>
            <a:ext cx="7888941" cy="5311978"/>
          </a:xfrm>
          <a:prstGeom prst="rect">
            <a:avLst/>
          </a:prstGeom>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900" b="1" i="1" u="sng" dirty="0">
                <a:solidFill>
                  <a:srgbClr val="FF0000"/>
                </a:solidFill>
                <a:latin typeface="Arial" panose="020B0604020202020204" pitchFamily="34" charset="0"/>
                <a:ea typeface="Calibri" panose="020F0502020204030204" pitchFamily="34" charset="0"/>
                <a:cs typeface="Arial" panose="020B0604020202020204" pitchFamily="34" charset="0"/>
              </a:rPr>
              <a:t>People First</a:t>
            </a:r>
            <a:endParaRPr lang="en-US" sz="900" b="1" i="1" u="sng"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endPar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COVID-19 Response.</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Implement measures to prevent and reduce transmission of COVID-19.</a:t>
            </a: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Support our Soldiers, Civilians, Families, and local community as we work through this pandemic. Over-communicate risk factors and mitigation measures as we navigate through this dynamic situation. Proactively identify issues and provide support to the greatest extent possible. Enforce compliance with installation access procedures, increased sanitation measures, social distancing, and other published directives. Reference the following web pages for up to date and accurate information:</a:t>
            </a:r>
          </a:p>
          <a:p>
            <a:pPr marL="0" indent="0">
              <a:spcBef>
                <a:spcPts val="0"/>
              </a:spcBef>
              <a:buNone/>
            </a:pPr>
            <a:endParaRPr lang="en-US" sz="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Fort Riley’s </a:t>
            </a:r>
            <a:r>
              <a:rPr lang="en-US" sz="900" dirty="0" err="1">
                <a:solidFill>
                  <a:srgbClr val="000000"/>
                </a:solidFill>
                <a:latin typeface="Arial" panose="020B0604020202020204" pitchFamily="34" charset="0"/>
                <a:ea typeface="Calibri" panose="020F0502020204030204" pitchFamily="34" charset="0"/>
                <a:cs typeface="Arial" panose="020B0604020202020204" pitchFamily="34" charset="0"/>
              </a:rPr>
              <a:t>FaceBook</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Page: </a:t>
            </a:r>
            <a:r>
              <a:rPr lang="en-US" sz="900" dirty="0">
                <a:solidFill>
                  <a:srgbClr val="000000"/>
                </a:solidFill>
                <a:latin typeface="Arial" panose="020B0604020202020204" pitchFamily="34" charset="0"/>
                <a:cs typeface="Arial" panose="020B0604020202020204" pitchFamily="34" charset="0"/>
              </a:rPr>
              <a:t>https://www.facebook.com/FortRiley</a:t>
            </a:r>
          </a:p>
          <a:p>
            <a:pPr marL="0" indent="0">
              <a:spcBef>
                <a:spcPts val="0"/>
              </a:spcBef>
              <a:buNone/>
            </a:pPr>
            <a:endParaRPr lang="en-US" sz="900" dirty="0">
              <a:solidFill>
                <a:srgbClr val="000000"/>
              </a:solidFill>
              <a:latin typeface="Arial" panose="020B0604020202020204" pitchFamily="34" charset="0"/>
              <a:cs typeface="Arial" panose="020B0604020202020204" pitchFamily="34" charset="0"/>
            </a:endParaRPr>
          </a:p>
          <a:p>
            <a:pPr marL="0" indent="0">
              <a:spcBef>
                <a:spcPts val="0"/>
              </a:spcBef>
              <a:buNone/>
            </a:pPr>
            <a:r>
              <a:rPr lang="en-US" sz="900" dirty="0">
                <a:solidFill>
                  <a:srgbClr val="000000"/>
                </a:solidFill>
                <a:latin typeface="Arial" panose="020B0604020202020204" pitchFamily="34" charset="0"/>
                <a:cs typeface="Arial" panose="020B0604020202020204" pitchFamily="34" charset="0"/>
              </a:rPr>
              <a:t>1st Infantry Division’s </a:t>
            </a:r>
            <a:r>
              <a:rPr lang="en-US" sz="900" dirty="0" err="1">
                <a:solidFill>
                  <a:srgbClr val="000000"/>
                </a:solidFill>
                <a:latin typeface="Arial" panose="020B0604020202020204" pitchFamily="34" charset="0"/>
                <a:cs typeface="Arial" panose="020B0604020202020204" pitchFamily="34" charset="0"/>
              </a:rPr>
              <a:t>FaceBook</a:t>
            </a:r>
            <a:r>
              <a:rPr lang="en-US" sz="900" dirty="0">
                <a:solidFill>
                  <a:srgbClr val="000000"/>
                </a:solidFill>
                <a:latin typeface="Arial" panose="020B0604020202020204" pitchFamily="34" charset="0"/>
                <a:cs typeface="Arial" panose="020B0604020202020204" pitchFamily="34" charset="0"/>
              </a:rPr>
              <a:t> Page: https://www.facebook.com/1stInfantryDivision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a:t>
            </a:r>
          </a:p>
          <a:p>
            <a:pPr marL="0" indent="0">
              <a:spcBef>
                <a:spcPts val="0"/>
              </a:spcBef>
              <a:buNone/>
            </a:pPr>
            <a:endParaRPr lang="en-US" sz="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Irwin Army Community Hospital’s </a:t>
            </a:r>
            <a:r>
              <a:rPr lang="en-US" sz="900" dirty="0" err="1">
                <a:solidFill>
                  <a:srgbClr val="000000"/>
                </a:solidFill>
                <a:latin typeface="Arial" panose="020B0604020202020204" pitchFamily="34" charset="0"/>
                <a:ea typeface="Calibri" panose="020F0502020204030204" pitchFamily="34" charset="0"/>
                <a:cs typeface="Arial" panose="020B0604020202020204" pitchFamily="34" charset="0"/>
              </a:rPr>
              <a:t>FaceBook</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Page: </a:t>
            </a:r>
            <a:r>
              <a:rPr lang="en-US" sz="900" dirty="0">
                <a:solidFill>
                  <a:srgbClr val="000000"/>
                </a:solidFill>
                <a:latin typeface="Arial" panose="020B0604020202020204" pitchFamily="34" charset="0"/>
                <a:cs typeface="Arial" panose="020B0604020202020204" pitchFamily="34" charset="0"/>
              </a:rPr>
              <a:t>https://www.facebook.com/IrwinArmyCommunityHospital</a:t>
            </a:r>
            <a:endParaRPr lang="en-US" sz="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endPar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Build Cohesive, Resilient Units and Families.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Sponsor, receive, and integrate our new Soldiers and Families to the Fort Riley Team—carefully manage summer transitions to reduce turbulence. Embrace </a:t>
            </a:r>
            <a:r>
              <a:rPr lang="en-US" sz="900" i="1" dirty="0">
                <a:solidFill>
                  <a:srgbClr val="000000"/>
                </a:solidFill>
                <a:latin typeface="Arial" panose="020B0604020202020204" pitchFamily="34" charset="0"/>
                <a:ea typeface="Calibri" panose="020F0502020204030204" pitchFamily="34" charset="0"/>
                <a:cs typeface="Arial" panose="020B0604020202020204" pitchFamily="34" charset="0"/>
              </a:rPr>
              <a:t>This is My Squad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and improve our ability to identify and act when a teammate is struggling.</a:t>
            </a:r>
            <a:r>
              <a:rPr lang="en-US" sz="900" dirty="0">
                <a:solidFill>
                  <a:srgbClr val="FF0000"/>
                </a:solidFill>
                <a:latin typeface="Arial" panose="020B0604020202020204" pitchFamily="34" charset="0"/>
                <a:ea typeface="Calibri" panose="020F0502020204030204" pitchFamily="34" charset="0"/>
                <a:cs typeface="Arial" panose="020B0604020202020204" pitchFamily="34" charset="0"/>
              </a:rPr>
              <a:t>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Build the confidence and competency of our junior leaders, empowering them to ‘Lead on Day One’—maximize enrollment in functional schools (MG, CLC, BFV LC, MLMC) and ensure timely enrollment in Professional Military Education. Foster command climates that inspire Soldiers to continue their service to our Nation. Encourage and support initiatives that build resiliency. Provide access to safe, secure, and quality </a:t>
            </a:r>
            <a:r>
              <a:rPr lang="en-US" sz="900" b="1" i="1" dirty="0">
                <a:solidFill>
                  <a:srgbClr val="000000"/>
                </a:solidFill>
                <a:latin typeface="Arial" panose="020B0604020202020204" pitchFamily="34" charset="0"/>
                <a:ea typeface="Calibri" panose="020F0502020204030204" pitchFamily="34" charset="0"/>
                <a:cs typeface="Arial" panose="020B0604020202020204" pitchFamily="34" charset="0"/>
              </a:rPr>
              <a:t>homes and barracks</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a:t>
            </a:r>
          </a:p>
          <a:p>
            <a:pPr marL="0" indent="0">
              <a:spcBef>
                <a:spcPts val="0"/>
              </a:spcBef>
              <a:buNone/>
            </a:pPr>
            <a:endParaRPr lang="en-US" sz="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Predictability.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Enforce strict training management, publish, and adhere to training schedules forecasting to T-4 weeks and LRTCs depicting major events to T-6 months in order to reduce stress on the force and maximize opportunities for training </a:t>
            </a:r>
            <a:r>
              <a:rPr lang="en-US" sz="900" b="1" i="1" dirty="0">
                <a:solidFill>
                  <a:srgbClr val="000000"/>
                </a:solidFill>
                <a:latin typeface="Arial" panose="020B0604020202020204" pitchFamily="34" charset="0"/>
                <a:ea typeface="Calibri" panose="020F0502020204030204" pitchFamily="34" charset="0"/>
                <a:cs typeface="Arial" panose="020B0604020202020204" pitchFamily="34" charset="0"/>
              </a:rPr>
              <a:t>reps and sets</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Focus on detailed weekly battalion training and training resource meetings, MDMP/TLPs, and adhere to unit battle rhythms—use the 8-Step training Model and apply the </a:t>
            </a: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BRO BIG 9</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Allocate and protect time for BRO Leader’s Training. Commanders at echelon are responsible for training: capitalize on installation resources and develop subordinates for future positions </a:t>
            </a:r>
            <a:r>
              <a:rPr lang="en-US" sz="900" i="1" dirty="0">
                <a:solidFill>
                  <a:srgbClr val="000000"/>
                </a:solidFill>
                <a:latin typeface="Arial" panose="020B0604020202020204" pitchFamily="34" charset="0"/>
                <a:ea typeface="Calibri" panose="020F0502020204030204" pitchFamily="34" charset="0"/>
                <a:cs typeface="Arial" panose="020B0604020202020204" pitchFamily="34" charset="0"/>
              </a:rPr>
              <a:t>(Build The Bench).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Unit leaders will </a:t>
            </a:r>
            <a:r>
              <a:rPr lang="en-US" sz="900" i="1" dirty="0">
                <a:solidFill>
                  <a:srgbClr val="000000"/>
                </a:solidFill>
                <a:latin typeface="Arial" panose="020B0604020202020204" pitchFamily="34" charset="0"/>
                <a:ea typeface="Calibri" panose="020F0502020204030204" pitchFamily="34" charset="0"/>
                <a:cs typeface="Arial" panose="020B0604020202020204" pitchFamily="34" charset="0"/>
              </a:rPr>
              <a:t>s</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chedule time for maintenance and deliberate recovery as a part of unit training plans (PMCS, Services, AOR, Command Maintenance).</a:t>
            </a:r>
          </a:p>
          <a:p>
            <a:pPr marL="0" indent="0">
              <a:spcBef>
                <a:spcPts val="0"/>
              </a:spcBef>
              <a:buNone/>
              <a:tabLst>
                <a:tab pos="1087428" algn="l"/>
              </a:tabLst>
            </a:pPr>
            <a:endParaRPr lang="en-US" sz="900" b="1" i="1" u="sng" dirty="0">
              <a:solidFill>
                <a:srgbClr val="FF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tabLst>
                <a:tab pos="1087428" algn="l"/>
              </a:tabLst>
            </a:pPr>
            <a:r>
              <a:rPr lang="en-US" sz="900" b="1" i="1" u="sng" dirty="0">
                <a:solidFill>
                  <a:srgbClr val="FF0000"/>
                </a:solidFill>
                <a:latin typeface="Arial" panose="020B0604020202020204" pitchFamily="34" charset="0"/>
                <a:ea typeface="Calibri" panose="020F0502020204030204" pitchFamily="34" charset="0"/>
                <a:cs typeface="Arial" panose="020B0604020202020204" pitchFamily="34" charset="0"/>
              </a:rPr>
              <a:t>Readiness, Modernization, Reform</a:t>
            </a:r>
          </a:p>
          <a:p>
            <a:pPr marL="0" indent="0">
              <a:spcBef>
                <a:spcPts val="0"/>
              </a:spcBef>
              <a:buNone/>
            </a:pP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a:t>
            </a:r>
          </a:p>
          <a:p>
            <a:pPr marL="0" indent="0">
              <a:spcBef>
                <a:spcPts val="0"/>
              </a:spcBef>
              <a:buNone/>
            </a:pP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Build Combat Power. 90% OR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on all ground fleet pacing items (75% Aviation Systems) and JCR/JBC-P systems. </a:t>
            </a:r>
            <a:r>
              <a:rPr lang="en-US" sz="900" i="1" dirty="0">
                <a:solidFill>
                  <a:srgbClr val="000000"/>
                </a:solidFill>
                <a:latin typeface="Arial" panose="020B0604020202020204" pitchFamily="34" charset="0"/>
                <a:ea typeface="Calibri" panose="020F0502020204030204" pitchFamily="34" charset="0"/>
                <a:cs typeface="Arial" panose="020B0604020202020204" pitchFamily="34" charset="0"/>
              </a:rPr>
              <a:t>Execute routine tasks routinely</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complete FLIPLs </a:t>
            </a: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under 30 days</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maintain equipment at </a:t>
            </a: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10/20</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no </a:t>
            </a:r>
            <a:r>
              <a:rPr lang="en-US" sz="900" dirty="0" err="1">
                <a:solidFill>
                  <a:srgbClr val="000000"/>
                </a:solidFill>
                <a:latin typeface="Arial" panose="020B0604020202020204" pitchFamily="34" charset="0"/>
                <a:ea typeface="Calibri" panose="020F0502020204030204" pitchFamily="34" charset="0"/>
                <a:cs typeface="Arial" panose="020B0604020202020204" pitchFamily="34" charset="0"/>
              </a:rPr>
              <a:t>recoverables</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over 20 days,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adhere to BRO Motorpool/Rollout standards, and complete pay and personnel actions according to regulation. Focus on fulfilling </a:t>
            </a: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95%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of Battalion CDDP, CSDP, and CMDP certification requirements. Continue to reform our systems that build combat power: establish a culture of personal ownership of equipment, pride in unit areas, and a holistic health and fitness program aimed at the individual Soldier. </a:t>
            </a:r>
          </a:p>
          <a:p>
            <a:pPr marL="0" indent="0">
              <a:spcBef>
                <a:spcPts val="0"/>
              </a:spcBef>
              <a:buNone/>
            </a:pPr>
            <a:endPar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Prepare For Large Scale Combat Operations.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Build lethality through mastery of the fundamentals—</a:t>
            </a:r>
            <a:r>
              <a:rPr lang="en-US" sz="900" i="1" dirty="0">
                <a:solidFill>
                  <a:srgbClr val="000000"/>
                </a:solidFill>
                <a:latin typeface="Arial" panose="020B0604020202020204" pitchFamily="34" charset="0"/>
                <a:ea typeface="Calibri" panose="020F0502020204030204" pitchFamily="34" charset="0"/>
                <a:cs typeface="Arial" panose="020B0604020202020204" pitchFamily="34" charset="0"/>
              </a:rPr>
              <a:t>Shoot, Move, Communicate, and Medicate</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 Set conditions for the Division to capitalize on WFX 20-05 and NTC 20-10 in preparation for WFX 21-03—focus on enhancing our digital lethality (Mission Command Digital Master Gunner, Signal Master Gunner) and our ability to sustain at distance. Integrate and exploit new technologies in training (FTUAS, JAB, ENVG). </a:t>
            </a:r>
          </a:p>
          <a:p>
            <a:pPr marL="0" indent="0">
              <a:spcBef>
                <a:spcPts val="0"/>
              </a:spcBef>
              <a:buNone/>
            </a:pPr>
            <a:endParaRPr lang="en-US" sz="900" b="1" i="1" u="sng" dirty="0">
              <a:solidFill>
                <a:srgbClr val="FF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r>
              <a:rPr lang="en-US" sz="900" b="1" i="1" u="sng" dirty="0">
                <a:solidFill>
                  <a:srgbClr val="FF0000"/>
                </a:solidFill>
                <a:latin typeface="Arial" panose="020B0604020202020204" pitchFamily="34" charset="0"/>
                <a:ea typeface="Calibri" panose="020F0502020204030204" pitchFamily="34" charset="0"/>
                <a:cs typeface="Arial" panose="020B0604020202020204" pitchFamily="34" charset="0"/>
              </a:rPr>
              <a:t>Winning Matters!</a:t>
            </a:r>
          </a:p>
          <a:p>
            <a:pPr marL="0" indent="0">
              <a:spcBef>
                <a:spcPts val="0"/>
              </a:spcBef>
              <a:buNone/>
            </a:pPr>
            <a:endParaRPr lang="en-US" sz="900" b="1" dirty="0">
              <a:solidFill>
                <a:srgbClr val="FF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r>
              <a:rPr lang="en-US" sz="900" b="1" dirty="0">
                <a:solidFill>
                  <a:srgbClr val="000000"/>
                </a:solidFill>
                <a:latin typeface="Arial" panose="020B0604020202020204" pitchFamily="34" charset="0"/>
                <a:ea typeface="Calibri" panose="020F0502020204030204" pitchFamily="34" charset="0"/>
                <a:cs typeface="Arial" panose="020B0604020202020204" pitchFamily="34" charset="0"/>
              </a:rPr>
              <a:t>Support Global Requirements. </a:t>
            </a:r>
            <a:r>
              <a:rPr lang="en-US" sz="900" dirty="0">
                <a:solidFill>
                  <a:srgbClr val="000000"/>
                </a:solidFill>
                <a:latin typeface="Arial" panose="020B0604020202020204" pitchFamily="34" charset="0"/>
                <a:ea typeface="Calibri" panose="020F0502020204030204" pitchFamily="34" charset="0"/>
                <a:cs typeface="Arial" panose="020B0604020202020204" pitchFamily="34" charset="0"/>
              </a:rPr>
              <a:t>Operationalize 1ID FWD’s support to DEFENDER 20, focus on strengthening interoperability with our Allies and Partners. Deliberately transition control of OAR to 1CD through a detailed handover that captures 24 months of experience and sustains readiness in USAREUR. Support world-wide deployments in support of Combatant Commander requirements (2/1ABCT, 1CAB, and 1SB). </a:t>
            </a:r>
            <a:endParaRPr lang="en-US" sz="900" b="1" i="1" u="sng"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endParaRPr lang="en-US" sz="900" b="1" i="1" u="sng"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spcBef>
                <a:spcPts val="0"/>
              </a:spcBef>
              <a:buNone/>
            </a:pPr>
            <a:endParaRPr lang="en-US" sz="800" b="1" dirty="0">
              <a:latin typeface="Arial" panose="020B0604020202020204" pitchFamily="34" charset="0"/>
              <a:cs typeface="Arial" panose="020B0604020202020204" pitchFamily="34" charset="0"/>
            </a:endParaRPr>
          </a:p>
          <a:p>
            <a:pPr marL="0" indent="0">
              <a:spcBef>
                <a:spcPts val="0"/>
              </a:spcBef>
              <a:buNone/>
            </a:pPr>
            <a:endParaRPr lang="en-US" sz="800" b="1" dirty="0">
              <a:latin typeface="Arial" panose="020B0604020202020204" pitchFamily="34" charset="0"/>
              <a:cs typeface="Arial" panose="020B0604020202020204" pitchFamily="34" charset="0"/>
            </a:endParaRPr>
          </a:p>
          <a:p>
            <a:pPr marL="0" indent="0">
              <a:spcBef>
                <a:spcPts val="0"/>
              </a:spcBef>
              <a:buNone/>
            </a:pPr>
            <a:endParaRPr lang="en-US" sz="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023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1983" y="0"/>
            <a:ext cx="9144000" cy="714375"/>
          </a:xfrm>
        </p:spPr>
        <p:txBody>
          <a:bodyPr>
            <a:noAutofit/>
          </a:bodyPr>
          <a:lstStyle/>
          <a:p>
            <a:r>
              <a:rPr lang="en-US" altLang="en-US" b="1" dirty="0">
                <a:solidFill>
                  <a:schemeClr val="tx1"/>
                </a:solidFill>
              </a:rPr>
              <a:t>1ABCT Mission and Intent</a:t>
            </a:r>
          </a:p>
        </p:txBody>
      </p:sp>
      <p:sp>
        <p:nvSpPr>
          <p:cNvPr id="4" name="Content Placeholder 2"/>
          <p:cNvSpPr>
            <a:spLocks noGrp="1"/>
          </p:cNvSpPr>
          <p:nvPr>
            <p:ph idx="1"/>
          </p:nvPr>
        </p:nvSpPr>
        <p:spPr>
          <a:xfrm>
            <a:off x="0" y="831606"/>
            <a:ext cx="9144000" cy="5080498"/>
          </a:xfrm>
          <a:ln>
            <a:noFill/>
          </a:ln>
        </p:spPr>
        <p:txBody>
          <a:bodyPr/>
          <a:lstStyle/>
          <a:p>
            <a:pPr marL="0" indent="0">
              <a:buNone/>
            </a:pPr>
            <a:r>
              <a:rPr lang="en-US" sz="1300" b="1" u="sng" dirty="0">
                <a:latin typeface=" Arial"/>
              </a:rPr>
              <a:t>Mission</a:t>
            </a:r>
            <a:r>
              <a:rPr lang="en-US" sz="1300" b="1" dirty="0">
                <a:latin typeface=" Arial"/>
              </a:rPr>
              <a:t>: </a:t>
            </a:r>
            <a:r>
              <a:rPr lang="en-US" sz="1300" dirty="0">
                <a:latin typeface=" Arial"/>
              </a:rPr>
              <a:t>During FY20, the Devil Brigade builds and maintains combat ready forces capable of deploying worldwide to win in complex environments.</a:t>
            </a:r>
          </a:p>
          <a:p>
            <a:pPr marL="0" indent="0">
              <a:buNone/>
            </a:pPr>
            <a:endParaRPr lang="en-US" sz="1300" b="1" dirty="0">
              <a:latin typeface=" Arial"/>
            </a:endParaRPr>
          </a:p>
          <a:p>
            <a:pPr marL="0" indent="0">
              <a:buNone/>
            </a:pPr>
            <a:r>
              <a:rPr lang="en-US" sz="1300" b="1" u="sng" dirty="0"/>
              <a:t>Commander’s Intent</a:t>
            </a:r>
            <a:r>
              <a:rPr lang="en-US" sz="1300" b="1" dirty="0"/>
              <a:t>:</a:t>
            </a:r>
            <a:endParaRPr lang="en-US" sz="1300" dirty="0"/>
          </a:p>
          <a:p>
            <a:pPr marL="0" indent="0">
              <a:buNone/>
            </a:pPr>
            <a:r>
              <a:rPr lang="en-US" sz="1300" b="1" u="sng" dirty="0"/>
              <a:t>Purpose</a:t>
            </a:r>
            <a:r>
              <a:rPr lang="en-US" sz="1300" b="1" dirty="0"/>
              <a:t>: </a:t>
            </a:r>
            <a:r>
              <a:rPr lang="en-US" sz="1300" dirty="0"/>
              <a:t>Protect the United States and its interests at home and abroad.</a:t>
            </a:r>
          </a:p>
          <a:p>
            <a:pPr marL="0" indent="0">
              <a:buNone/>
            </a:pPr>
            <a:endParaRPr lang="en-US" sz="1300" dirty="0"/>
          </a:p>
          <a:p>
            <a:pPr marL="0" indent="0">
              <a:buNone/>
            </a:pPr>
            <a:r>
              <a:rPr lang="en-US" sz="1300" b="1" u="sng" dirty="0"/>
              <a:t>Key Tasks</a:t>
            </a:r>
            <a:r>
              <a:rPr lang="en-US" sz="1300" b="1" dirty="0"/>
              <a:t>:</a:t>
            </a:r>
            <a:r>
              <a:rPr lang="en-US" sz="1300" b="1" u="sng" dirty="0"/>
              <a:t> </a:t>
            </a:r>
            <a:endParaRPr lang="en-US" sz="1300" u="sng" dirty="0"/>
          </a:p>
          <a:p>
            <a:pPr lvl="1"/>
            <a:r>
              <a:rPr lang="en-US" sz="1300" dirty="0"/>
              <a:t>Master individual SM tasks and drills, collective tasks, and METs through multi-echelon training.</a:t>
            </a:r>
          </a:p>
          <a:p>
            <a:pPr lvl="1"/>
            <a:r>
              <a:rPr lang="en-US" sz="1300" dirty="0"/>
              <a:t>Develop and certify leaders (Bro Big 9, Staff Rides, OPD/NCOPD, PRT, Range OICs, OPTs, BRO Time Training).</a:t>
            </a:r>
          </a:p>
          <a:p>
            <a:pPr lvl="1"/>
            <a:r>
              <a:rPr lang="en-US" sz="1300" dirty="0"/>
              <a:t>Build resilient Soldiers/families (family re-integration, sponsorship, incentives).</a:t>
            </a:r>
          </a:p>
          <a:p>
            <a:pPr lvl="1"/>
            <a:r>
              <a:rPr lang="en-US" sz="1300" dirty="0"/>
              <a:t>Conduct deliberate recovery operations after field training and maintain an OR rate of 90%.</a:t>
            </a:r>
          </a:p>
          <a:p>
            <a:pPr lvl="1"/>
            <a:r>
              <a:rPr lang="en-US" sz="1300" dirty="0"/>
              <a:t>Sustain the organization’s momentum improving systems and transferring lessons learned to new Devils.</a:t>
            </a:r>
          </a:p>
          <a:p>
            <a:pPr lvl="1"/>
            <a:endParaRPr lang="en-US" sz="1300" dirty="0"/>
          </a:p>
          <a:p>
            <a:pPr marL="0" indent="0">
              <a:buNone/>
            </a:pPr>
            <a:r>
              <a:rPr lang="en-US" sz="1300" b="1" u="sng" dirty="0"/>
              <a:t>End State</a:t>
            </a:r>
            <a:r>
              <a:rPr lang="en-US" sz="1300" b="1" dirty="0"/>
              <a:t>: </a:t>
            </a:r>
            <a:endParaRPr lang="en-US" sz="1300" dirty="0"/>
          </a:p>
          <a:p>
            <a:pPr marL="0" indent="0">
              <a:buNone/>
            </a:pPr>
            <a:r>
              <a:rPr lang="en-US" sz="1300" b="1" dirty="0"/>
              <a:t>Friendly: </a:t>
            </a:r>
            <a:r>
              <a:rPr lang="en-US" sz="1300" dirty="0"/>
              <a:t>1ABCT Soldiers/families experience bolstered resilience/prepared to conduct field training. 1ABCT units are certified with six months of CO qualifications and prepared to conduct BN level missions during Brigade training exercises. </a:t>
            </a:r>
          </a:p>
          <a:p>
            <a:pPr marL="0" indent="0">
              <a:buNone/>
            </a:pPr>
            <a:endParaRPr lang="en-US" sz="1300" dirty="0"/>
          </a:p>
          <a:p>
            <a:pPr marL="0" indent="0">
              <a:buNone/>
            </a:pPr>
            <a:r>
              <a:rPr lang="en-US" sz="1300" b="1" dirty="0"/>
              <a:t>Enemy: </a:t>
            </a:r>
            <a:r>
              <a:rPr lang="en-US" sz="1300" dirty="0"/>
              <a:t>Peer and near-peer adversaries view the Devil Brigade as a trained and ready fighting force.</a:t>
            </a:r>
          </a:p>
          <a:p>
            <a:pPr marL="0" indent="0">
              <a:buNone/>
            </a:pPr>
            <a:endParaRPr lang="en-US" sz="1300" dirty="0"/>
          </a:p>
          <a:p>
            <a:pPr marL="0" indent="0">
              <a:buNone/>
            </a:pPr>
            <a:r>
              <a:rPr lang="en-US" sz="1300" b="1" dirty="0"/>
              <a:t>Terrain: </a:t>
            </a:r>
            <a:r>
              <a:rPr lang="en-US" sz="1300" dirty="0"/>
              <a:t>FRKS ranges returned to pre-exercise conditions and able to host follow-on training for FRKS units. </a:t>
            </a:r>
          </a:p>
          <a:p>
            <a:pPr marL="0" indent="0">
              <a:buNone/>
            </a:pPr>
            <a:endParaRPr lang="en-US" sz="1300" dirty="0"/>
          </a:p>
          <a:p>
            <a:pPr marL="0" indent="0">
              <a:buNone/>
            </a:pPr>
            <a:r>
              <a:rPr lang="en-US" sz="1300" b="1" dirty="0"/>
              <a:t>Civilian: </a:t>
            </a:r>
            <a:r>
              <a:rPr lang="en-US" sz="1300" dirty="0"/>
              <a:t>FRKS community not impacted by 1ABCT training exercises. Emphasis on family readiness and teamwork strengthens our communities.</a:t>
            </a:r>
            <a:endParaRPr lang="en-US" sz="1300" dirty="0">
              <a:latin typeface=" Arial"/>
              <a:cs typeface="Arial" panose="020B0604020202020204" pitchFamily="34" charset="0"/>
            </a:endParaRPr>
          </a:p>
        </p:txBody>
      </p:sp>
      <p:sp>
        <p:nvSpPr>
          <p:cNvPr id="7" name="Rectangle 6"/>
          <p:cNvSpPr/>
          <p:nvPr/>
        </p:nvSpPr>
        <p:spPr>
          <a:xfrm>
            <a:off x="7350370" y="6454283"/>
            <a:ext cx="1793630" cy="40371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Arial" panose="020B0604020202020204" pitchFamily="34" charset="0"/>
                <a:cs typeface="Arial" panose="020B0604020202020204" pitchFamily="34" charset="0"/>
              </a:rPr>
              <a:t>POC- CPT Tyler Kellogg, BN AS3</a:t>
            </a:r>
          </a:p>
          <a:p>
            <a:pPr algn="ctr"/>
            <a:r>
              <a:rPr lang="en-US" sz="800" b="1" dirty="0">
                <a:solidFill>
                  <a:schemeClr val="tx1"/>
                </a:solidFill>
                <a:latin typeface="Arial" panose="020B0604020202020204" pitchFamily="34" charset="0"/>
                <a:cs typeface="Arial" panose="020B0604020202020204" pitchFamily="34" charset="0"/>
                <a:hlinkClick r:id="rId2"/>
              </a:rPr>
              <a:t>Tyler.j.Kellogg.mil@mail.mil</a:t>
            </a:r>
            <a:endParaRPr lang="en-US" sz="800" b="1" dirty="0">
              <a:solidFill>
                <a:schemeClr val="tx1"/>
              </a:solidFill>
              <a:latin typeface="Arial" panose="020B0604020202020204" pitchFamily="34" charset="0"/>
              <a:cs typeface="Arial" panose="020B0604020202020204" pitchFamily="34" charset="0"/>
            </a:endParaRPr>
          </a:p>
          <a:p>
            <a:pPr algn="ctr"/>
            <a:r>
              <a:rPr lang="en-US" sz="800" b="1" dirty="0">
                <a:solidFill>
                  <a:schemeClr val="tx1"/>
                </a:solidFill>
                <a:latin typeface="Arial" panose="020B0604020202020204" pitchFamily="34" charset="0"/>
                <a:cs typeface="Arial" panose="020B0604020202020204" pitchFamily="34" charset="0"/>
              </a:rPr>
              <a:t>As of 4MAY20</a:t>
            </a:r>
          </a:p>
        </p:txBody>
      </p:sp>
    </p:spTree>
    <p:extLst>
      <p:ext uri="{BB962C8B-B14F-4D97-AF65-F5344CB8AC3E}">
        <p14:creationId xmlns:p14="http://schemas.microsoft.com/office/powerpoint/2010/main" val="1543013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ock - w/ bann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
        <a:ea typeface="ＭＳ Ｐゴシック"/>
        <a:cs typeface=""/>
      </a:majorFont>
      <a:minorFont>
        <a:latin typeface="Arial "/>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1idtemplate">
  <a:themeElements>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id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28575">
          <a:solidFill>
            <a:schemeClr val="tx1"/>
          </a:solidFill>
        </a:ln>
      </a:spPr>
      <a:bodyPr wrap="square" rtlCol="0">
        <a:spAutoFit/>
      </a:bodyPr>
      <a:lstStyle>
        <a:defPPr>
          <a:defRPr dirty="0"/>
        </a:defPPr>
      </a:lstStyle>
    </a:txDef>
  </a:objectDefaults>
  <a:extraClrSchemeLst>
    <a:extraClrScheme>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id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id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id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id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id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id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id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id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id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id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id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
        <a:ea typeface="ＭＳ Ｐゴシック"/>
        <a:cs typeface=""/>
      </a:majorFont>
      <a:minorFont>
        <a:latin typeface="Arial "/>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Rock - w/ bann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F0FFA781BB439451F4B286839295" ma:contentTypeVersion="0" ma:contentTypeDescription="Create a new document." ma:contentTypeScope="" ma:versionID="42178f8ce5ba92ea2e2fedfb4f5897f4">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446FBC8-12AA-4C03-9254-622A1BBD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290C7C9-2428-4E9B-B66E-9DE02558FF9B}">
  <ds:schemaRefs>
    <ds:schemaRef ds:uri="http://schemas.microsoft.com/sharepoint/v3/contenttype/forms"/>
  </ds:schemaRefs>
</ds:datastoreItem>
</file>

<file path=customXml/itemProps3.xml><?xml version="1.0" encoding="utf-8"?>
<ds:datastoreItem xmlns:ds="http://schemas.openxmlformats.org/officeDocument/2006/customXml" ds:itemID="{EA20D603-DB11-41B9-8FD2-345C432E308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47009</TotalTime>
  <Words>12215</Words>
  <Application>Microsoft Office PowerPoint</Application>
  <PresentationFormat>On-screen Show (4:3)</PresentationFormat>
  <Paragraphs>3562</Paragraphs>
  <Slides>74</Slides>
  <Notes>52</Notes>
  <HiddenSlides>0</HiddenSlides>
  <MMClips>0</MMClips>
  <ScaleCrop>false</ScaleCrop>
  <HeadingPairs>
    <vt:vector size="8" baseType="variant">
      <vt:variant>
        <vt:lpstr>Fonts Used</vt:lpstr>
      </vt:variant>
      <vt:variant>
        <vt:i4>9</vt:i4>
      </vt:variant>
      <vt:variant>
        <vt:lpstr>Theme</vt:lpstr>
      </vt:variant>
      <vt:variant>
        <vt:i4>9</vt:i4>
      </vt:variant>
      <vt:variant>
        <vt:lpstr>Embedded OLE Servers</vt:lpstr>
      </vt:variant>
      <vt:variant>
        <vt:i4>1</vt:i4>
      </vt:variant>
      <vt:variant>
        <vt:lpstr>Slide Titles</vt:lpstr>
      </vt:variant>
      <vt:variant>
        <vt:i4>74</vt:i4>
      </vt:variant>
    </vt:vector>
  </HeadingPairs>
  <TitlesOfParts>
    <vt:vector size="93" baseType="lpstr">
      <vt:lpstr> Arial</vt:lpstr>
      <vt:lpstr>Arial</vt:lpstr>
      <vt:lpstr>Arial </vt:lpstr>
      <vt:lpstr>Calibri</vt:lpstr>
      <vt:lpstr>Calibri Light</vt:lpstr>
      <vt:lpstr>Copperplate Gothic Bold</vt:lpstr>
      <vt:lpstr>Perpetua Titling MT</vt:lpstr>
      <vt:lpstr>Stencil</vt:lpstr>
      <vt:lpstr>Wingdings</vt:lpstr>
      <vt:lpstr>1_Office Theme</vt:lpstr>
      <vt:lpstr>7_Office Theme</vt:lpstr>
      <vt:lpstr>Rock - w/ banner</vt:lpstr>
      <vt:lpstr>2_Default Design</vt:lpstr>
      <vt:lpstr>3_1idtemplate</vt:lpstr>
      <vt:lpstr>5_Default Design</vt:lpstr>
      <vt:lpstr>4_Office Theme</vt:lpstr>
      <vt:lpstr>6_Office Theme</vt:lpstr>
      <vt:lpstr>1_Rock - w/ banner</vt:lpstr>
      <vt:lpstr>Worksheet</vt:lpstr>
      <vt:lpstr>PowerPoint Presentation</vt:lpstr>
      <vt:lpstr>PowerPoint Presentation</vt:lpstr>
      <vt:lpstr>COVID-19 Update: PTDO Area of Interest</vt:lpstr>
      <vt:lpstr>PowerPoint Presentation</vt:lpstr>
      <vt:lpstr>PowerPoint Presentation</vt:lpstr>
      <vt:lpstr>PowerPoint Presentation</vt:lpstr>
      <vt:lpstr> 3-66 AR Shortages  </vt:lpstr>
      <vt:lpstr>PowerPoint Presentation</vt:lpstr>
      <vt:lpstr>1ABCT Mission and Intent</vt:lpstr>
      <vt:lpstr>Commanders Intent 3QFY20</vt:lpstr>
      <vt:lpstr>  BN METL 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T+6 For Approval</vt:lpstr>
      <vt:lpstr>HHC/3-66 Training Stats</vt:lpstr>
      <vt:lpstr>PowerPoint Presentation</vt:lpstr>
      <vt:lpstr>HHC/3-66 Crew Stability</vt:lpstr>
      <vt:lpstr>PowerPoint Presentation</vt:lpstr>
      <vt:lpstr>PowerPoint Presentation</vt:lpstr>
      <vt:lpstr>PowerPoint Presentation</vt:lpstr>
      <vt:lpstr>T+6 For Approval</vt:lpstr>
      <vt:lpstr>PowerPoint Presentation</vt:lpstr>
      <vt:lpstr>PowerPoint Presentation</vt:lpstr>
      <vt:lpstr>PowerPoint Presentation</vt:lpstr>
      <vt:lpstr>PowerPoint Presentation</vt:lpstr>
      <vt:lpstr>PowerPoint Presentation</vt:lpstr>
      <vt:lpstr>T+6 For Approval</vt:lpstr>
      <vt:lpstr>B/3-66 Training Stats</vt:lpstr>
      <vt:lpstr>B/3-66 Crew Qualifications</vt:lpstr>
      <vt:lpstr>PowerPoint Presentation</vt:lpstr>
      <vt:lpstr>PowerPoint Presentation</vt:lpstr>
      <vt:lpstr>PowerPoint Presentation</vt:lpstr>
      <vt:lpstr>T+6 For Approval</vt:lpstr>
      <vt:lpstr>C/3-66 Training Stats</vt:lpstr>
      <vt:lpstr>C/3-66 Crew Stability</vt:lpstr>
      <vt:lpstr>C/3-66 Crew Stability</vt:lpstr>
      <vt:lpstr>PowerPoint Presentation</vt:lpstr>
      <vt:lpstr>PowerPoint Presentation</vt:lpstr>
      <vt:lpstr>PowerPoint Presentation</vt:lpstr>
      <vt:lpstr>T+6 For Approval</vt:lpstr>
      <vt:lpstr>PowerPoint Presentation</vt:lpstr>
      <vt:lpstr>Gunslinger Vehicle Manning </vt:lpstr>
      <vt:lpstr>Gunslinger Vehicle Manning </vt:lpstr>
      <vt:lpstr>PowerPoint Presentation</vt:lpstr>
      <vt:lpstr>PowerPoint Presentation</vt:lpstr>
      <vt:lpstr>PowerPoint Presentation</vt:lpstr>
      <vt:lpstr>T+6 For Approval</vt:lpstr>
      <vt:lpstr>PowerPoint Presentation</vt:lpstr>
      <vt:lpstr>Gunslinger Vehicle Manning </vt:lpstr>
      <vt:lpstr>Gunslinger Vehicle Manning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Focus Area by Week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United States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Manning, Brian P</dc:creator>
  <cp:lastModifiedBy>vidalcgarza@gmail.com Garza</cp:lastModifiedBy>
  <cp:revision>2501</cp:revision>
  <cp:lastPrinted>2020-01-30T14:59:55Z</cp:lastPrinted>
  <dcterms:created xsi:type="dcterms:W3CDTF">2016-07-05T21:24:51Z</dcterms:created>
  <dcterms:modified xsi:type="dcterms:W3CDTF">2020-05-19T15:26:18Z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0x01010009C9F0FFA781BB439451F4B286839295</vt:lpwstr>
  </property>
</Properties>
</file>